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390" r:id="rId2"/>
    <p:sldId id="522" r:id="rId3"/>
    <p:sldId id="340" r:id="rId4"/>
    <p:sldId id="341" r:id="rId5"/>
    <p:sldId id="343" r:id="rId6"/>
    <p:sldId id="344" r:id="rId7"/>
    <p:sldId id="345" r:id="rId8"/>
    <p:sldId id="342" r:id="rId9"/>
    <p:sldId id="346" r:id="rId10"/>
    <p:sldId id="347" r:id="rId11"/>
    <p:sldId id="397" r:id="rId12"/>
    <p:sldId id="401" r:id="rId13"/>
    <p:sldId id="349" r:id="rId14"/>
    <p:sldId id="381" r:id="rId15"/>
    <p:sldId id="399" r:id="rId16"/>
    <p:sldId id="428" r:id="rId17"/>
    <p:sldId id="519" r:id="rId18"/>
    <p:sldId id="434" r:id="rId19"/>
    <p:sldId id="520" r:id="rId20"/>
    <p:sldId id="391" r:id="rId21"/>
    <p:sldId id="435" r:id="rId22"/>
    <p:sldId id="563" r:id="rId23"/>
    <p:sldId id="438" r:id="rId24"/>
    <p:sldId id="439" r:id="rId25"/>
    <p:sldId id="437" r:id="rId26"/>
    <p:sldId id="440" r:id="rId27"/>
    <p:sldId id="383" r:id="rId28"/>
    <p:sldId id="363" r:id="rId29"/>
    <p:sldId id="361" r:id="rId30"/>
    <p:sldId id="354" r:id="rId31"/>
    <p:sldId id="356" r:id="rId32"/>
    <p:sldId id="358" r:id="rId33"/>
    <p:sldId id="369" r:id="rId34"/>
    <p:sldId id="375" r:id="rId35"/>
    <p:sldId id="323" r:id="rId36"/>
    <p:sldId id="373" r:id="rId37"/>
    <p:sldId id="382" r:id="rId38"/>
    <p:sldId id="384" r:id="rId39"/>
    <p:sldId id="298" r:id="rId40"/>
    <p:sldId id="515" r:id="rId41"/>
    <p:sldId id="425" r:id="rId42"/>
    <p:sldId id="400" r:id="rId43"/>
  </p:sldIdLst>
  <p:sldSz cx="12192000" cy="6858000"/>
  <p:notesSz cx="6858000" cy="9144000"/>
  <p:custDataLst>
    <p:tags r:id="rId46"/>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69">
          <p15:clr>
            <a:srgbClr val="A4A3A4"/>
          </p15:clr>
        </p15:guide>
        <p15:guide id="2" pos="3861">
          <p15:clr>
            <a:srgbClr val="A4A3A4"/>
          </p15:clr>
        </p15:guide>
      </p15:sldGuideLst>
    </p:ext>
    <p:ext uri="{2D200454-40CA-4A62-9FC3-DE9A4176ACB9}">
      <p15:notesGuideLst xmlns:p15="http://schemas.microsoft.com/office/powerpoint/2012/main">
        <p15:guide id="1" orient="horz" pos="2764">
          <p15:clr>
            <a:srgbClr val="A4A3A4"/>
          </p15:clr>
        </p15:guide>
        <p15:guide id="2" pos="217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614"/>
    <a:srgbClr val="E6E6E6"/>
    <a:srgbClr val="595959"/>
    <a:srgbClr val="2640B0"/>
    <a:srgbClr val="1D3085"/>
    <a:srgbClr val="558ED5"/>
    <a:srgbClr val="F53B82"/>
    <a:srgbClr val="2073DB"/>
    <a:srgbClr val="4BBEF0"/>
    <a:srgbClr val="EC66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3099" autoAdjust="0"/>
  </p:normalViewPr>
  <p:slideViewPr>
    <p:cSldViewPr>
      <p:cViewPr varScale="1">
        <p:scale>
          <a:sx n="96" d="100"/>
          <a:sy n="96" d="100"/>
        </p:scale>
        <p:origin x="1733" y="77"/>
      </p:cViewPr>
      <p:guideLst>
        <p:guide orient="horz" pos="2069"/>
        <p:guide pos="386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846" y="-78"/>
      </p:cViewPr>
      <p:guideLst>
        <p:guide orient="horz" pos="2764"/>
        <p:guide pos="217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atin typeface="Arial" panose="020B0604020202020204" pitchFamily="34" charset="0"/>
                <a:ea typeface="宋体" panose="02010600030101010101" pitchFamily="2" charset="-122"/>
              </a:defRPr>
            </a:lvl1pPr>
          </a:lstStyle>
          <a:p>
            <a:pPr>
              <a:defRPr/>
            </a:pPr>
            <a:fld id="{00B01EFA-CF31-41CF-8418-69B2A97B166B}" type="datetimeFigureOut">
              <a:rPr lang="zh-CN" altLang="en-US">
                <a:ea typeface="微软雅黑" panose="020B0503020204020204" pitchFamily="34" charset="-122"/>
              </a:rPr>
              <a:t>2020/12/24</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atin typeface="Arial" panose="020B0604020202020204" pitchFamily="34" charset="0"/>
                <a:ea typeface="宋体" panose="02010600030101010101" pitchFamily="2" charset="-122"/>
              </a:defRPr>
            </a:lvl1pPr>
          </a:lstStyle>
          <a:p>
            <a:pPr>
              <a:defRPr/>
            </a:pPr>
            <a:fld id="{647FFA36-275B-4A71-8096-D4CE8ECEE182}" type="slidenum">
              <a:rPr lang="zh-CN" altLang="en-US">
                <a:ea typeface="微软雅黑" panose="020B0503020204020204" pitchFamily="34" charset="-122"/>
              </a:r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atin typeface="Arial" panose="020B0604020202020204" pitchFamily="34" charset="0"/>
                <a:ea typeface="微软雅黑" panose="020B0503020204020204" pitchFamily="34" charset="-122"/>
              </a:defRPr>
            </a:lvl1pPr>
          </a:lstStyle>
          <a:p>
            <a:pPr>
              <a:defRPr/>
            </a:pPr>
            <a:fld id="{8931783C-8B0F-4A31-8D5C-F155675138B6}" type="datetimeFigureOut">
              <a:rPr lang="zh-CN" altLang="en-US" smtClean="0"/>
              <a:t>2020/12/24</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atin typeface="Arial" panose="020B0604020202020204" pitchFamily="34" charset="0"/>
                <a:ea typeface="微软雅黑" panose="020B0503020204020204" pitchFamily="34" charset="-122"/>
              </a:defRPr>
            </a:lvl1pPr>
          </a:lstStyle>
          <a:p>
            <a:pPr>
              <a:defRPr/>
            </a:pPr>
            <a:fld id="{20AFB5A7-1517-4B14-BC52-E5AB003C6B2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微软雅黑" panose="020B0503020204020204" pitchFamily="34" charset="-122"/>
        <a:cs typeface="+mn-cs"/>
      </a:defRPr>
    </a:lvl1pPr>
    <a:lvl2pPr marL="457200" algn="l" rtl="0" fontAlgn="base">
      <a:spcBef>
        <a:spcPct val="30000"/>
      </a:spcBef>
      <a:spcAft>
        <a:spcPct val="0"/>
      </a:spcAft>
      <a:defRPr sz="1200" kern="1200">
        <a:solidFill>
          <a:schemeClr val="tx1"/>
        </a:solidFill>
        <a:latin typeface="+mn-lt"/>
        <a:ea typeface="微软雅黑" panose="020B0503020204020204" pitchFamily="34" charset="-122"/>
        <a:cs typeface="+mn-cs"/>
      </a:defRPr>
    </a:lvl2pPr>
    <a:lvl3pPr marL="914400" algn="l" rtl="0" fontAlgn="base">
      <a:spcBef>
        <a:spcPct val="30000"/>
      </a:spcBef>
      <a:spcAft>
        <a:spcPct val="0"/>
      </a:spcAft>
      <a:defRPr sz="1200" kern="1200">
        <a:solidFill>
          <a:schemeClr val="tx1"/>
        </a:solidFill>
        <a:latin typeface="+mn-lt"/>
        <a:ea typeface="微软雅黑" panose="020B0503020204020204" pitchFamily="34" charset="-122"/>
        <a:cs typeface="+mn-cs"/>
      </a:defRPr>
    </a:lvl3pPr>
    <a:lvl4pPr marL="1371600" algn="l" rtl="0" fontAlgn="base">
      <a:spcBef>
        <a:spcPct val="30000"/>
      </a:spcBef>
      <a:spcAft>
        <a:spcPct val="0"/>
      </a:spcAft>
      <a:defRPr sz="1200" kern="1200">
        <a:solidFill>
          <a:schemeClr val="tx1"/>
        </a:solidFill>
        <a:latin typeface="+mn-lt"/>
        <a:ea typeface="微软雅黑" panose="020B0503020204020204" pitchFamily="34" charset="-122"/>
        <a:cs typeface="+mn-cs"/>
      </a:defRPr>
    </a:lvl4pPr>
    <a:lvl5pPr marL="1828800" algn="l" rtl="0" fontAlgn="base">
      <a:spcBef>
        <a:spcPct val="30000"/>
      </a:spcBef>
      <a:spcAft>
        <a:spcPct val="0"/>
      </a:spcAft>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0AFB5A7-1517-4B14-BC52-E5AB003C6B26}" type="slidenum">
              <a:rPr lang="zh-CN" altLang="en-US" smtClean="0"/>
              <a:t>1</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0AFB5A7-1517-4B14-BC52-E5AB003C6B26}" type="slidenum">
              <a:rPr lang="zh-CN" altLang="en-US" smtClean="0"/>
              <a:t>9</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0AFB5A7-1517-4B14-BC52-E5AB003C6B26}" type="slidenum">
              <a:rPr lang="zh-CN" altLang="en-US" smtClean="0"/>
              <a:t>11</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AFB5A7-1517-4B14-BC52-E5AB003C6B26}"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0AFB5A7-1517-4B14-BC52-E5AB003C6B26}" type="slidenum">
              <a:rPr lang="zh-CN" altLang="en-US" smtClean="0"/>
              <a:t>27</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C3E52C42-706D-436C-9B53-F658BF1A6FBD}" type="datetimeFigureOut">
              <a:rPr lang="zh-CN" altLang="en-US" smtClean="0"/>
              <a:t>2020/12/24</a:t>
            </a:fld>
            <a:endParaRPr lang="zh-CN" altLang="en-US" dirty="0"/>
          </a:p>
        </p:txBody>
      </p:sp>
      <p:sp>
        <p:nvSpPr>
          <p:cNvPr id="5" name="页脚占位符 4"/>
          <p:cNvSpPr>
            <a:spLocks noGrp="1"/>
          </p:cNvSpPr>
          <p:nvPr>
            <p:ph type="ftr" sz="quarter" idx="11"/>
          </p:nvPr>
        </p:nvSpPr>
        <p:spPr>
          <a:xfrm>
            <a:off x="4165600" y="6356350"/>
            <a:ext cx="3860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5D049576-FDCA-4579-A37F-A9DF591A280C}"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ea typeface="微软雅黑" panose="020B0503020204020204" pitchFamily="34"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609600" y="274638"/>
            <a:ext cx="8026400" cy="5851525"/>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D0C031B9-B6C5-4433-853D-B1F22A3FC19C}" type="datetimeFigureOut">
              <a:rPr lang="zh-CN" altLang="en-US" smtClean="0"/>
              <a:t>2020/12/24</a:t>
            </a:fld>
            <a:endParaRPr lang="zh-CN" altLang="en-US" dirty="0"/>
          </a:p>
        </p:txBody>
      </p:sp>
      <p:sp>
        <p:nvSpPr>
          <p:cNvPr id="5" name="页脚占位符 4"/>
          <p:cNvSpPr>
            <a:spLocks noGrp="1"/>
          </p:cNvSpPr>
          <p:nvPr>
            <p:ph type="ftr" sz="quarter" idx="11"/>
          </p:nvPr>
        </p:nvSpPr>
        <p:spPr>
          <a:xfrm>
            <a:off x="4165600" y="6356350"/>
            <a:ext cx="3860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8837A199-7455-4C2F-86C2-C76BDF50794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a:prstGeom prst="rect">
            <a:avLst/>
          </a:prstGeom>
        </p:spPr>
        <p:txBody>
          <a:bodyPr anchor="t"/>
          <a:lstStyle>
            <a:lvl1pPr algn="l">
              <a:defRPr sz="4000" b="1" cap="all">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ea typeface="微软雅黑"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20CBD23A-C4B6-4230-A2EB-750846A23FE3}" type="datetimeFigureOut">
              <a:rPr lang="zh-CN" altLang="en-US" smtClean="0"/>
              <a:t>2020/12/24</a:t>
            </a:fld>
            <a:endParaRPr lang="zh-CN" altLang="en-US" dirty="0"/>
          </a:p>
        </p:txBody>
      </p:sp>
      <p:sp>
        <p:nvSpPr>
          <p:cNvPr id="5" name="页脚占位符 4"/>
          <p:cNvSpPr>
            <a:spLocks noGrp="1"/>
          </p:cNvSpPr>
          <p:nvPr>
            <p:ph type="ftr" sz="quarter" idx="11"/>
          </p:nvPr>
        </p:nvSpPr>
        <p:spPr>
          <a:xfrm>
            <a:off x="4165600" y="6356350"/>
            <a:ext cx="3860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a:xfrm>
            <a:off x="8737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C263833A-7EB7-4EF5-BF55-9C7A030905D6}"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sz="half" idx="1"/>
          </p:nvPr>
        </p:nvSpPr>
        <p:spPr>
          <a:xfrm>
            <a:off x="609600" y="1600200"/>
            <a:ext cx="5384800" cy="4525963"/>
          </a:xfrm>
          <a:prstGeom prst="rect">
            <a:avLst/>
          </a:prstGeom>
        </p:spPr>
        <p:txBody>
          <a:bodyPr/>
          <a:lstStyle>
            <a:lvl1pPr>
              <a:defRPr sz="2800">
                <a:ea typeface="微软雅黑" panose="020B0503020204020204" pitchFamily="34" charset="-122"/>
              </a:defRPr>
            </a:lvl1pPr>
            <a:lvl2pPr>
              <a:defRPr sz="2400">
                <a:ea typeface="微软雅黑" panose="020B0503020204020204" pitchFamily="34" charset="-122"/>
              </a:defRPr>
            </a:lvl2pPr>
            <a:lvl3pPr>
              <a:defRPr sz="2000">
                <a:ea typeface="微软雅黑" panose="020B0503020204020204" pitchFamily="34" charset="-122"/>
              </a:defRPr>
            </a:lvl3pPr>
            <a:lvl4pPr>
              <a:defRPr sz="1800">
                <a:ea typeface="微软雅黑" panose="020B0503020204020204" pitchFamily="34" charset="-122"/>
              </a:defRPr>
            </a:lvl4pPr>
            <a:lvl5pPr>
              <a:defRPr sz="1800">
                <a:ea typeface="微软雅黑" panose="020B0503020204020204"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7600" y="1600200"/>
            <a:ext cx="5384800" cy="4525963"/>
          </a:xfrm>
          <a:prstGeom prst="rect">
            <a:avLst/>
          </a:prstGeom>
        </p:spPr>
        <p:txBody>
          <a:bodyPr/>
          <a:lstStyle>
            <a:lvl1pPr>
              <a:defRPr sz="2800">
                <a:ea typeface="微软雅黑" panose="020B0503020204020204" pitchFamily="34" charset="-122"/>
              </a:defRPr>
            </a:lvl1pPr>
            <a:lvl2pPr>
              <a:defRPr sz="2400">
                <a:ea typeface="微软雅黑" panose="020B0503020204020204" pitchFamily="34" charset="-122"/>
              </a:defRPr>
            </a:lvl2pPr>
            <a:lvl3pPr>
              <a:defRPr sz="2000">
                <a:ea typeface="微软雅黑" panose="020B0503020204020204" pitchFamily="34" charset="-122"/>
              </a:defRPr>
            </a:lvl3pPr>
            <a:lvl4pPr>
              <a:defRPr sz="1800">
                <a:ea typeface="微软雅黑" panose="020B0503020204020204" pitchFamily="34" charset="-122"/>
              </a:defRPr>
            </a:lvl4pPr>
            <a:lvl5pPr>
              <a:defRPr sz="1800">
                <a:ea typeface="微软雅黑" panose="020B0503020204020204"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p:cNvSpPr>
            <a:spLocks noGrp="1"/>
          </p:cNvSpPr>
          <p:nvPr>
            <p:ph type="dt" sz="half" idx="10"/>
          </p:nvPr>
        </p:nvSpPr>
        <p:spPr>
          <a:xfrm>
            <a:off x="609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EC25B1F4-31E8-4442-9F89-123C1E297E55}" type="datetimeFigureOut">
              <a:rPr lang="zh-CN" altLang="en-US" smtClean="0"/>
              <a:t>2020/12/24</a:t>
            </a:fld>
            <a:endParaRPr lang="zh-CN" altLang="en-US" dirty="0"/>
          </a:p>
        </p:txBody>
      </p:sp>
      <p:sp>
        <p:nvSpPr>
          <p:cNvPr id="6" name="页脚占位符 4"/>
          <p:cNvSpPr>
            <a:spLocks noGrp="1"/>
          </p:cNvSpPr>
          <p:nvPr>
            <p:ph type="ftr" sz="quarter" idx="11"/>
          </p:nvPr>
        </p:nvSpPr>
        <p:spPr>
          <a:xfrm>
            <a:off x="4165600" y="6356350"/>
            <a:ext cx="3860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endParaRPr lang="zh-CN" altLang="en-US" dirty="0"/>
          </a:p>
        </p:txBody>
      </p:sp>
      <p:sp>
        <p:nvSpPr>
          <p:cNvPr id="7" name="灯片编号占位符 5"/>
          <p:cNvSpPr>
            <a:spLocks noGrp="1"/>
          </p:cNvSpPr>
          <p:nvPr>
            <p:ph type="sldNum" sz="quarter" idx="12"/>
          </p:nvPr>
        </p:nvSpPr>
        <p:spPr>
          <a:xfrm>
            <a:off x="8737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AD65A840-1EFA-4AA7-AFE6-531FCA81D2C8}"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ea typeface="微软雅黑" panose="020B0503020204020204" pitchFamily="34" charset="-122"/>
              </a:defRPr>
            </a:lvl1pPr>
            <a:lvl2pPr>
              <a:defRPr sz="2000">
                <a:ea typeface="微软雅黑" panose="020B0503020204020204" pitchFamily="34" charset="-122"/>
              </a:defRPr>
            </a:lvl2pPr>
            <a:lvl3pPr>
              <a:defRPr sz="1800">
                <a:ea typeface="微软雅黑" panose="020B0503020204020204" pitchFamily="34" charset="-122"/>
              </a:defRPr>
            </a:lvl3pPr>
            <a:lvl4pPr>
              <a:defRPr sz="1600">
                <a:ea typeface="微软雅黑" panose="020B0503020204020204" pitchFamily="34" charset="-122"/>
              </a:defRPr>
            </a:lvl4pPr>
            <a:lvl5pPr>
              <a:defRPr sz="1600">
                <a:ea typeface="微软雅黑" panose="020B0503020204020204" pitchFamily="34"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93367" y="1535113"/>
            <a:ext cx="5389033" cy="639762"/>
          </a:xfrm>
          <a:prstGeom prst="rect">
            <a:avLst/>
          </a:prstGeom>
        </p:spPr>
        <p:txBody>
          <a:bodyPr anchor="b"/>
          <a:lstStyle>
            <a:lvl1pPr marL="0" indent="0">
              <a:buNone/>
              <a:defRPr sz="2400" b="1">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93367" y="2174875"/>
            <a:ext cx="5389033" cy="3951288"/>
          </a:xfrm>
          <a:prstGeom prst="rect">
            <a:avLst/>
          </a:prstGeom>
        </p:spPr>
        <p:txBody>
          <a:bodyPr/>
          <a:lstStyle>
            <a:lvl1pPr>
              <a:defRPr sz="2400">
                <a:ea typeface="微软雅黑" panose="020B0503020204020204" pitchFamily="34" charset="-122"/>
              </a:defRPr>
            </a:lvl1pPr>
            <a:lvl2pPr>
              <a:defRPr sz="2000">
                <a:ea typeface="微软雅黑" panose="020B0503020204020204" pitchFamily="34" charset="-122"/>
              </a:defRPr>
            </a:lvl2pPr>
            <a:lvl3pPr>
              <a:defRPr sz="1800">
                <a:ea typeface="微软雅黑" panose="020B0503020204020204" pitchFamily="34" charset="-122"/>
              </a:defRPr>
            </a:lvl3pPr>
            <a:lvl4pPr>
              <a:defRPr sz="1600">
                <a:ea typeface="微软雅黑" panose="020B0503020204020204" pitchFamily="34" charset="-122"/>
              </a:defRPr>
            </a:lvl4pPr>
            <a:lvl5pPr>
              <a:defRPr sz="1600">
                <a:ea typeface="微软雅黑" panose="020B0503020204020204" pitchFamily="34"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10"/>
          </p:nvPr>
        </p:nvSpPr>
        <p:spPr>
          <a:xfrm>
            <a:off x="609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0DDE5611-57ED-4A8D-AB27-47196A6D8FFC}" type="datetimeFigureOut">
              <a:rPr lang="zh-CN" altLang="en-US" smtClean="0"/>
              <a:t>2020/12/24</a:t>
            </a:fld>
            <a:endParaRPr lang="zh-CN" altLang="en-US" dirty="0"/>
          </a:p>
        </p:txBody>
      </p:sp>
      <p:sp>
        <p:nvSpPr>
          <p:cNvPr id="8" name="页脚占位符 4"/>
          <p:cNvSpPr>
            <a:spLocks noGrp="1"/>
          </p:cNvSpPr>
          <p:nvPr>
            <p:ph type="ftr" sz="quarter" idx="11"/>
          </p:nvPr>
        </p:nvSpPr>
        <p:spPr>
          <a:xfrm>
            <a:off x="4165600" y="6356350"/>
            <a:ext cx="3860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endParaRPr lang="zh-CN" altLang="en-US" dirty="0"/>
          </a:p>
        </p:txBody>
      </p:sp>
      <p:sp>
        <p:nvSpPr>
          <p:cNvPr id="9" name="灯片编号占位符 5"/>
          <p:cNvSpPr>
            <a:spLocks noGrp="1"/>
          </p:cNvSpPr>
          <p:nvPr>
            <p:ph type="sldNum" sz="quarter" idx="12"/>
          </p:nvPr>
        </p:nvSpPr>
        <p:spPr>
          <a:xfrm>
            <a:off x="8737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E2FB84FD-805E-4FBD-BE61-FFE9D2A745D2}"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日期占位符 3"/>
          <p:cNvSpPr>
            <a:spLocks noGrp="1"/>
          </p:cNvSpPr>
          <p:nvPr>
            <p:ph type="dt" sz="half" idx="10"/>
          </p:nvPr>
        </p:nvSpPr>
        <p:spPr>
          <a:xfrm>
            <a:off x="609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8B36B59C-B324-4397-AD02-1C7B93C36F96}" type="datetimeFigureOut">
              <a:rPr lang="zh-CN" altLang="en-US" smtClean="0"/>
              <a:t>2020/12/24</a:t>
            </a:fld>
            <a:endParaRPr lang="zh-CN" altLang="en-US" dirty="0"/>
          </a:p>
        </p:txBody>
      </p:sp>
      <p:sp>
        <p:nvSpPr>
          <p:cNvPr id="4" name="页脚占位符 4"/>
          <p:cNvSpPr>
            <a:spLocks noGrp="1"/>
          </p:cNvSpPr>
          <p:nvPr>
            <p:ph type="ftr" sz="quarter" idx="11"/>
          </p:nvPr>
        </p:nvSpPr>
        <p:spPr>
          <a:xfrm>
            <a:off x="4165600" y="6356350"/>
            <a:ext cx="3860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endParaRPr lang="zh-CN" altLang="en-US" dirty="0"/>
          </a:p>
        </p:txBody>
      </p:sp>
      <p:sp>
        <p:nvSpPr>
          <p:cNvPr id="5" name="灯片编号占位符 5"/>
          <p:cNvSpPr>
            <a:spLocks noGrp="1"/>
          </p:cNvSpPr>
          <p:nvPr>
            <p:ph type="sldNum" sz="quarter" idx="12"/>
          </p:nvPr>
        </p:nvSpPr>
        <p:spPr>
          <a:xfrm>
            <a:off x="8737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78108A80-9449-4F03-A6F5-D3F4F1E3E14F}"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09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AAF3405F-5CC6-4AF0-941E-71B044FB44F7}" type="datetimeFigureOut">
              <a:rPr lang="zh-CN" altLang="en-US" smtClean="0"/>
              <a:t>2020/12/24</a:t>
            </a:fld>
            <a:endParaRPr lang="zh-CN" altLang="en-US" dirty="0"/>
          </a:p>
        </p:txBody>
      </p:sp>
      <p:sp>
        <p:nvSpPr>
          <p:cNvPr id="3" name="页脚占位符 4"/>
          <p:cNvSpPr>
            <a:spLocks noGrp="1"/>
          </p:cNvSpPr>
          <p:nvPr>
            <p:ph type="ftr" sz="quarter" idx="11"/>
          </p:nvPr>
        </p:nvSpPr>
        <p:spPr>
          <a:xfrm>
            <a:off x="4165600" y="6356350"/>
            <a:ext cx="3860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endParaRPr lang="zh-CN" altLang="en-US" dirty="0"/>
          </a:p>
        </p:txBody>
      </p:sp>
      <p:sp>
        <p:nvSpPr>
          <p:cNvPr id="4" name="灯片编号占位符 5"/>
          <p:cNvSpPr>
            <a:spLocks noGrp="1"/>
          </p:cNvSpPr>
          <p:nvPr>
            <p:ph type="sldNum" sz="quarter" idx="12"/>
          </p:nvPr>
        </p:nvSpPr>
        <p:spPr>
          <a:xfrm>
            <a:off x="8737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21326FDC-5399-4E78-B7D3-0BF5B72F83A2}"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a:prstGeom prst="rect">
            <a:avLst/>
          </a:prstGeom>
        </p:spPr>
        <p:txBody>
          <a:bodyPr anchor="b"/>
          <a:lstStyle>
            <a:lvl1pPr algn="l">
              <a:defRPr sz="2000" b="1">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766733" y="273050"/>
            <a:ext cx="6815667" cy="5853113"/>
          </a:xfrm>
          <a:prstGeom prst="rect">
            <a:avLst/>
          </a:prstGeom>
        </p:spPr>
        <p:txBody>
          <a:bodyPr/>
          <a:lstStyle>
            <a:lvl1pPr>
              <a:defRPr sz="3200">
                <a:ea typeface="微软雅黑" panose="020B0503020204020204" pitchFamily="34" charset="-122"/>
              </a:defRPr>
            </a:lvl1pPr>
            <a:lvl2pPr>
              <a:defRPr sz="2800">
                <a:ea typeface="微软雅黑" panose="020B0503020204020204" pitchFamily="34" charset="-122"/>
              </a:defRPr>
            </a:lvl2pPr>
            <a:lvl3pPr>
              <a:defRPr sz="2400">
                <a:ea typeface="微软雅黑" panose="020B0503020204020204" pitchFamily="34" charset="-122"/>
              </a:defRPr>
            </a:lvl3pPr>
            <a:lvl4pPr>
              <a:defRPr sz="2000">
                <a:ea typeface="微软雅黑" panose="020B0503020204020204" pitchFamily="34" charset="-122"/>
              </a:defRPr>
            </a:lvl4pPr>
            <a:lvl5pPr>
              <a:defRPr sz="2000">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609600" y="1435100"/>
            <a:ext cx="4011084" cy="4691063"/>
          </a:xfrm>
          <a:prstGeom prst="rect">
            <a:avLst/>
          </a:prstGeom>
        </p:spPr>
        <p:txBody>
          <a:bodyPr/>
          <a:lstStyle>
            <a:lvl1pPr marL="0" indent="0">
              <a:buNone/>
              <a:defRPr sz="1400">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日期占位符 3"/>
          <p:cNvSpPr>
            <a:spLocks noGrp="1"/>
          </p:cNvSpPr>
          <p:nvPr>
            <p:ph type="dt" sz="half" idx="10"/>
          </p:nvPr>
        </p:nvSpPr>
        <p:spPr>
          <a:xfrm>
            <a:off x="609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E062B969-FC06-4945-B0EB-447884D1ED1D}" type="datetimeFigureOut">
              <a:rPr lang="zh-CN" altLang="en-US" smtClean="0"/>
              <a:t>2020/12/24</a:t>
            </a:fld>
            <a:endParaRPr lang="zh-CN" altLang="en-US" dirty="0"/>
          </a:p>
        </p:txBody>
      </p:sp>
      <p:sp>
        <p:nvSpPr>
          <p:cNvPr id="6" name="页脚占位符 4"/>
          <p:cNvSpPr>
            <a:spLocks noGrp="1"/>
          </p:cNvSpPr>
          <p:nvPr>
            <p:ph type="ftr" sz="quarter" idx="11"/>
          </p:nvPr>
        </p:nvSpPr>
        <p:spPr>
          <a:xfrm>
            <a:off x="4165600" y="6356350"/>
            <a:ext cx="3860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endParaRPr lang="zh-CN" altLang="en-US" dirty="0"/>
          </a:p>
        </p:txBody>
      </p:sp>
      <p:sp>
        <p:nvSpPr>
          <p:cNvPr id="7" name="灯片编号占位符 5"/>
          <p:cNvSpPr>
            <a:spLocks noGrp="1"/>
          </p:cNvSpPr>
          <p:nvPr>
            <p:ph type="sldNum" sz="quarter" idx="12"/>
          </p:nvPr>
        </p:nvSpPr>
        <p:spPr>
          <a:xfrm>
            <a:off x="8737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D7D5A83E-DBFB-420F-97FE-0253BB7E7BFD}"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ea typeface="微软雅黑" panose="020B0503020204020204" pitchFamily="34" charset="-122"/>
              </a:defRPr>
            </a:lvl1pPr>
          </a:lstStyle>
          <a:p>
            <a:r>
              <a:rPr lang="zh-CN" altLang="en-US" dirty="0"/>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rtlCol="0">
            <a:normAutofit/>
          </a:bodyPr>
          <a:lstStyle>
            <a:lvl1pPr marL="0" indent="0">
              <a:buNone/>
              <a:defRPr sz="3200">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日期占位符 3"/>
          <p:cNvSpPr>
            <a:spLocks noGrp="1"/>
          </p:cNvSpPr>
          <p:nvPr>
            <p:ph type="dt" sz="half" idx="10"/>
          </p:nvPr>
        </p:nvSpPr>
        <p:spPr>
          <a:xfrm>
            <a:off x="609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D5743AE4-CE78-4162-88DC-F0F114D02453}" type="datetimeFigureOut">
              <a:rPr lang="zh-CN" altLang="en-US" smtClean="0"/>
              <a:t>2020/12/24</a:t>
            </a:fld>
            <a:endParaRPr lang="zh-CN" altLang="en-US" dirty="0"/>
          </a:p>
        </p:txBody>
      </p:sp>
      <p:sp>
        <p:nvSpPr>
          <p:cNvPr id="6" name="页脚占位符 4"/>
          <p:cNvSpPr>
            <a:spLocks noGrp="1"/>
          </p:cNvSpPr>
          <p:nvPr>
            <p:ph type="ftr" sz="quarter" idx="11"/>
          </p:nvPr>
        </p:nvSpPr>
        <p:spPr>
          <a:xfrm>
            <a:off x="4165600" y="6356350"/>
            <a:ext cx="3860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endParaRPr lang="zh-CN" altLang="en-US" dirty="0"/>
          </a:p>
        </p:txBody>
      </p:sp>
      <p:sp>
        <p:nvSpPr>
          <p:cNvPr id="7" name="灯片编号占位符 5"/>
          <p:cNvSpPr>
            <a:spLocks noGrp="1"/>
          </p:cNvSpPr>
          <p:nvPr>
            <p:ph type="sldNum" sz="quarter" idx="12"/>
          </p:nvPr>
        </p:nvSpPr>
        <p:spPr>
          <a:xfrm>
            <a:off x="8737600" y="6356350"/>
            <a:ext cx="2844800" cy="365125"/>
          </a:xfrm>
          <a:prstGeom prst="rect">
            <a:avLst/>
          </a:prstGeom>
        </p:spPr>
        <p:txBody>
          <a:bodyPr/>
          <a:lstStyle>
            <a:lvl1pPr>
              <a:defRPr>
                <a:latin typeface="Arial" panose="020B0604020202020204" pitchFamily="34" charset="0"/>
                <a:ea typeface="微软雅黑" panose="020B0503020204020204" pitchFamily="34" charset="-122"/>
              </a:defRPr>
            </a:lvl1pPr>
          </a:lstStyle>
          <a:p>
            <a:pPr>
              <a:defRPr/>
            </a:pPr>
            <a:fld id="{BA220335-BC17-4D44-B237-630613B3D08D}"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notesSlide" Target="../notesSlides/notesSlide4.xml"/><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jpe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jpe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jpeg"/><Relationship Id="rId25" Type="http://schemas.openxmlformats.org/officeDocument/2006/relationships/image" Target="../media/image57.png"/><Relationship Id="rId2" Type="http://schemas.openxmlformats.org/officeDocument/2006/relationships/notesSlide" Target="../notesSlides/notesSlide5.xml"/><Relationship Id="rId16" Type="http://schemas.openxmlformats.org/officeDocument/2006/relationships/image" Target="../media/image48.jpeg"/><Relationship Id="rId20" Type="http://schemas.openxmlformats.org/officeDocument/2006/relationships/image" Target="../media/image52.jpeg"/><Relationship Id="rId29"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jpe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svg"/><Relationship Id="rId28" Type="http://schemas.openxmlformats.org/officeDocument/2006/relationships/image" Target="../media/image60.jpeg"/><Relationship Id="rId10" Type="http://schemas.openxmlformats.org/officeDocument/2006/relationships/image" Target="../media/image42.png"/><Relationship Id="rId19" Type="http://schemas.openxmlformats.org/officeDocument/2006/relationships/image" Target="../media/image51.jpeg"/><Relationship Id="rId31" Type="http://schemas.openxmlformats.org/officeDocument/2006/relationships/image" Target="../media/image63.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7.jpeg"/><Relationship Id="rId18" Type="http://schemas.openxmlformats.org/officeDocument/2006/relationships/image" Target="../media/image92.jpeg"/><Relationship Id="rId3" Type="http://schemas.openxmlformats.org/officeDocument/2006/relationships/image" Target="../media/image77.jpeg"/><Relationship Id="rId21" Type="http://schemas.openxmlformats.org/officeDocument/2006/relationships/image" Target="../media/image95.jpeg"/><Relationship Id="rId7" Type="http://schemas.openxmlformats.org/officeDocument/2006/relationships/image" Target="../media/image81.jpeg"/><Relationship Id="rId12" Type="http://schemas.openxmlformats.org/officeDocument/2006/relationships/image" Target="../media/image86.jpeg"/><Relationship Id="rId17" Type="http://schemas.openxmlformats.org/officeDocument/2006/relationships/image" Target="../media/image91.jpeg"/><Relationship Id="rId2" Type="http://schemas.openxmlformats.org/officeDocument/2006/relationships/image" Target="../media/image76.jpeg"/><Relationship Id="rId16" Type="http://schemas.openxmlformats.org/officeDocument/2006/relationships/image" Target="../media/image90.jpeg"/><Relationship Id="rId20" Type="http://schemas.openxmlformats.org/officeDocument/2006/relationships/image" Target="../media/image94.jpeg"/><Relationship Id="rId1" Type="http://schemas.openxmlformats.org/officeDocument/2006/relationships/slideLayout" Target="../slideLayouts/slideLayout2.xml"/><Relationship Id="rId6" Type="http://schemas.openxmlformats.org/officeDocument/2006/relationships/image" Target="../media/image80.jpeg"/><Relationship Id="rId11" Type="http://schemas.openxmlformats.org/officeDocument/2006/relationships/image" Target="../media/image85.jpeg"/><Relationship Id="rId5" Type="http://schemas.openxmlformats.org/officeDocument/2006/relationships/image" Target="../media/image79.jpeg"/><Relationship Id="rId15" Type="http://schemas.openxmlformats.org/officeDocument/2006/relationships/image" Target="../media/image89.jpeg"/><Relationship Id="rId10" Type="http://schemas.openxmlformats.org/officeDocument/2006/relationships/image" Target="../media/image84.jpeg"/><Relationship Id="rId19" Type="http://schemas.openxmlformats.org/officeDocument/2006/relationships/image" Target="../media/image93.jpeg"/><Relationship Id="rId4" Type="http://schemas.openxmlformats.org/officeDocument/2006/relationships/image" Target="../media/image78.jpeg"/><Relationship Id="rId9" Type="http://schemas.openxmlformats.org/officeDocument/2006/relationships/image" Target="../media/image83.jpeg"/><Relationship Id="rId14" Type="http://schemas.openxmlformats.org/officeDocument/2006/relationships/image" Target="../media/image88.jpeg"/><Relationship Id="rId22"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110.jpeg"/><Relationship Id="rId3" Type="http://schemas.openxmlformats.org/officeDocument/2006/relationships/image" Target="../media/image100.jpeg"/><Relationship Id="rId7" Type="http://schemas.openxmlformats.org/officeDocument/2006/relationships/image" Target="../media/image104.jpeg"/><Relationship Id="rId12" Type="http://schemas.openxmlformats.org/officeDocument/2006/relationships/image" Target="../media/image109.jpeg"/><Relationship Id="rId2" Type="http://schemas.openxmlformats.org/officeDocument/2006/relationships/image" Target="../media/image99.jpe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3.jpeg"/><Relationship Id="rId11" Type="http://schemas.openxmlformats.org/officeDocument/2006/relationships/image" Target="../media/image108.jpeg"/><Relationship Id="rId5" Type="http://schemas.openxmlformats.org/officeDocument/2006/relationships/image" Target="../media/image102.jpeg"/><Relationship Id="rId15" Type="http://schemas.openxmlformats.org/officeDocument/2006/relationships/image" Target="../media/image112.png"/><Relationship Id="rId10" Type="http://schemas.openxmlformats.org/officeDocument/2006/relationships/image" Target="../media/image107.jpeg"/><Relationship Id="rId4" Type="http://schemas.openxmlformats.org/officeDocument/2006/relationships/image" Target="../media/image101.jpeg"/><Relationship Id="rId9" Type="http://schemas.openxmlformats.org/officeDocument/2006/relationships/image" Target="../media/image106.jpeg"/><Relationship Id="rId14" Type="http://schemas.openxmlformats.org/officeDocument/2006/relationships/image" Target="../media/image1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5.png"/><Relationship Id="rId3" Type="http://schemas.openxmlformats.org/officeDocument/2006/relationships/image" Target="../media/image115.jpe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jpeg"/><Relationship Id="rId16" Type="http://schemas.openxmlformats.org/officeDocument/2006/relationships/image" Target="../media/image128.jpeg"/><Relationship Id="rId1" Type="http://schemas.openxmlformats.org/officeDocument/2006/relationships/slideLayout" Target="../slideLayouts/slideLayout2.xml"/><Relationship Id="rId6" Type="http://schemas.openxmlformats.org/officeDocument/2006/relationships/image" Target="../media/image118.jpeg"/><Relationship Id="rId11" Type="http://schemas.openxmlformats.org/officeDocument/2006/relationships/image" Target="../media/image123.jpeg"/><Relationship Id="rId5" Type="http://schemas.openxmlformats.org/officeDocument/2006/relationships/image" Target="../media/image117.png"/><Relationship Id="rId15" Type="http://schemas.openxmlformats.org/officeDocument/2006/relationships/image" Target="../media/image127.jpeg"/><Relationship Id="rId10" Type="http://schemas.openxmlformats.org/officeDocument/2006/relationships/image" Target="../media/image122.jpeg"/><Relationship Id="rId4" Type="http://schemas.openxmlformats.org/officeDocument/2006/relationships/image" Target="../media/image116.png"/><Relationship Id="rId9" Type="http://schemas.openxmlformats.org/officeDocument/2006/relationships/image" Target="../media/image121.jpeg"/><Relationship Id="rId14" Type="http://schemas.openxmlformats.org/officeDocument/2006/relationships/image" Target="../media/image126.png"/></Relationships>
</file>

<file path=ppt/slides/_rels/slide4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jpeg"/><Relationship Id="rId4" Type="http://schemas.openxmlformats.org/officeDocument/2006/relationships/image" Target="../media/image131.png"/></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3" cstate="print">
            <a:extLst>
              <a:ext uri="{28A0092B-C50C-407E-A947-70E740481C1C}">
                <a14:useLocalDpi xmlns:a14="http://schemas.microsoft.com/office/drawing/2010/main" val="0"/>
              </a:ext>
            </a:extLst>
          </a:blip>
          <a:srcRect l="5556" r="5312"/>
          <a:stretch>
            <a:fillRect/>
          </a:stretch>
        </p:blipFill>
        <p:spPr>
          <a:xfrm>
            <a:off x="0" y="0"/>
            <a:ext cx="12225338" cy="6858000"/>
          </a:xfrm>
          <a:prstGeom prst="rect">
            <a:avLst/>
          </a:prstGeom>
        </p:spPr>
      </p:pic>
      <p:sp>
        <p:nvSpPr>
          <p:cNvPr id="9" name="矩形 8"/>
          <p:cNvSpPr/>
          <p:nvPr/>
        </p:nvSpPr>
        <p:spPr>
          <a:xfrm>
            <a:off x="0" y="-13704"/>
            <a:ext cx="12225338" cy="6871704"/>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8014" y="1146725"/>
            <a:ext cx="5622648" cy="2570307"/>
          </a:xfrm>
          <a:prstGeom prst="rect">
            <a:avLst/>
          </a:prstGeom>
        </p:spPr>
      </p:pic>
      <p:sp>
        <p:nvSpPr>
          <p:cNvPr id="21" name="TextBox 1"/>
          <p:cNvSpPr txBox="1"/>
          <p:nvPr/>
        </p:nvSpPr>
        <p:spPr>
          <a:xfrm>
            <a:off x="3892103" y="4047455"/>
            <a:ext cx="4407794" cy="461665"/>
          </a:xfrm>
          <a:prstGeom prst="rect">
            <a:avLst/>
          </a:prstGeom>
          <a:noFill/>
        </p:spPr>
        <p:txBody>
          <a:bodyPr wrap="square" rtlCol="0">
            <a:spAutoFit/>
          </a:bodyPr>
          <a:lstStyle/>
          <a:p>
            <a:pPr algn="ctr"/>
            <a:r>
              <a:rPr lang="zh-CN" altLang="en-US" sz="2400" kern="1600" spc="600" dirty="0">
                <a:solidFill>
                  <a:schemeClr val="bg1"/>
                </a:solidFill>
                <a:latin typeface="微软雅黑" panose="020B0503020204020204" pitchFamily="34" charset="-122"/>
                <a:ea typeface="微软雅黑" panose="020B0503020204020204" pitchFamily="34" charset="-122"/>
              </a:rPr>
              <a:t>大 型 实 时 操 作 系 统</a:t>
            </a:r>
          </a:p>
        </p:txBody>
      </p:sp>
      <p:cxnSp>
        <p:nvCxnSpPr>
          <p:cNvPr id="28" name="直接连接符 27"/>
          <p:cNvCxnSpPr/>
          <p:nvPr/>
        </p:nvCxnSpPr>
        <p:spPr>
          <a:xfrm>
            <a:off x="3503712" y="3764322"/>
            <a:ext cx="51845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片 9" descr="翼辉信息品牌手册v2.0-55">
            <a:extLst>
              <a:ext uri="{FF2B5EF4-FFF2-40B4-BE49-F238E27FC236}">
                <a16:creationId xmlns:a16="http://schemas.microsoft.com/office/drawing/2014/main" id="{4939C21C-7C05-4D54-ABD7-91E8822008FC}"/>
              </a:ext>
            </a:extLst>
          </p:cNvPr>
          <p:cNvPicPr>
            <a:picLocks noChangeAspect="1"/>
          </p:cNvPicPr>
          <p:nvPr/>
        </p:nvPicPr>
        <p:blipFill>
          <a:blip r:embed="rId5"/>
          <a:stretch>
            <a:fillRect/>
          </a:stretch>
        </p:blipFill>
        <p:spPr>
          <a:xfrm>
            <a:off x="323528" y="195486"/>
            <a:ext cx="2088232" cy="8025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Box 141"/>
          <p:cNvSpPr txBox="1">
            <a:spLocks noChangeArrowheads="1"/>
          </p:cNvSpPr>
          <p:nvPr/>
        </p:nvSpPr>
        <p:spPr bwMode="auto">
          <a:xfrm>
            <a:off x="8311515" y="3683635"/>
            <a:ext cx="2778760" cy="2353310"/>
          </a:xfrm>
          <a:prstGeom prst="rect">
            <a:avLst/>
          </a:prstGeom>
          <a:noFill/>
          <a:ln w="12700">
            <a:solidFill>
              <a:srgbClr val="00B0F0">
                <a:alpha val="0"/>
              </a:srgbClr>
            </a:solidFill>
            <a:miter lim="800000"/>
          </a:ln>
        </p:spPr>
        <p:txBody>
          <a:bodyPr wrap="square">
            <a:spAutoFit/>
          </a:bodyPr>
          <a:lstStyle/>
          <a:p>
            <a:pPr algn="just">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2013</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增加 </a:t>
            </a:r>
            <a:r>
              <a:rPr lang="en-US" altLang="zh-CN" sz="1400" dirty="0">
                <a:solidFill>
                  <a:srgbClr val="FF0000"/>
                </a:solidFill>
                <a:latin typeface="微软雅黑" panose="020B0503020204020204" pitchFamily="34" charset="-122"/>
                <a:ea typeface="微软雅黑" panose="020B0503020204020204" pitchFamily="34" charset="-122"/>
              </a:rPr>
              <a:t>GDB</a:t>
            </a:r>
            <a:r>
              <a:rPr lang="zh-CN" altLang="en-US" sz="1400" dirty="0">
                <a:solidFill>
                  <a:schemeClr val="bg1"/>
                </a:solidFill>
                <a:latin typeface="微软雅黑" panose="020B0503020204020204" pitchFamily="34" charset="-122"/>
                <a:ea typeface="微软雅黑" panose="020B0503020204020204" pitchFamily="34" charset="-122"/>
              </a:rPr>
              <a:t>，可调试应用程序和动态链接库；增加对 </a:t>
            </a:r>
            <a:r>
              <a:rPr lang="en-US" altLang="zh-CN" sz="1400" dirty="0" err="1">
                <a:solidFill>
                  <a:srgbClr val="FF0000"/>
                </a:solidFill>
                <a:latin typeface="微软雅黑" panose="020B0503020204020204" pitchFamily="34" charset="-122"/>
                <a:ea typeface="微软雅黑" panose="020B0503020204020204" pitchFamily="34" charset="-122"/>
              </a:rPr>
              <a:t>Qt</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的支持。愈发完善的设备支持和网络功能，让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能满足更多大型复杂的应用需求。  </a:t>
            </a:r>
          </a:p>
        </p:txBody>
      </p:sp>
      <p:sp>
        <p:nvSpPr>
          <p:cNvPr id="143" name="矩形 142"/>
          <p:cNvSpPr/>
          <p:nvPr/>
        </p:nvSpPr>
        <p:spPr>
          <a:xfrm>
            <a:off x="473567" y="6525344"/>
            <a:ext cx="712879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Hardware</a:t>
            </a:r>
            <a:endParaRPr lang="zh-CN" altLang="en-US" sz="1400" b="1" dirty="0">
              <a:solidFill>
                <a:schemeClr val="tx1"/>
              </a:solidFill>
            </a:endParaRPr>
          </a:p>
        </p:txBody>
      </p:sp>
      <p:sp>
        <p:nvSpPr>
          <p:cNvPr id="144" name="矩形 143"/>
          <p:cNvSpPr/>
          <p:nvPr/>
        </p:nvSpPr>
        <p:spPr>
          <a:xfrm>
            <a:off x="473567" y="6194669"/>
            <a:ext cx="712879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BSP &amp; Drivers</a:t>
            </a:r>
            <a:endParaRPr lang="zh-CN" altLang="en-US" sz="1400" b="1" dirty="0">
              <a:solidFill>
                <a:schemeClr val="tx1"/>
              </a:solidFill>
            </a:endParaRPr>
          </a:p>
        </p:txBody>
      </p:sp>
      <p:sp>
        <p:nvSpPr>
          <p:cNvPr id="145" name="矩形 144"/>
          <p:cNvSpPr/>
          <p:nvPr/>
        </p:nvSpPr>
        <p:spPr>
          <a:xfrm>
            <a:off x="479377" y="5156411"/>
            <a:ext cx="7128792" cy="1009207"/>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bg1"/>
              </a:solidFill>
            </a:endParaRPr>
          </a:p>
        </p:txBody>
      </p:sp>
      <p:sp>
        <p:nvSpPr>
          <p:cNvPr id="146" name="圆角矩形 145"/>
          <p:cNvSpPr/>
          <p:nvPr/>
        </p:nvSpPr>
        <p:spPr>
          <a:xfrm>
            <a:off x="578458" y="5429030"/>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SMP </a:t>
            </a:r>
            <a:r>
              <a:rPr lang="en-US" altLang="zh-CN" sz="900" dirty="0" err="1">
                <a:solidFill>
                  <a:schemeClr val="bg1"/>
                </a:solidFill>
              </a:rPr>
              <a:t>rt</a:t>
            </a:r>
            <a:r>
              <a:rPr lang="en-US" altLang="zh-CN" sz="900" dirty="0">
                <a:solidFill>
                  <a:schemeClr val="bg1"/>
                </a:solidFill>
              </a:rPr>
              <a:t> schedule</a:t>
            </a:r>
            <a:endParaRPr lang="zh-CN" altLang="en-US" sz="900" dirty="0">
              <a:solidFill>
                <a:schemeClr val="bg1"/>
              </a:solidFill>
            </a:endParaRPr>
          </a:p>
        </p:txBody>
      </p:sp>
      <p:sp>
        <p:nvSpPr>
          <p:cNvPr id="147" name="矩形 146"/>
          <p:cNvSpPr/>
          <p:nvPr/>
        </p:nvSpPr>
        <p:spPr>
          <a:xfrm>
            <a:off x="491792" y="5146583"/>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rPr>
              <a:t>LongWing</a:t>
            </a:r>
            <a:r>
              <a:rPr lang="en-US" altLang="zh-CN" sz="1400" b="1" baseline="30000" dirty="0">
                <a:solidFill>
                  <a:schemeClr val="tx1"/>
                </a:solidFill>
              </a:rPr>
              <a:t>(TM)</a:t>
            </a:r>
            <a:r>
              <a:rPr lang="en-US" altLang="zh-CN" sz="1400" b="1" dirty="0">
                <a:solidFill>
                  <a:schemeClr val="tx1"/>
                </a:solidFill>
              </a:rPr>
              <a:t> Kernel</a:t>
            </a:r>
            <a:endParaRPr lang="zh-CN" altLang="en-US" sz="1400" b="1" dirty="0">
              <a:solidFill>
                <a:schemeClr val="tx1"/>
              </a:solidFill>
            </a:endParaRPr>
          </a:p>
        </p:txBody>
      </p:sp>
      <p:sp>
        <p:nvSpPr>
          <p:cNvPr id="148" name="圆角矩形 147"/>
          <p:cNvSpPr/>
          <p:nvPr/>
        </p:nvSpPr>
        <p:spPr>
          <a:xfrm>
            <a:off x="578458" y="5658316"/>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Interrupt</a:t>
            </a:r>
            <a:endParaRPr lang="zh-CN" altLang="en-US" sz="900" dirty="0">
              <a:solidFill>
                <a:schemeClr val="bg1"/>
              </a:solidFill>
            </a:endParaRPr>
          </a:p>
        </p:txBody>
      </p:sp>
      <p:sp>
        <p:nvSpPr>
          <p:cNvPr id="149" name="圆角矩形 148"/>
          <p:cNvSpPr/>
          <p:nvPr/>
        </p:nvSpPr>
        <p:spPr>
          <a:xfrm>
            <a:off x="578458" y="588372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Memory</a:t>
            </a:r>
            <a:endParaRPr lang="zh-CN" altLang="en-US" sz="900" dirty="0">
              <a:solidFill>
                <a:schemeClr val="bg1"/>
              </a:solidFill>
            </a:endParaRPr>
          </a:p>
        </p:txBody>
      </p:sp>
      <p:sp>
        <p:nvSpPr>
          <p:cNvPr id="150" name="圆角矩形 149"/>
          <p:cNvSpPr/>
          <p:nvPr/>
        </p:nvSpPr>
        <p:spPr>
          <a:xfrm>
            <a:off x="1986297" y="5429030"/>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MMU</a:t>
            </a:r>
            <a:endParaRPr lang="zh-CN" altLang="en-US" sz="900" dirty="0">
              <a:solidFill>
                <a:schemeClr val="bg1"/>
              </a:solidFill>
            </a:endParaRPr>
          </a:p>
        </p:txBody>
      </p:sp>
      <p:sp>
        <p:nvSpPr>
          <p:cNvPr id="151" name="圆角矩形 150"/>
          <p:cNvSpPr/>
          <p:nvPr/>
        </p:nvSpPr>
        <p:spPr>
          <a:xfrm>
            <a:off x="1986297" y="5658316"/>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RMS</a:t>
            </a:r>
            <a:endParaRPr lang="zh-CN" altLang="en-US" sz="900" dirty="0">
              <a:solidFill>
                <a:schemeClr val="bg1"/>
              </a:solidFill>
            </a:endParaRPr>
          </a:p>
        </p:txBody>
      </p:sp>
      <p:sp>
        <p:nvSpPr>
          <p:cNvPr id="152" name="圆角矩形 151"/>
          <p:cNvSpPr/>
          <p:nvPr/>
        </p:nvSpPr>
        <p:spPr>
          <a:xfrm>
            <a:off x="1986297" y="588372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rPr>
              <a:t>Coroutine</a:t>
            </a:r>
            <a:endParaRPr lang="zh-CN" altLang="en-US" sz="900" dirty="0">
              <a:solidFill>
                <a:schemeClr val="bg1"/>
              </a:solidFill>
            </a:endParaRPr>
          </a:p>
        </p:txBody>
      </p:sp>
      <p:sp>
        <p:nvSpPr>
          <p:cNvPr id="153" name="圆角矩形 152"/>
          <p:cNvSpPr/>
          <p:nvPr/>
        </p:nvSpPr>
        <p:spPr>
          <a:xfrm>
            <a:off x="3394136" y="5429030"/>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CACHE</a:t>
            </a:r>
            <a:endParaRPr lang="zh-CN" altLang="en-US" sz="900" dirty="0">
              <a:solidFill>
                <a:schemeClr val="bg1"/>
              </a:solidFill>
            </a:endParaRPr>
          </a:p>
        </p:txBody>
      </p:sp>
      <p:sp>
        <p:nvSpPr>
          <p:cNvPr id="154" name="圆角矩形 153"/>
          <p:cNvSpPr/>
          <p:nvPr/>
        </p:nvSpPr>
        <p:spPr>
          <a:xfrm>
            <a:off x="3394136" y="5658316"/>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Timer</a:t>
            </a:r>
            <a:endParaRPr lang="zh-CN" altLang="en-US" sz="900" dirty="0">
              <a:solidFill>
                <a:schemeClr val="bg1"/>
              </a:solidFill>
            </a:endParaRPr>
          </a:p>
        </p:txBody>
      </p:sp>
      <p:sp>
        <p:nvSpPr>
          <p:cNvPr id="155" name="圆角矩形 154"/>
          <p:cNvSpPr/>
          <p:nvPr/>
        </p:nvSpPr>
        <p:spPr>
          <a:xfrm>
            <a:off x="3394136" y="588372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Thread </a:t>
            </a:r>
            <a:endParaRPr lang="zh-CN" altLang="en-US" sz="900" dirty="0">
              <a:solidFill>
                <a:schemeClr val="bg1"/>
              </a:solidFill>
            </a:endParaRPr>
          </a:p>
        </p:txBody>
      </p:sp>
      <p:sp>
        <p:nvSpPr>
          <p:cNvPr id="156" name="Monitor"/>
          <p:cNvSpPr/>
          <p:nvPr/>
        </p:nvSpPr>
        <p:spPr>
          <a:xfrm>
            <a:off x="4801975" y="5429030"/>
            <a:ext cx="1245954" cy="206902"/>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Monitor Trace </a:t>
            </a:r>
            <a:endParaRPr lang="zh-CN" altLang="en-US" sz="900" dirty="0">
              <a:solidFill>
                <a:schemeClr val="bg1"/>
              </a:solidFill>
            </a:endParaRPr>
          </a:p>
        </p:txBody>
      </p:sp>
      <p:sp>
        <p:nvSpPr>
          <p:cNvPr id="157" name="圆角矩形 156"/>
          <p:cNvSpPr/>
          <p:nvPr/>
        </p:nvSpPr>
        <p:spPr>
          <a:xfrm>
            <a:off x="4801975" y="5658316"/>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Message</a:t>
            </a:r>
            <a:endParaRPr lang="zh-CN" altLang="en-US" sz="900" dirty="0">
              <a:solidFill>
                <a:schemeClr val="bg1"/>
              </a:solidFill>
            </a:endParaRPr>
          </a:p>
        </p:txBody>
      </p:sp>
      <p:sp>
        <p:nvSpPr>
          <p:cNvPr id="158" name="圆角矩形 157"/>
          <p:cNvSpPr/>
          <p:nvPr/>
        </p:nvSpPr>
        <p:spPr>
          <a:xfrm>
            <a:off x="4801975" y="588372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Work Queue</a:t>
            </a:r>
            <a:endParaRPr lang="zh-CN" altLang="en-US" sz="900" dirty="0">
              <a:solidFill>
                <a:schemeClr val="bg1"/>
              </a:solidFill>
            </a:endParaRPr>
          </a:p>
        </p:txBody>
      </p:sp>
      <p:sp>
        <p:nvSpPr>
          <p:cNvPr id="159" name="圆角矩形 158"/>
          <p:cNvSpPr/>
          <p:nvPr/>
        </p:nvSpPr>
        <p:spPr>
          <a:xfrm>
            <a:off x="6209815" y="541661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C++ Run Time Lib</a:t>
            </a:r>
            <a:endParaRPr lang="zh-CN" altLang="en-US" sz="900" dirty="0">
              <a:solidFill>
                <a:schemeClr val="bg1"/>
              </a:solidFill>
            </a:endParaRPr>
          </a:p>
        </p:txBody>
      </p:sp>
      <p:sp>
        <p:nvSpPr>
          <p:cNvPr id="160" name="圆角矩形 159"/>
          <p:cNvSpPr/>
          <p:nvPr/>
        </p:nvSpPr>
        <p:spPr>
          <a:xfrm>
            <a:off x="6209815" y="564590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Event</a:t>
            </a:r>
            <a:endParaRPr lang="zh-CN" altLang="en-US" sz="900" dirty="0">
              <a:solidFill>
                <a:schemeClr val="bg1"/>
              </a:solidFill>
            </a:endParaRPr>
          </a:p>
        </p:txBody>
      </p:sp>
      <p:sp>
        <p:nvSpPr>
          <p:cNvPr id="161" name="圆角矩形 160"/>
          <p:cNvSpPr/>
          <p:nvPr/>
        </p:nvSpPr>
        <p:spPr>
          <a:xfrm>
            <a:off x="6209815" y="5871318"/>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a:t>
            </a:r>
            <a:endParaRPr lang="zh-CN" altLang="en-US" sz="900" dirty="0">
              <a:solidFill>
                <a:schemeClr val="bg1"/>
              </a:solidFill>
            </a:endParaRPr>
          </a:p>
        </p:txBody>
      </p:sp>
      <p:sp>
        <p:nvSpPr>
          <p:cNvPr id="162" name="矩形 161"/>
          <p:cNvSpPr/>
          <p:nvPr/>
        </p:nvSpPr>
        <p:spPr>
          <a:xfrm>
            <a:off x="475931" y="3593504"/>
            <a:ext cx="3389791" cy="151216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63" name="圆角矩形 162"/>
          <p:cNvSpPr/>
          <p:nvPr/>
        </p:nvSpPr>
        <p:spPr>
          <a:xfrm>
            <a:off x="2756884" y="3874056"/>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BLOCK</a:t>
            </a:r>
            <a:endParaRPr lang="zh-CN" altLang="en-US" sz="800" dirty="0">
              <a:solidFill>
                <a:schemeClr val="bg1"/>
              </a:solidFill>
            </a:endParaRPr>
          </a:p>
        </p:txBody>
      </p:sp>
      <p:sp>
        <p:nvSpPr>
          <p:cNvPr id="164" name="矩形 163"/>
          <p:cNvSpPr/>
          <p:nvPr/>
        </p:nvSpPr>
        <p:spPr>
          <a:xfrm>
            <a:off x="488980" y="3586024"/>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rPr>
              <a:t>Standard device module</a:t>
            </a:r>
            <a:endParaRPr lang="zh-CN" altLang="en-US" sz="1400" b="1" dirty="0">
              <a:solidFill>
                <a:schemeClr val="accent6">
                  <a:lumMod val="75000"/>
                </a:schemeClr>
              </a:solidFill>
            </a:endParaRPr>
          </a:p>
        </p:txBody>
      </p:sp>
      <p:sp>
        <p:nvSpPr>
          <p:cNvPr id="165" name="圆角矩形 164"/>
          <p:cNvSpPr/>
          <p:nvPr/>
        </p:nvSpPr>
        <p:spPr>
          <a:xfrm>
            <a:off x="2756884" y="4072078"/>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GRAPH</a:t>
            </a:r>
            <a:endParaRPr lang="zh-CN" altLang="en-US" sz="800" dirty="0">
              <a:solidFill>
                <a:schemeClr val="bg1"/>
              </a:solidFill>
            </a:endParaRPr>
          </a:p>
        </p:txBody>
      </p:sp>
      <p:sp>
        <p:nvSpPr>
          <p:cNvPr id="166" name="圆角矩形 165"/>
          <p:cNvSpPr/>
          <p:nvPr/>
        </p:nvSpPr>
        <p:spPr>
          <a:xfrm>
            <a:off x="2756884" y="427010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PTY</a:t>
            </a:r>
            <a:endParaRPr lang="zh-CN" altLang="en-US" sz="800" dirty="0">
              <a:solidFill>
                <a:schemeClr val="bg1"/>
              </a:solidFill>
            </a:endParaRPr>
          </a:p>
        </p:txBody>
      </p:sp>
      <p:sp>
        <p:nvSpPr>
          <p:cNvPr id="167" name="圆角矩形 166"/>
          <p:cNvSpPr/>
          <p:nvPr/>
        </p:nvSpPr>
        <p:spPr>
          <a:xfrm>
            <a:off x="2756884" y="446812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SHM</a:t>
            </a:r>
            <a:endParaRPr lang="zh-CN" altLang="en-US" sz="800" dirty="0">
              <a:solidFill>
                <a:schemeClr val="bg1"/>
              </a:solidFill>
            </a:endParaRPr>
          </a:p>
        </p:txBody>
      </p:sp>
      <p:sp>
        <p:nvSpPr>
          <p:cNvPr id="168" name="圆角矩形 167"/>
          <p:cNvSpPr/>
          <p:nvPr/>
        </p:nvSpPr>
        <p:spPr>
          <a:xfrm>
            <a:off x="2756884" y="4666145"/>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a:t>
            </a:r>
            <a:endParaRPr lang="zh-CN" altLang="en-US" sz="800" dirty="0">
              <a:solidFill>
                <a:schemeClr val="bg1"/>
              </a:solidFill>
            </a:endParaRPr>
          </a:p>
        </p:txBody>
      </p:sp>
      <p:sp>
        <p:nvSpPr>
          <p:cNvPr id="169" name="圆角矩形 168"/>
          <p:cNvSpPr/>
          <p:nvPr/>
        </p:nvSpPr>
        <p:spPr>
          <a:xfrm>
            <a:off x="3308946" y="3874056"/>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CAN</a:t>
            </a:r>
            <a:endParaRPr lang="zh-CN" altLang="en-US" sz="800" dirty="0">
              <a:solidFill>
                <a:schemeClr val="bg1"/>
              </a:solidFill>
            </a:endParaRPr>
          </a:p>
        </p:txBody>
      </p:sp>
      <p:sp>
        <p:nvSpPr>
          <p:cNvPr id="170" name="圆角矩形 169"/>
          <p:cNvSpPr/>
          <p:nvPr/>
        </p:nvSpPr>
        <p:spPr>
          <a:xfrm>
            <a:off x="3308946" y="4072078"/>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SPI</a:t>
            </a:r>
            <a:endParaRPr lang="zh-CN" altLang="en-US" sz="800" dirty="0">
              <a:solidFill>
                <a:schemeClr val="bg1"/>
              </a:solidFill>
            </a:endParaRPr>
          </a:p>
        </p:txBody>
      </p:sp>
      <p:sp>
        <p:nvSpPr>
          <p:cNvPr id="171" name="圆角矩形 170"/>
          <p:cNvSpPr/>
          <p:nvPr/>
        </p:nvSpPr>
        <p:spPr>
          <a:xfrm>
            <a:off x="3308946" y="427010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USB</a:t>
            </a:r>
            <a:endParaRPr lang="zh-CN" altLang="en-US" sz="800" dirty="0">
              <a:solidFill>
                <a:schemeClr val="bg1"/>
              </a:solidFill>
            </a:endParaRPr>
          </a:p>
        </p:txBody>
      </p:sp>
      <p:sp>
        <p:nvSpPr>
          <p:cNvPr id="172" name="圆角矩形 171"/>
          <p:cNvSpPr/>
          <p:nvPr/>
        </p:nvSpPr>
        <p:spPr>
          <a:xfrm>
            <a:off x="3308946" y="446812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PIPE</a:t>
            </a:r>
            <a:endParaRPr lang="zh-CN" altLang="en-US" sz="800" dirty="0">
              <a:solidFill>
                <a:schemeClr val="bg1"/>
              </a:solidFill>
            </a:endParaRPr>
          </a:p>
        </p:txBody>
      </p:sp>
      <p:sp>
        <p:nvSpPr>
          <p:cNvPr id="173" name="圆角矩形 172"/>
          <p:cNvSpPr/>
          <p:nvPr/>
        </p:nvSpPr>
        <p:spPr>
          <a:xfrm>
            <a:off x="2204823" y="387738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SD</a:t>
            </a:r>
            <a:endParaRPr lang="zh-CN" altLang="en-US" sz="800" dirty="0">
              <a:solidFill>
                <a:schemeClr val="bg1"/>
              </a:solidFill>
            </a:endParaRPr>
          </a:p>
        </p:txBody>
      </p:sp>
      <p:sp>
        <p:nvSpPr>
          <p:cNvPr id="174" name="圆角矩形 173"/>
          <p:cNvSpPr/>
          <p:nvPr/>
        </p:nvSpPr>
        <p:spPr>
          <a:xfrm>
            <a:off x="2204823" y="4074578"/>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RTC</a:t>
            </a:r>
            <a:endParaRPr lang="zh-CN" altLang="en-US" sz="800" dirty="0">
              <a:solidFill>
                <a:schemeClr val="bg1"/>
              </a:solidFill>
            </a:endParaRPr>
          </a:p>
        </p:txBody>
      </p:sp>
      <p:sp>
        <p:nvSpPr>
          <p:cNvPr id="175" name="圆角矩形 174"/>
          <p:cNvSpPr/>
          <p:nvPr/>
        </p:nvSpPr>
        <p:spPr>
          <a:xfrm>
            <a:off x="2204823" y="427176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TTY</a:t>
            </a:r>
            <a:endParaRPr lang="zh-CN" altLang="en-US" sz="800" dirty="0">
              <a:solidFill>
                <a:schemeClr val="bg1"/>
              </a:solidFill>
            </a:endParaRPr>
          </a:p>
        </p:txBody>
      </p:sp>
      <p:sp>
        <p:nvSpPr>
          <p:cNvPr id="176" name="圆角矩形 175"/>
          <p:cNvSpPr/>
          <p:nvPr/>
        </p:nvSpPr>
        <p:spPr>
          <a:xfrm>
            <a:off x="2204823" y="4468956"/>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GPIO</a:t>
            </a:r>
            <a:endParaRPr lang="zh-CN" altLang="en-US" sz="800" dirty="0">
              <a:solidFill>
                <a:schemeClr val="bg1"/>
              </a:solidFill>
            </a:endParaRPr>
          </a:p>
        </p:txBody>
      </p:sp>
      <p:sp>
        <p:nvSpPr>
          <p:cNvPr id="177" name="圆角矩形 176"/>
          <p:cNvSpPr/>
          <p:nvPr/>
        </p:nvSpPr>
        <p:spPr>
          <a:xfrm>
            <a:off x="2204823" y="466614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AHCI</a:t>
            </a:r>
            <a:endParaRPr lang="zh-CN" altLang="en-US" sz="800" dirty="0">
              <a:solidFill>
                <a:schemeClr val="bg1"/>
              </a:solidFill>
            </a:endParaRPr>
          </a:p>
        </p:txBody>
      </p:sp>
      <p:sp>
        <p:nvSpPr>
          <p:cNvPr id="178" name="圆角矩形 177"/>
          <p:cNvSpPr/>
          <p:nvPr/>
        </p:nvSpPr>
        <p:spPr>
          <a:xfrm>
            <a:off x="1652762" y="387738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ATA</a:t>
            </a:r>
            <a:endParaRPr lang="zh-CN" altLang="en-US" sz="800" dirty="0">
              <a:solidFill>
                <a:schemeClr val="bg1"/>
              </a:solidFill>
            </a:endParaRPr>
          </a:p>
        </p:txBody>
      </p:sp>
      <p:sp>
        <p:nvSpPr>
          <p:cNvPr id="179" name="圆角矩形 178"/>
          <p:cNvSpPr/>
          <p:nvPr/>
        </p:nvSpPr>
        <p:spPr>
          <a:xfrm>
            <a:off x="1652762" y="4074578"/>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DMA</a:t>
            </a:r>
            <a:endParaRPr lang="zh-CN" altLang="en-US" sz="800" dirty="0">
              <a:solidFill>
                <a:schemeClr val="bg1"/>
              </a:solidFill>
            </a:endParaRPr>
          </a:p>
        </p:txBody>
      </p:sp>
      <p:sp>
        <p:nvSpPr>
          <p:cNvPr id="180" name="圆角矩形 179"/>
          <p:cNvSpPr/>
          <p:nvPr/>
        </p:nvSpPr>
        <p:spPr>
          <a:xfrm>
            <a:off x="1652762" y="427176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IIC</a:t>
            </a:r>
            <a:endParaRPr lang="zh-CN" altLang="en-US" sz="800" dirty="0">
              <a:solidFill>
                <a:schemeClr val="bg1"/>
              </a:solidFill>
            </a:endParaRPr>
          </a:p>
        </p:txBody>
      </p:sp>
      <p:sp>
        <p:nvSpPr>
          <p:cNvPr id="181" name="圆角矩形 180"/>
          <p:cNvSpPr/>
          <p:nvPr/>
        </p:nvSpPr>
        <p:spPr>
          <a:xfrm>
            <a:off x="1652762" y="4468956"/>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MII</a:t>
            </a:r>
            <a:endParaRPr lang="zh-CN" altLang="en-US" sz="800" dirty="0">
              <a:solidFill>
                <a:schemeClr val="bg1"/>
              </a:solidFill>
            </a:endParaRPr>
          </a:p>
        </p:txBody>
      </p:sp>
      <p:sp>
        <p:nvSpPr>
          <p:cNvPr id="182" name="圆角矩形 181"/>
          <p:cNvSpPr/>
          <p:nvPr/>
        </p:nvSpPr>
        <p:spPr>
          <a:xfrm>
            <a:off x="1652762" y="466614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PCI</a:t>
            </a:r>
            <a:endParaRPr lang="zh-CN" altLang="en-US" sz="800" dirty="0">
              <a:solidFill>
                <a:schemeClr val="bg1"/>
              </a:solidFill>
            </a:endParaRPr>
          </a:p>
        </p:txBody>
      </p:sp>
      <p:grpSp>
        <p:nvGrpSpPr>
          <p:cNvPr id="183" name="组合 182"/>
          <p:cNvGrpSpPr/>
          <p:nvPr/>
        </p:nvGrpSpPr>
        <p:grpSpPr>
          <a:xfrm>
            <a:off x="575647" y="3866876"/>
            <a:ext cx="1041111" cy="892579"/>
            <a:chOff x="445725" y="3140968"/>
            <a:chExt cx="813907" cy="1121962"/>
          </a:xfrm>
        </p:grpSpPr>
        <p:sp>
          <p:nvSpPr>
            <p:cNvPr id="184" name="矩形 183"/>
            <p:cNvSpPr/>
            <p:nvPr/>
          </p:nvSpPr>
          <p:spPr>
            <a:xfrm>
              <a:off x="445726" y="3140968"/>
              <a:ext cx="813906" cy="95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445725" y="4055126"/>
              <a:ext cx="438887" cy="2078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6" name="圆角矩形 185"/>
          <p:cNvSpPr/>
          <p:nvPr/>
        </p:nvSpPr>
        <p:spPr>
          <a:xfrm>
            <a:off x="519056" y="3874056"/>
            <a:ext cx="741898"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b="1" dirty="0">
                <a:solidFill>
                  <a:schemeClr val="tx1"/>
                </a:solidFill>
              </a:rPr>
              <a:t>File System</a:t>
            </a:r>
            <a:endParaRPr lang="zh-CN" altLang="en-US" sz="700" b="1" dirty="0">
              <a:solidFill>
                <a:schemeClr val="tx1"/>
              </a:solidFill>
            </a:endParaRPr>
          </a:p>
        </p:txBody>
      </p:sp>
      <p:sp>
        <p:nvSpPr>
          <p:cNvPr id="187" name="圆角矩形 186"/>
          <p:cNvSpPr/>
          <p:nvPr/>
        </p:nvSpPr>
        <p:spPr>
          <a:xfrm>
            <a:off x="1137050" y="3897348"/>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TPS</a:t>
            </a:r>
            <a:endParaRPr lang="zh-CN" altLang="en-US" sz="700" dirty="0"/>
          </a:p>
        </p:txBody>
      </p:sp>
      <p:sp>
        <p:nvSpPr>
          <p:cNvPr id="188" name="圆角矩形 187"/>
          <p:cNvSpPr/>
          <p:nvPr/>
        </p:nvSpPr>
        <p:spPr>
          <a:xfrm>
            <a:off x="1137050" y="4041364"/>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NFS</a:t>
            </a:r>
            <a:endParaRPr lang="zh-CN" altLang="en-US" sz="700" dirty="0"/>
          </a:p>
        </p:txBody>
      </p:sp>
      <p:sp>
        <p:nvSpPr>
          <p:cNvPr id="189" name="圆角矩形 188"/>
          <p:cNvSpPr/>
          <p:nvPr/>
        </p:nvSpPr>
        <p:spPr>
          <a:xfrm>
            <a:off x="1137050" y="4185380"/>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50" dirty="0" err="1"/>
              <a:t>romFS</a:t>
            </a:r>
            <a:endParaRPr lang="zh-CN" altLang="en-US" sz="650" dirty="0"/>
          </a:p>
        </p:txBody>
      </p:sp>
      <p:sp>
        <p:nvSpPr>
          <p:cNvPr id="190" name="圆角矩形 189"/>
          <p:cNvSpPr/>
          <p:nvPr/>
        </p:nvSpPr>
        <p:spPr>
          <a:xfrm>
            <a:off x="1137050" y="4329396"/>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ramFS</a:t>
            </a:r>
            <a:endParaRPr lang="zh-CN" altLang="en-US" sz="700" dirty="0"/>
          </a:p>
        </p:txBody>
      </p:sp>
      <p:sp>
        <p:nvSpPr>
          <p:cNvPr id="191" name="圆角矩形 190"/>
          <p:cNvSpPr/>
          <p:nvPr/>
        </p:nvSpPr>
        <p:spPr>
          <a:xfrm>
            <a:off x="1137050" y="4473412"/>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fatFS</a:t>
            </a:r>
            <a:endParaRPr lang="zh-CN" altLang="en-US" sz="700" dirty="0"/>
          </a:p>
        </p:txBody>
      </p:sp>
      <p:sp>
        <p:nvSpPr>
          <p:cNvPr id="192" name="圆角矩形 191"/>
          <p:cNvSpPr/>
          <p:nvPr/>
        </p:nvSpPr>
        <p:spPr>
          <a:xfrm>
            <a:off x="611177" y="4052237"/>
            <a:ext cx="495382"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rootFS</a:t>
            </a:r>
            <a:endParaRPr lang="zh-CN" altLang="en-US" sz="700" dirty="0"/>
          </a:p>
        </p:txBody>
      </p:sp>
      <p:sp>
        <p:nvSpPr>
          <p:cNvPr id="193" name="圆角矩形 192"/>
          <p:cNvSpPr/>
          <p:nvPr/>
        </p:nvSpPr>
        <p:spPr>
          <a:xfrm>
            <a:off x="611177" y="4212914"/>
            <a:ext cx="495383"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proc</a:t>
            </a:r>
            <a:r>
              <a:rPr lang="en-US" altLang="zh-CN" sz="700" dirty="0"/>
              <a:t> FS</a:t>
            </a:r>
            <a:endParaRPr lang="zh-CN" altLang="en-US" sz="700" dirty="0"/>
          </a:p>
        </p:txBody>
      </p:sp>
      <p:sp>
        <p:nvSpPr>
          <p:cNvPr id="194" name="圆角矩形 193"/>
          <p:cNvSpPr/>
          <p:nvPr/>
        </p:nvSpPr>
        <p:spPr>
          <a:xfrm>
            <a:off x="611177" y="4379611"/>
            <a:ext cx="495381" cy="3478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700" dirty="0" err="1"/>
              <a:t>Yaffs</a:t>
            </a:r>
            <a:endParaRPr lang="en-US" altLang="zh-CN" sz="700" dirty="0"/>
          </a:p>
          <a:p>
            <a:pPr algn="ctr">
              <a:lnSpc>
                <a:spcPts val="500"/>
              </a:lnSpc>
            </a:pPr>
            <a:r>
              <a:rPr lang="en-US" altLang="zh-CN" sz="700" dirty="0"/>
              <a:t>+</a:t>
            </a:r>
          </a:p>
          <a:p>
            <a:pPr algn="ctr">
              <a:lnSpc>
                <a:spcPts val="500"/>
              </a:lnSpc>
            </a:pPr>
            <a:r>
              <a:rPr lang="en-US" altLang="zh-CN" sz="700" dirty="0" err="1"/>
              <a:t>mtd</a:t>
            </a:r>
            <a:endParaRPr lang="zh-CN" altLang="en-US" sz="700" dirty="0"/>
          </a:p>
        </p:txBody>
      </p:sp>
      <p:sp>
        <p:nvSpPr>
          <p:cNvPr id="195" name="圆角矩形 194"/>
          <p:cNvSpPr/>
          <p:nvPr/>
        </p:nvSpPr>
        <p:spPr>
          <a:xfrm>
            <a:off x="1146875" y="4635178"/>
            <a:ext cx="432046" cy="124277"/>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solidFill>
                  <a:schemeClr val="bg1"/>
                </a:solidFill>
              </a:rPr>
              <a:t>partition</a:t>
            </a:r>
            <a:endParaRPr lang="zh-CN" altLang="en-US" sz="500" dirty="0">
              <a:solidFill>
                <a:schemeClr val="bg1"/>
              </a:solidFill>
            </a:endParaRPr>
          </a:p>
        </p:txBody>
      </p:sp>
      <p:sp>
        <p:nvSpPr>
          <p:cNvPr id="196" name="下箭头 195"/>
          <p:cNvSpPr/>
          <p:nvPr/>
        </p:nvSpPr>
        <p:spPr>
          <a:xfrm>
            <a:off x="842042" y="4765125"/>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下箭头 196"/>
          <p:cNvSpPr/>
          <p:nvPr/>
        </p:nvSpPr>
        <p:spPr>
          <a:xfrm>
            <a:off x="1340038" y="4765126"/>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圆角矩形 197"/>
          <p:cNvSpPr/>
          <p:nvPr/>
        </p:nvSpPr>
        <p:spPr>
          <a:xfrm>
            <a:off x="611177" y="4842798"/>
            <a:ext cx="470379"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err="1">
                <a:solidFill>
                  <a:schemeClr val="bg1"/>
                </a:solidFill>
              </a:rPr>
              <a:t>nand</a:t>
            </a:r>
            <a:r>
              <a:rPr lang="en-US" altLang="zh-CN" sz="600" dirty="0">
                <a:solidFill>
                  <a:schemeClr val="bg1"/>
                </a:solidFill>
              </a:rPr>
              <a:t> cache</a:t>
            </a:r>
            <a:endParaRPr lang="zh-CN" altLang="en-US" sz="600" dirty="0">
              <a:solidFill>
                <a:schemeClr val="bg1"/>
              </a:solidFill>
            </a:endParaRPr>
          </a:p>
        </p:txBody>
      </p:sp>
      <p:sp>
        <p:nvSpPr>
          <p:cNvPr id="199" name="圆角矩形 198"/>
          <p:cNvSpPr/>
          <p:nvPr/>
        </p:nvSpPr>
        <p:spPr>
          <a:xfrm>
            <a:off x="1118582" y="4842796"/>
            <a:ext cx="468983"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disk cache</a:t>
            </a:r>
            <a:endParaRPr lang="zh-CN" altLang="en-US" sz="600" dirty="0">
              <a:solidFill>
                <a:schemeClr val="bg1"/>
              </a:solidFill>
            </a:endParaRPr>
          </a:p>
        </p:txBody>
      </p:sp>
      <p:sp>
        <p:nvSpPr>
          <p:cNvPr id="200" name="圆角矩形 199"/>
          <p:cNvSpPr/>
          <p:nvPr/>
        </p:nvSpPr>
        <p:spPr>
          <a:xfrm>
            <a:off x="1652762" y="4882168"/>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Keyboard</a:t>
            </a:r>
            <a:endParaRPr lang="zh-CN" altLang="en-US" sz="600" dirty="0">
              <a:solidFill>
                <a:schemeClr val="bg1"/>
              </a:solidFill>
            </a:endParaRPr>
          </a:p>
        </p:txBody>
      </p:sp>
      <p:sp>
        <p:nvSpPr>
          <p:cNvPr id="201" name="圆角矩形 200"/>
          <p:cNvSpPr/>
          <p:nvPr/>
        </p:nvSpPr>
        <p:spPr>
          <a:xfrm>
            <a:off x="2390844" y="4882168"/>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Mouse</a:t>
            </a:r>
            <a:endParaRPr lang="zh-CN" altLang="en-US" sz="600" dirty="0">
              <a:solidFill>
                <a:schemeClr val="bg1"/>
              </a:solidFill>
            </a:endParaRPr>
          </a:p>
        </p:txBody>
      </p:sp>
      <p:sp>
        <p:nvSpPr>
          <p:cNvPr id="202" name="圆角矩形 201"/>
          <p:cNvSpPr/>
          <p:nvPr/>
        </p:nvSpPr>
        <p:spPr>
          <a:xfrm>
            <a:off x="3128926" y="4882168"/>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Sound</a:t>
            </a:r>
            <a:endParaRPr lang="zh-CN" altLang="en-US" sz="600" dirty="0">
              <a:solidFill>
                <a:schemeClr val="bg1"/>
              </a:solidFill>
            </a:endParaRPr>
          </a:p>
        </p:txBody>
      </p:sp>
      <p:sp>
        <p:nvSpPr>
          <p:cNvPr id="203" name="矩形 202"/>
          <p:cNvSpPr/>
          <p:nvPr/>
        </p:nvSpPr>
        <p:spPr>
          <a:xfrm>
            <a:off x="479376" y="2737580"/>
            <a:ext cx="3389791" cy="810903"/>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204" name="圆角矩形 203"/>
          <p:cNvSpPr/>
          <p:nvPr/>
        </p:nvSpPr>
        <p:spPr>
          <a:xfrm>
            <a:off x="578911" y="2981632"/>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select</a:t>
            </a:r>
            <a:endParaRPr lang="zh-CN" altLang="en-US" sz="800" dirty="0"/>
          </a:p>
        </p:txBody>
      </p:sp>
      <p:sp>
        <p:nvSpPr>
          <p:cNvPr id="205" name="矩形 204"/>
          <p:cNvSpPr/>
          <p:nvPr/>
        </p:nvSpPr>
        <p:spPr>
          <a:xfrm>
            <a:off x="492245" y="2705909"/>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I/O System</a:t>
            </a:r>
            <a:endParaRPr lang="zh-CN" altLang="en-US" sz="1400" b="1" dirty="0">
              <a:solidFill>
                <a:schemeClr val="tx1"/>
              </a:solidFill>
            </a:endParaRPr>
          </a:p>
        </p:txBody>
      </p:sp>
      <p:sp>
        <p:nvSpPr>
          <p:cNvPr id="206" name="圆角矩形 205"/>
          <p:cNvSpPr/>
          <p:nvPr/>
        </p:nvSpPr>
        <p:spPr>
          <a:xfrm>
            <a:off x="578911" y="3251045"/>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timerfd</a:t>
            </a:r>
            <a:endParaRPr lang="zh-CN" altLang="en-US" sz="800" dirty="0"/>
          </a:p>
        </p:txBody>
      </p:sp>
      <p:sp>
        <p:nvSpPr>
          <p:cNvPr id="207" name="圆角矩形 206"/>
          <p:cNvSpPr/>
          <p:nvPr/>
        </p:nvSpPr>
        <p:spPr>
          <a:xfrm>
            <a:off x="1395174" y="2981632"/>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poll</a:t>
            </a:r>
            <a:endParaRPr lang="zh-CN" altLang="en-US" sz="800" dirty="0"/>
          </a:p>
        </p:txBody>
      </p:sp>
      <p:sp>
        <p:nvSpPr>
          <p:cNvPr id="208" name="圆角矩形 207"/>
          <p:cNvSpPr/>
          <p:nvPr/>
        </p:nvSpPr>
        <p:spPr>
          <a:xfrm>
            <a:off x="1395174" y="3251045"/>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signalfd</a:t>
            </a:r>
            <a:endParaRPr lang="zh-CN" altLang="en-US" sz="800" dirty="0"/>
          </a:p>
        </p:txBody>
      </p:sp>
      <p:sp>
        <p:nvSpPr>
          <p:cNvPr id="209" name="圆角矩形 208"/>
          <p:cNvSpPr/>
          <p:nvPr/>
        </p:nvSpPr>
        <p:spPr>
          <a:xfrm>
            <a:off x="2211436" y="2981632"/>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epoll</a:t>
            </a:r>
            <a:endParaRPr lang="zh-CN" altLang="en-US" sz="800" dirty="0"/>
          </a:p>
        </p:txBody>
      </p:sp>
      <p:sp>
        <p:nvSpPr>
          <p:cNvPr id="210" name="圆角矩形 209"/>
          <p:cNvSpPr/>
          <p:nvPr/>
        </p:nvSpPr>
        <p:spPr>
          <a:xfrm>
            <a:off x="2211437" y="3251045"/>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Power</a:t>
            </a:r>
            <a:endParaRPr lang="zh-CN" altLang="en-US" sz="800" dirty="0"/>
          </a:p>
        </p:txBody>
      </p:sp>
      <p:sp>
        <p:nvSpPr>
          <p:cNvPr id="211" name="圆角矩形 210"/>
          <p:cNvSpPr/>
          <p:nvPr/>
        </p:nvSpPr>
        <p:spPr>
          <a:xfrm>
            <a:off x="3027698" y="2981632"/>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eventfd</a:t>
            </a:r>
            <a:endParaRPr lang="zh-CN" altLang="en-US" sz="800" dirty="0"/>
          </a:p>
        </p:txBody>
      </p:sp>
      <p:sp>
        <p:nvSpPr>
          <p:cNvPr id="212" name="圆角矩形 211"/>
          <p:cNvSpPr/>
          <p:nvPr/>
        </p:nvSpPr>
        <p:spPr>
          <a:xfrm>
            <a:off x="3027699" y="3251045"/>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Hotplug</a:t>
            </a:r>
            <a:endParaRPr lang="zh-CN" altLang="en-US" sz="800" dirty="0"/>
          </a:p>
        </p:txBody>
      </p:sp>
      <p:sp>
        <p:nvSpPr>
          <p:cNvPr id="213" name="矩形 212"/>
          <p:cNvSpPr/>
          <p:nvPr/>
        </p:nvSpPr>
        <p:spPr>
          <a:xfrm>
            <a:off x="479376" y="1854417"/>
            <a:ext cx="3389791"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214" name="圆角矩形 213"/>
          <p:cNvSpPr/>
          <p:nvPr/>
        </p:nvSpPr>
        <p:spPr>
          <a:xfrm>
            <a:off x="578459" y="2143412"/>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pthread</a:t>
            </a:r>
            <a:endParaRPr lang="zh-CN" altLang="en-US" sz="800" dirty="0">
              <a:solidFill>
                <a:schemeClr val="bg1"/>
              </a:solidFill>
            </a:endParaRPr>
          </a:p>
        </p:txBody>
      </p:sp>
      <p:sp>
        <p:nvSpPr>
          <p:cNvPr id="215" name="矩形 214"/>
          <p:cNvSpPr/>
          <p:nvPr/>
        </p:nvSpPr>
        <p:spPr>
          <a:xfrm>
            <a:off x="491790" y="1869150"/>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rPr>
              <a:t>POSIX</a:t>
            </a:r>
            <a:endParaRPr lang="zh-CN" altLang="en-US" sz="1400" b="1" dirty="0">
              <a:solidFill>
                <a:srgbClr val="00B050"/>
              </a:solidFill>
            </a:endParaRPr>
          </a:p>
        </p:txBody>
      </p:sp>
      <p:sp>
        <p:nvSpPr>
          <p:cNvPr id="216" name="圆角矩形 215"/>
          <p:cNvSpPr/>
          <p:nvPr/>
        </p:nvSpPr>
        <p:spPr>
          <a:xfrm>
            <a:off x="578458" y="2412825"/>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dll</a:t>
            </a:r>
            <a:r>
              <a:rPr lang="en-US" altLang="zh-CN" sz="800" dirty="0">
                <a:solidFill>
                  <a:schemeClr val="bg1"/>
                </a:solidFill>
              </a:rPr>
              <a:t> lib</a:t>
            </a:r>
            <a:endParaRPr lang="zh-CN" altLang="en-US" sz="800" dirty="0">
              <a:solidFill>
                <a:schemeClr val="bg1"/>
              </a:solidFill>
            </a:endParaRPr>
          </a:p>
        </p:txBody>
      </p:sp>
      <p:sp>
        <p:nvSpPr>
          <p:cNvPr id="217" name="圆角矩形 216"/>
          <p:cNvSpPr/>
          <p:nvPr/>
        </p:nvSpPr>
        <p:spPr>
          <a:xfrm>
            <a:off x="1202275" y="2143412"/>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semaphore</a:t>
            </a:r>
            <a:endParaRPr lang="zh-CN" altLang="en-US" sz="800" dirty="0">
              <a:solidFill>
                <a:schemeClr val="bg1"/>
              </a:solidFill>
            </a:endParaRPr>
          </a:p>
        </p:txBody>
      </p:sp>
      <p:sp>
        <p:nvSpPr>
          <p:cNvPr id="218" name="圆角矩形 217"/>
          <p:cNvSpPr/>
          <p:nvPr/>
        </p:nvSpPr>
        <p:spPr>
          <a:xfrm>
            <a:off x="1202274" y="2412825"/>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async</a:t>
            </a:r>
            <a:r>
              <a:rPr lang="en-US" altLang="zh-CN" sz="800" dirty="0">
                <a:solidFill>
                  <a:schemeClr val="bg1"/>
                </a:solidFill>
              </a:rPr>
              <a:t> I/O</a:t>
            </a:r>
            <a:endParaRPr lang="zh-CN" altLang="en-US" sz="800" dirty="0">
              <a:solidFill>
                <a:schemeClr val="bg1"/>
              </a:solidFill>
            </a:endParaRPr>
          </a:p>
        </p:txBody>
      </p:sp>
      <p:sp>
        <p:nvSpPr>
          <p:cNvPr id="219" name="圆角矩形 218"/>
          <p:cNvSpPr/>
          <p:nvPr/>
        </p:nvSpPr>
        <p:spPr>
          <a:xfrm>
            <a:off x="1945081" y="2143412"/>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sched</a:t>
            </a:r>
            <a:endParaRPr lang="zh-CN" altLang="en-US" sz="800" dirty="0">
              <a:solidFill>
                <a:schemeClr val="bg1"/>
              </a:solidFill>
            </a:endParaRPr>
          </a:p>
        </p:txBody>
      </p:sp>
      <p:sp>
        <p:nvSpPr>
          <p:cNvPr id="220" name="圆角矩形 219"/>
          <p:cNvSpPr/>
          <p:nvPr/>
        </p:nvSpPr>
        <p:spPr>
          <a:xfrm>
            <a:off x="1945080" y="2412825"/>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multi I/O</a:t>
            </a:r>
            <a:endParaRPr lang="zh-CN" altLang="en-US" sz="800" dirty="0">
              <a:solidFill>
                <a:schemeClr val="bg1"/>
              </a:solidFill>
            </a:endParaRPr>
          </a:p>
        </p:txBody>
      </p:sp>
      <p:sp>
        <p:nvSpPr>
          <p:cNvPr id="221" name="圆角矩形 220"/>
          <p:cNvSpPr/>
          <p:nvPr/>
        </p:nvSpPr>
        <p:spPr>
          <a:xfrm>
            <a:off x="2568896" y="2143412"/>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mqueue</a:t>
            </a:r>
            <a:endParaRPr lang="zh-CN" altLang="en-US" sz="800" dirty="0">
              <a:solidFill>
                <a:schemeClr val="bg1"/>
              </a:solidFill>
            </a:endParaRPr>
          </a:p>
        </p:txBody>
      </p:sp>
      <p:sp>
        <p:nvSpPr>
          <p:cNvPr id="222" name="圆角矩形 221"/>
          <p:cNvSpPr/>
          <p:nvPr/>
        </p:nvSpPr>
        <p:spPr>
          <a:xfrm>
            <a:off x="2568896" y="2412825"/>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spwan</a:t>
            </a:r>
            <a:endParaRPr lang="zh-CN" altLang="en-US" sz="800" dirty="0">
              <a:solidFill>
                <a:schemeClr val="bg1"/>
              </a:solidFill>
            </a:endParaRPr>
          </a:p>
        </p:txBody>
      </p:sp>
      <p:sp>
        <p:nvSpPr>
          <p:cNvPr id="223" name="圆角矩形 222"/>
          <p:cNvSpPr/>
          <p:nvPr/>
        </p:nvSpPr>
        <p:spPr>
          <a:xfrm>
            <a:off x="3192711" y="2143412"/>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mman</a:t>
            </a:r>
            <a:endParaRPr lang="zh-CN" altLang="en-US" sz="800" dirty="0">
              <a:solidFill>
                <a:schemeClr val="bg1"/>
              </a:solidFill>
            </a:endParaRPr>
          </a:p>
        </p:txBody>
      </p:sp>
      <p:sp>
        <p:nvSpPr>
          <p:cNvPr id="224" name="圆角矩形 223"/>
          <p:cNvSpPr/>
          <p:nvPr/>
        </p:nvSpPr>
        <p:spPr>
          <a:xfrm>
            <a:off x="3192712" y="2412825"/>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fnmatch</a:t>
            </a:r>
            <a:endParaRPr lang="zh-CN" altLang="en-US" sz="800" dirty="0">
              <a:solidFill>
                <a:schemeClr val="bg1"/>
              </a:solidFill>
            </a:endParaRPr>
          </a:p>
        </p:txBody>
      </p:sp>
      <p:sp>
        <p:nvSpPr>
          <p:cNvPr id="225" name="矩形 224"/>
          <p:cNvSpPr/>
          <p:nvPr/>
        </p:nvSpPr>
        <p:spPr>
          <a:xfrm>
            <a:off x="479376" y="891137"/>
            <a:ext cx="7141207" cy="920298"/>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226" name="圆角矩形 225"/>
          <p:cNvSpPr/>
          <p:nvPr/>
        </p:nvSpPr>
        <p:spPr>
          <a:xfrm>
            <a:off x="613989" y="117075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SQLite3</a:t>
            </a:r>
            <a:endParaRPr lang="zh-CN" altLang="en-US" sz="1000" dirty="0">
              <a:solidFill>
                <a:schemeClr val="bg1"/>
              </a:solidFill>
            </a:endParaRPr>
          </a:p>
        </p:txBody>
      </p:sp>
      <p:sp>
        <p:nvSpPr>
          <p:cNvPr id="227" name="矩形 226"/>
          <p:cNvSpPr/>
          <p:nvPr/>
        </p:nvSpPr>
        <p:spPr>
          <a:xfrm>
            <a:off x="509452" y="891137"/>
            <a:ext cx="2517793"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rPr>
              <a:t>3rd part software &amp; tools</a:t>
            </a:r>
            <a:endParaRPr lang="zh-CN" altLang="en-US" sz="1400" b="1" dirty="0">
              <a:solidFill>
                <a:schemeClr val="bg1"/>
              </a:solidFill>
            </a:endParaRPr>
          </a:p>
        </p:txBody>
      </p:sp>
      <p:sp>
        <p:nvSpPr>
          <p:cNvPr id="228" name="圆角矩形 227"/>
          <p:cNvSpPr/>
          <p:nvPr/>
        </p:nvSpPr>
        <p:spPr>
          <a:xfrm>
            <a:off x="613989" y="1485599"/>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SDL</a:t>
            </a:r>
            <a:endParaRPr lang="zh-CN" altLang="en-US" sz="1000" dirty="0">
              <a:solidFill>
                <a:schemeClr val="bg1"/>
              </a:solidFill>
            </a:endParaRPr>
          </a:p>
        </p:txBody>
      </p:sp>
      <p:sp>
        <p:nvSpPr>
          <p:cNvPr id="229" name="圆角矩形 228"/>
          <p:cNvSpPr/>
          <p:nvPr/>
        </p:nvSpPr>
        <p:spPr>
          <a:xfrm>
            <a:off x="1480866" y="117075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STL</a:t>
            </a:r>
            <a:endParaRPr lang="zh-CN" altLang="en-US" sz="1000" dirty="0">
              <a:solidFill>
                <a:schemeClr val="bg1"/>
              </a:solidFill>
            </a:endParaRPr>
          </a:p>
        </p:txBody>
      </p:sp>
      <p:sp>
        <p:nvSpPr>
          <p:cNvPr id="230" name="圆角矩形 229"/>
          <p:cNvSpPr/>
          <p:nvPr/>
        </p:nvSpPr>
        <p:spPr>
          <a:xfrm>
            <a:off x="1480866" y="1485599"/>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FFmpeg</a:t>
            </a:r>
            <a:endParaRPr lang="zh-CN" altLang="en-US" sz="1000" dirty="0">
              <a:solidFill>
                <a:schemeClr val="bg1"/>
              </a:solidFill>
            </a:endParaRPr>
          </a:p>
        </p:txBody>
      </p:sp>
      <p:sp>
        <p:nvSpPr>
          <p:cNvPr id="231" name="圆角矩形 230"/>
          <p:cNvSpPr/>
          <p:nvPr/>
        </p:nvSpPr>
        <p:spPr>
          <a:xfrm>
            <a:off x="2347743" y="117075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altLang="zh-CN" sz="900" dirty="0" err="1">
                <a:solidFill>
                  <a:schemeClr val="bg1"/>
                </a:solidFill>
              </a:rPr>
              <a:t>GoAHead</a:t>
            </a:r>
            <a:endParaRPr lang="en-US" altLang="zh-CN" sz="900" dirty="0">
              <a:solidFill>
                <a:schemeClr val="bg1"/>
              </a:solidFill>
            </a:endParaRPr>
          </a:p>
          <a:p>
            <a:pPr algn="ctr">
              <a:lnSpc>
                <a:spcPts val="900"/>
              </a:lnSpc>
            </a:pPr>
            <a:r>
              <a:rPr lang="en-US" altLang="zh-CN" sz="900" dirty="0" err="1">
                <a:solidFill>
                  <a:schemeClr val="bg1"/>
                </a:solidFill>
              </a:rPr>
              <a:t>WebSever</a:t>
            </a:r>
            <a:endParaRPr lang="zh-CN" altLang="en-US" sz="900" dirty="0">
              <a:solidFill>
                <a:schemeClr val="bg1"/>
              </a:solidFill>
            </a:endParaRPr>
          </a:p>
        </p:txBody>
      </p:sp>
      <p:sp>
        <p:nvSpPr>
          <p:cNvPr id="232" name="圆角矩形 231"/>
          <p:cNvSpPr/>
          <p:nvPr/>
        </p:nvSpPr>
        <p:spPr>
          <a:xfrm>
            <a:off x="3214620" y="117075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PolarSSL</a:t>
            </a:r>
            <a:endParaRPr lang="zh-CN" altLang="en-US" sz="1000" dirty="0">
              <a:solidFill>
                <a:schemeClr val="bg1"/>
              </a:solidFill>
            </a:endParaRPr>
          </a:p>
        </p:txBody>
      </p:sp>
      <p:sp>
        <p:nvSpPr>
          <p:cNvPr id="233" name="圆角矩形 232"/>
          <p:cNvSpPr/>
          <p:nvPr/>
        </p:nvSpPr>
        <p:spPr>
          <a:xfrm>
            <a:off x="3214620" y="1485599"/>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iniparser</a:t>
            </a:r>
            <a:endParaRPr lang="zh-CN" altLang="en-US" sz="1000" dirty="0">
              <a:solidFill>
                <a:schemeClr val="bg1"/>
              </a:solidFill>
            </a:endParaRPr>
          </a:p>
        </p:txBody>
      </p:sp>
      <p:sp>
        <p:nvSpPr>
          <p:cNvPr id="234" name="圆角矩形 233"/>
          <p:cNvSpPr/>
          <p:nvPr/>
        </p:nvSpPr>
        <p:spPr>
          <a:xfrm>
            <a:off x="4081497" y="1158346"/>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Lua</a:t>
            </a:r>
            <a:endParaRPr lang="zh-CN" altLang="en-US" sz="1000" dirty="0">
              <a:solidFill>
                <a:schemeClr val="bg1"/>
              </a:solidFill>
            </a:endParaRPr>
          </a:p>
        </p:txBody>
      </p:sp>
      <p:sp>
        <p:nvSpPr>
          <p:cNvPr id="235" name="圆角矩形 234"/>
          <p:cNvSpPr/>
          <p:nvPr/>
        </p:nvSpPr>
        <p:spPr>
          <a:xfrm>
            <a:off x="4081497" y="1473188"/>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sypkg</a:t>
            </a:r>
            <a:endParaRPr lang="zh-CN" altLang="en-US" sz="1000" dirty="0">
              <a:solidFill>
                <a:schemeClr val="bg1"/>
              </a:solidFill>
            </a:endParaRPr>
          </a:p>
        </p:txBody>
      </p:sp>
      <p:sp>
        <p:nvSpPr>
          <p:cNvPr id="236" name="圆角矩形 235"/>
          <p:cNvSpPr/>
          <p:nvPr/>
        </p:nvSpPr>
        <p:spPr>
          <a:xfrm>
            <a:off x="4948374" y="1144004"/>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ODBC</a:t>
            </a:r>
            <a:endParaRPr lang="zh-CN" altLang="en-US" sz="1000" dirty="0">
              <a:solidFill>
                <a:schemeClr val="bg1"/>
              </a:solidFill>
            </a:endParaRPr>
          </a:p>
        </p:txBody>
      </p:sp>
      <p:sp>
        <p:nvSpPr>
          <p:cNvPr id="237" name="圆角矩形 236"/>
          <p:cNvSpPr/>
          <p:nvPr/>
        </p:nvSpPr>
        <p:spPr>
          <a:xfrm>
            <a:off x="4948374" y="1458846"/>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OpenVPN</a:t>
            </a:r>
            <a:endParaRPr lang="zh-CN" altLang="en-US" sz="1000" dirty="0">
              <a:solidFill>
                <a:schemeClr val="bg1"/>
              </a:solidFill>
            </a:endParaRPr>
          </a:p>
        </p:txBody>
      </p:sp>
      <p:sp>
        <p:nvSpPr>
          <p:cNvPr id="238" name="圆角矩形 237"/>
          <p:cNvSpPr/>
          <p:nvPr/>
        </p:nvSpPr>
        <p:spPr>
          <a:xfrm>
            <a:off x="5815251" y="1144003"/>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miniXML</a:t>
            </a:r>
            <a:endParaRPr lang="zh-CN" altLang="en-US" sz="1000" dirty="0">
              <a:solidFill>
                <a:schemeClr val="bg1"/>
              </a:solidFill>
            </a:endParaRPr>
          </a:p>
        </p:txBody>
      </p:sp>
      <p:sp>
        <p:nvSpPr>
          <p:cNvPr id="239" name="圆角矩形 238"/>
          <p:cNvSpPr/>
          <p:nvPr/>
        </p:nvSpPr>
        <p:spPr>
          <a:xfrm>
            <a:off x="5815251" y="1458845"/>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osip</a:t>
            </a:r>
            <a:endParaRPr lang="zh-CN" altLang="en-US" sz="1000" dirty="0">
              <a:solidFill>
                <a:schemeClr val="bg1"/>
              </a:solidFill>
            </a:endParaRPr>
          </a:p>
        </p:txBody>
      </p:sp>
      <p:sp>
        <p:nvSpPr>
          <p:cNvPr id="240" name="圆角矩形 239"/>
          <p:cNvSpPr/>
          <p:nvPr/>
        </p:nvSpPr>
        <p:spPr>
          <a:xfrm>
            <a:off x="6682129" y="1144002"/>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zLib</a:t>
            </a:r>
            <a:endParaRPr lang="zh-CN" altLang="en-US" sz="1000" dirty="0">
              <a:solidFill>
                <a:schemeClr val="bg1"/>
              </a:solidFill>
            </a:endParaRPr>
          </a:p>
        </p:txBody>
      </p:sp>
      <p:sp>
        <p:nvSpPr>
          <p:cNvPr id="241" name="圆角矩形 240"/>
          <p:cNvSpPr/>
          <p:nvPr/>
        </p:nvSpPr>
        <p:spPr>
          <a:xfrm>
            <a:off x="6682129" y="1458844"/>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a:t>
            </a:r>
            <a:endParaRPr lang="zh-CN" altLang="en-US" sz="1000" dirty="0">
              <a:solidFill>
                <a:schemeClr val="bg1"/>
              </a:solidFill>
            </a:endParaRPr>
          </a:p>
        </p:txBody>
      </p:sp>
      <p:sp>
        <p:nvSpPr>
          <p:cNvPr id="242" name="矩形 241"/>
          <p:cNvSpPr/>
          <p:nvPr/>
        </p:nvSpPr>
        <p:spPr>
          <a:xfrm>
            <a:off x="3914048" y="1854417"/>
            <a:ext cx="1728000"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243" name="圆角矩形 242"/>
          <p:cNvSpPr/>
          <p:nvPr/>
        </p:nvSpPr>
        <p:spPr>
          <a:xfrm>
            <a:off x="3984387" y="1927523"/>
            <a:ext cx="436699"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libc</a:t>
            </a:r>
            <a:endParaRPr lang="zh-CN" altLang="en-US" sz="800" dirty="0">
              <a:solidFill>
                <a:schemeClr val="bg1"/>
              </a:solidFill>
            </a:endParaRPr>
          </a:p>
        </p:txBody>
      </p:sp>
      <p:sp>
        <p:nvSpPr>
          <p:cNvPr id="244" name="圆角矩形 243"/>
          <p:cNvSpPr/>
          <p:nvPr/>
        </p:nvSpPr>
        <p:spPr>
          <a:xfrm>
            <a:off x="4161976" y="2291891"/>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module.ko</a:t>
            </a:r>
            <a:endParaRPr lang="zh-CN" altLang="en-US" sz="800" dirty="0">
              <a:solidFill>
                <a:schemeClr val="bg1"/>
              </a:solidFill>
            </a:endParaRPr>
          </a:p>
        </p:txBody>
      </p:sp>
      <p:sp>
        <p:nvSpPr>
          <p:cNvPr id="245" name="圆角矩形 244"/>
          <p:cNvSpPr/>
          <p:nvPr/>
        </p:nvSpPr>
        <p:spPr>
          <a:xfrm>
            <a:off x="4502197" y="1927523"/>
            <a:ext cx="526098"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Shell</a:t>
            </a:r>
            <a:endParaRPr lang="zh-CN" altLang="en-US" sz="800" dirty="0">
              <a:solidFill>
                <a:schemeClr val="bg1"/>
              </a:solidFill>
            </a:endParaRPr>
          </a:p>
        </p:txBody>
      </p:sp>
      <p:sp>
        <p:nvSpPr>
          <p:cNvPr id="246" name="圆角矩形 245"/>
          <p:cNvSpPr/>
          <p:nvPr/>
        </p:nvSpPr>
        <p:spPr>
          <a:xfrm>
            <a:off x="4161976" y="2505551"/>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library.so</a:t>
            </a:r>
            <a:endParaRPr lang="zh-CN" altLang="en-US" sz="800" dirty="0">
              <a:solidFill>
                <a:schemeClr val="bg1"/>
              </a:solidFill>
            </a:endParaRPr>
          </a:p>
        </p:txBody>
      </p:sp>
      <p:grpSp>
        <p:nvGrpSpPr>
          <p:cNvPr id="247" name="组合 246"/>
          <p:cNvGrpSpPr/>
          <p:nvPr/>
        </p:nvGrpSpPr>
        <p:grpSpPr>
          <a:xfrm>
            <a:off x="3926463" y="1852867"/>
            <a:ext cx="3694120" cy="3252805"/>
            <a:chOff x="436751" y="2876375"/>
            <a:chExt cx="822881" cy="1215750"/>
          </a:xfrm>
          <a:solidFill>
            <a:schemeClr val="accent6">
              <a:lumMod val="40000"/>
              <a:lumOff val="60000"/>
            </a:schemeClr>
          </a:solidFill>
        </p:grpSpPr>
        <p:sp>
          <p:nvSpPr>
            <p:cNvPr id="248" name="矩形 247"/>
            <p:cNvSpPr/>
            <p:nvPr/>
          </p:nvSpPr>
          <p:spPr>
            <a:xfrm>
              <a:off x="436751" y="3202363"/>
              <a:ext cx="822881" cy="88976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829315" y="2876375"/>
              <a:ext cx="430317" cy="43648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0" name="圆角矩形 249"/>
          <p:cNvSpPr/>
          <p:nvPr/>
        </p:nvSpPr>
        <p:spPr>
          <a:xfrm>
            <a:off x="3984387" y="2770925"/>
            <a:ext cx="3492181" cy="233179"/>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BSD socket</a:t>
            </a:r>
            <a:endParaRPr lang="zh-CN" altLang="en-US" sz="1000" dirty="0"/>
          </a:p>
        </p:txBody>
      </p:sp>
      <p:sp>
        <p:nvSpPr>
          <p:cNvPr id="251" name="圆角矩形 250"/>
          <p:cNvSpPr/>
          <p:nvPr/>
        </p:nvSpPr>
        <p:spPr>
          <a:xfrm>
            <a:off x="5756366" y="2474044"/>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TFTP</a:t>
            </a:r>
            <a:endParaRPr lang="zh-CN" altLang="en-US" sz="800" dirty="0"/>
          </a:p>
        </p:txBody>
      </p:sp>
      <p:sp>
        <p:nvSpPr>
          <p:cNvPr id="252" name="圆角矩形 251"/>
          <p:cNvSpPr/>
          <p:nvPr/>
        </p:nvSpPr>
        <p:spPr>
          <a:xfrm>
            <a:off x="6335462" y="2473978"/>
            <a:ext cx="56422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Ping4/6</a:t>
            </a:r>
            <a:endParaRPr lang="zh-CN" altLang="en-US" sz="800" dirty="0"/>
          </a:p>
        </p:txBody>
      </p:sp>
      <p:sp>
        <p:nvSpPr>
          <p:cNvPr id="253" name="圆角矩形 252"/>
          <p:cNvSpPr/>
          <p:nvPr/>
        </p:nvSpPr>
        <p:spPr>
          <a:xfrm>
            <a:off x="6945991" y="2473979"/>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syslog</a:t>
            </a:r>
            <a:endParaRPr lang="zh-CN" altLang="en-US" sz="800" dirty="0"/>
          </a:p>
        </p:txBody>
      </p:sp>
      <p:sp>
        <p:nvSpPr>
          <p:cNvPr id="254" name="矩形 253"/>
          <p:cNvSpPr/>
          <p:nvPr/>
        </p:nvSpPr>
        <p:spPr>
          <a:xfrm>
            <a:off x="3948175" y="2082972"/>
            <a:ext cx="1694895" cy="22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Loader &amp; Symbol</a:t>
            </a:r>
            <a:endParaRPr lang="zh-CN" altLang="en-US" sz="900" b="1" dirty="0">
              <a:solidFill>
                <a:schemeClr val="tx1"/>
              </a:solidFill>
            </a:endParaRPr>
          </a:p>
        </p:txBody>
      </p:sp>
      <p:sp>
        <p:nvSpPr>
          <p:cNvPr id="255" name="圆角矩形 254"/>
          <p:cNvSpPr/>
          <p:nvPr/>
        </p:nvSpPr>
        <p:spPr>
          <a:xfrm>
            <a:off x="5756366" y="2206627"/>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FTP</a:t>
            </a:r>
            <a:endParaRPr lang="zh-CN" altLang="en-US" sz="800" dirty="0"/>
          </a:p>
        </p:txBody>
      </p:sp>
      <p:sp>
        <p:nvSpPr>
          <p:cNvPr id="256" name="圆角矩形 255"/>
          <p:cNvSpPr/>
          <p:nvPr/>
        </p:nvSpPr>
        <p:spPr>
          <a:xfrm>
            <a:off x="6335462" y="2206561"/>
            <a:ext cx="56422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SNTP</a:t>
            </a:r>
            <a:endParaRPr lang="zh-CN" altLang="en-US" sz="800" dirty="0"/>
          </a:p>
        </p:txBody>
      </p:sp>
      <p:sp>
        <p:nvSpPr>
          <p:cNvPr id="257" name="圆角矩形 256"/>
          <p:cNvSpPr/>
          <p:nvPr/>
        </p:nvSpPr>
        <p:spPr>
          <a:xfrm>
            <a:off x="6945991" y="220656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Telnet</a:t>
            </a:r>
            <a:endParaRPr lang="zh-CN" altLang="en-US" sz="800" dirty="0"/>
          </a:p>
        </p:txBody>
      </p:sp>
      <p:sp>
        <p:nvSpPr>
          <p:cNvPr id="258" name="圆角矩形 257"/>
          <p:cNvSpPr/>
          <p:nvPr/>
        </p:nvSpPr>
        <p:spPr>
          <a:xfrm>
            <a:off x="5757555" y="1927523"/>
            <a:ext cx="81341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P-MIB</a:t>
            </a:r>
            <a:endParaRPr lang="zh-CN" altLang="en-US" sz="800" dirty="0"/>
          </a:p>
        </p:txBody>
      </p:sp>
      <p:sp>
        <p:nvSpPr>
          <p:cNvPr id="259" name="圆角矩形 258"/>
          <p:cNvSpPr/>
          <p:nvPr/>
        </p:nvSpPr>
        <p:spPr>
          <a:xfrm>
            <a:off x="6642973" y="1927523"/>
            <a:ext cx="83359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SunRPC</a:t>
            </a:r>
            <a:endParaRPr lang="zh-CN" altLang="en-US" sz="800" dirty="0"/>
          </a:p>
        </p:txBody>
      </p:sp>
      <p:sp>
        <p:nvSpPr>
          <p:cNvPr id="260" name="矩形 259"/>
          <p:cNvSpPr/>
          <p:nvPr/>
        </p:nvSpPr>
        <p:spPr>
          <a:xfrm>
            <a:off x="3984387" y="3047447"/>
            <a:ext cx="1440057" cy="1214865"/>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圆角矩形 260"/>
          <p:cNvSpPr/>
          <p:nvPr/>
        </p:nvSpPr>
        <p:spPr>
          <a:xfrm>
            <a:off x="3988259" y="4321822"/>
            <a:ext cx="80068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PPPoE</a:t>
            </a:r>
            <a:endParaRPr lang="zh-CN" altLang="en-US" sz="800" dirty="0"/>
          </a:p>
        </p:txBody>
      </p:sp>
      <p:sp>
        <p:nvSpPr>
          <p:cNvPr id="262" name="圆角矩形 261"/>
          <p:cNvSpPr/>
          <p:nvPr/>
        </p:nvSpPr>
        <p:spPr>
          <a:xfrm>
            <a:off x="4907607" y="4321822"/>
            <a:ext cx="76876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PPP</a:t>
            </a:r>
            <a:endParaRPr lang="zh-CN" altLang="en-US" sz="800" dirty="0"/>
          </a:p>
        </p:txBody>
      </p:sp>
      <p:sp>
        <p:nvSpPr>
          <p:cNvPr id="263" name="圆角矩形 262"/>
          <p:cNvSpPr/>
          <p:nvPr/>
        </p:nvSpPr>
        <p:spPr>
          <a:xfrm>
            <a:off x="5820383" y="4321822"/>
            <a:ext cx="76876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NAT</a:t>
            </a:r>
            <a:endParaRPr lang="zh-CN" altLang="en-US" sz="800" dirty="0"/>
          </a:p>
        </p:txBody>
      </p:sp>
      <p:sp>
        <p:nvSpPr>
          <p:cNvPr id="264" name="圆角矩形 263"/>
          <p:cNvSpPr/>
          <p:nvPr/>
        </p:nvSpPr>
        <p:spPr>
          <a:xfrm>
            <a:off x="6707807" y="4321822"/>
            <a:ext cx="76876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VPN</a:t>
            </a:r>
            <a:endParaRPr lang="zh-CN" altLang="en-US" sz="800" dirty="0"/>
          </a:p>
        </p:txBody>
      </p:sp>
      <p:sp>
        <p:nvSpPr>
          <p:cNvPr id="265" name="Net_pkt_filter"/>
          <p:cNvSpPr/>
          <p:nvPr/>
        </p:nvSpPr>
        <p:spPr>
          <a:xfrm>
            <a:off x="3984387" y="4609854"/>
            <a:ext cx="3492180" cy="200468"/>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Net Packet Filter</a:t>
            </a:r>
            <a:endParaRPr lang="zh-CN" altLang="en-US" sz="1000" dirty="0"/>
          </a:p>
        </p:txBody>
      </p:sp>
      <p:sp>
        <p:nvSpPr>
          <p:cNvPr id="266" name="Wireless"/>
          <p:cNvSpPr/>
          <p:nvPr/>
        </p:nvSpPr>
        <p:spPr>
          <a:xfrm>
            <a:off x="3984387" y="4848493"/>
            <a:ext cx="1727778"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wireless net framework</a:t>
            </a:r>
            <a:endParaRPr lang="zh-CN" altLang="en-US" sz="1000" dirty="0"/>
          </a:p>
        </p:txBody>
      </p:sp>
      <p:sp>
        <p:nvSpPr>
          <p:cNvPr id="267" name="LoWAPN"/>
          <p:cNvSpPr/>
          <p:nvPr/>
        </p:nvSpPr>
        <p:spPr>
          <a:xfrm>
            <a:off x="5815351" y="4848493"/>
            <a:ext cx="1661216"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LoWPAN</a:t>
            </a:r>
            <a:endParaRPr lang="zh-CN" altLang="en-US" sz="1000" dirty="0"/>
          </a:p>
        </p:txBody>
      </p:sp>
      <p:sp>
        <p:nvSpPr>
          <p:cNvPr id="268" name="矩形 267"/>
          <p:cNvSpPr/>
          <p:nvPr/>
        </p:nvSpPr>
        <p:spPr>
          <a:xfrm>
            <a:off x="4132808" y="3097686"/>
            <a:ext cx="1152128"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rPr>
              <a:t>AF_INET/AF_INET6</a:t>
            </a:r>
            <a:endParaRPr lang="zh-CN" altLang="en-US" sz="900" b="1" dirty="0">
              <a:solidFill>
                <a:srgbClr val="DA8F20"/>
              </a:solidFill>
            </a:endParaRPr>
          </a:p>
        </p:txBody>
      </p:sp>
      <p:grpSp>
        <p:nvGrpSpPr>
          <p:cNvPr id="269" name="AF_Unix"/>
          <p:cNvGrpSpPr/>
          <p:nvPr/>
        </p:nvGrpSpPr>
        <p:grpSpPr>
          <a:xfrm>
            <a:off x="5459446" y="3047447"/>
            <a:ext cx="981508" cy="1222653"/>
            <a:chOff x="5015566" y="2821804"/>
            <a:chExt cx="981508" cy="1269352"/>
          </a:xfrm>
        </p:grpSpPr>
        <p:sp>
          <p:nvSpPr>
            <p:cNvPr id="270" name="矩形 269"/>
            <p:cNvSpPr/>
            <p:nvPr/>
          </p:nvSpPr>
          <p:spPr>
            <a:xfrm>
              <a:off x="5015567" y="2821804"/>
              <a:ext cx="981507"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a:off x="5015566" y="2892257"/>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rPr>
                <a:t>AF_UNIX</a:t>
              </a:r>
              <a:endParaRPr lang="zh-CN" altLang="en-US" sz="900" b="1" dirty="0">
                <a:solidFill>
                  <a:srgbClr val="DA8F20"/>
                </a:solidFill>
              </a:endParaRPr>
            </a:p>
          </p:txBody>
        </p:sp>
      </p:grpSp>
      <p:grpSp>
        <p:nvGrpSpPr>
          <p:cNvPr id="272" name="AF_Packet"/>
          <p:cNvGrpSpPr/>
          <p:nvPr/>
        </p:nvGrpSpPr>
        <p:grpSpPr>
          <a:xfrm>
            <a:off x="6467044" y="3047447"/>
            <a:ext cx="1009524" cy="1222653"/>
            <a:chOff x="6023164" y="2821804"/>
            <a:chExt cx="1009524" cy="1222653"/>
          </a:xfrm>
        </p:grpSpPr>
        <p:sp>
          <p:nvSpPr>
            <p:cNvPr id="273" name="矩形 272"/>
            <p:cNvSpPr/>
            <p:nvPr/>
          </p:nvSpPr>
          <p:spPr>
            <a:xfrm>
              <a:off x="6023164" y="2821804"/>
              <a:ext cx="1009524" cy="1222653"/>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a:off x="6030382" y="2892257"/>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rPr>
                <a:t>AF_PACKET</a:t>
              </a:r>
              <a:endParaRPr lang="zh-CN" altLang="en-US" sz="900" b="1" dirty="0">
                <a:solidFill>
                  <a:srgbClr val="DA8F20"/>
                </a:solidFill>
              </a:endParaRPr>
            </a:p>
          </p:txBody>
        </p:sp>
      </p:grpSp>
      <p:sp>
        <p:nvSpPr>
          <p:cNvPr id="275" name="圆角矩形 274"/>
          <p:cNvSpPr/>
          <p:nvPr/>
        </p:nvSpPr>
        <p:spPr>
          <a:xfrm>
            <a:off x="4194501" y="3346464"/>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DNS</a:t>
            </a:r>
            <a:endParaRPr lang="zh-CN" altLang="en-US" sz="800" dirty="0"/>
          </a:p>
        </p:txBody>
      </p:sp>
      <p:sp>
        <p:nvSpPr>
          <p:cNvPr id="276" name="圆角矩形 275"/>
          <p:cNvSpPr/>
          <p:nvPr/>
        </p:nvSpPr>
        <p:spPr>
          <a:xfrm>
            <a:off x="4717907" y="3346464"/>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DHCP</a:t>
            </a:r>
            <a:endParaRPr lang="zh-CN" altLang="en-US" sz="800" dirty="0"/>
          </a:p>
        </p:txBody>
      </p:sp>
      <p:sp>
        <p:nvSpPr>
          <p:cNvPr id="277" name="圆角矩形 276"/>
          <p:cNvSpPr/>
          <p:nvPr/>
        </p:nvSpPr>
        <p:spPr>
          <a:xfrm>
            <a:off x="4194501" y="3589535"/>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UDP</a:t>
            </a:r>
            <a:endParaRPr lang="zh-CN" altLang="en-US" sz="800" dirty="0"/>
          </a:p>
        </p:txBody>
      </p:sp>
      <p:sp>
        <p:nvSpPr>
          <p:cNvPr id="278" name="圆角矩形 277"/>
          <p:cNvSpPr/>
          <p:nvPr/>
        </p:nvSpPr>
        <p:spPr>
          <a:xfrm>
            <a:off x="4717907" y="3589535"/>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TCP</a:t>
            </a:r>
            <a:endParaRPr lang="zh-CN" altLang="en-US" sz="800" dirty="0"/>
          </a:p>
        </p:txBody>
      </p:sp>
      <p:sp>
        <p:nvSpPr>
          <p:cNvPr id="279" name="圆角矩形 278"/>
          <p:cNvSpPr/>
          <p:nvPr/>
        </p:nvSpPr>
        <p:spPr>
          <a:xfrm>
            <a:off x="4043773" y="3817766"/>
            <a:ext cx="424544"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IGMP</a:t>
            </a:r>
            <a:endParaRPr lang="zh-CN" altLang="en-US" sz="700" dirty="0"/>
          </a:p>
        </p:txBody>
      </p:sp>
      <p:sp>
        <p:nvSpPr>
          <p:cNvPr id="280" name="圆角矩形 279"/>
          <p:cNvSpPr/>
          <p:nvPr/>
        </p:nvSpPr>
        <p:spPr>
          <a:xfrm>
            <a:off x="4479866" y="3817766"/>
            <a:ext cx="483283"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IPv4/v6</a:t>
            </a:r>
            <a:endParaRPr lang="zh-CN" altLang="en-US" sz="700" dirty="0"/>
          </a:p>
        </p:txBody>
      </p:sp>
      <p:sp>
        <p:nvSpPr>
          <p:cNvPr id="281" name="圆角矩形 280"/>
          <p:cNvSpPr/>
          <p:nvPr/>
        </p:nvSpPr>
        <p:spPr>
          <a:xfrm>
            <a:off x="4974699" y="3817766"/>
            <a:ext cx="41275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ICMP</a:t>
            </a:r>
            <a:endParaRPr lang="zh-CN" altLang="en-US" sz="700" dirty="0"/>
          </a:p>
        </p:txBody>
      </p:sp>
      <p:sp>
        <p:nvSpPr>
          <p:cNvPr id="282" name="圆角矩形 281"/>
          <p:cNvSpPr/>
          <p:nvPr/>
        </p:nvSpPr>
        <p:spPr>
          <a:xfrm>
            <a:off x="4194501" y="4033790"/>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ARP</a:t>
            </a:r>
            <a:endParaRPr lang="zh-CN" altLang="en-US" sz="800" dirty="0"/>
          </a:p>
        </p:txBody>
      </p:sp>
      <p:sp>
        <p:nvSpPr>
          <p:cNvPr id="283" name="圆角矩形 282"/>
          <p:cNvSpPr/>
          <p:nvPr/>
        </p:nvSpPr>
        <p:spPr>
          <a:xfrm>
            <a:off x="4717907" y="4033790"/>
            <a:ext cx="513996"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Ad Hoc</a:t>
            </a:r>
            <a:endParaRPr lang="zh-CN" altLang="en-US" sz="800" dirty="0"/>
          </a:p>
        </p:txBody>
      </p:sp>
      <p:sp>
        <p:nvSpPr>
          <p:cNvPr id="284" name="AFU_dualpiipe"/>
          <p:cNvSpPr/>
          <p:nvPr/>
        </p:nvSpPr>
        <p:spPr>
          <a:xfrm>
            <a:off x="5648953" y="3389213"/>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dual-pipe</a:t>
            </a:r>
            <a:endParaRPr lang="zh-CN" altLang="en-US" sz="800" dirty="0"/>
          </a:p>
        </p:txBody>
      </p:sp>
      <p:sp>
        <p:nvSpPr>
          <p:cNvPr id="285" name="AFU_cred"/>
          <p:cNvSpPr/>
          <p:nvPr/>
        </p:nvSpPr>
        <p:spPr>
          <a:xfrm>
            <a:off x="5648953" y="3691647"/>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cred</a:t>
            </a:r>
            <a:endParaRPr lang="zh-CN" altLang="en-US" sz="800" dirty="0"/>
          </a:p>
        </p:txBody>
      </p:sp>
      <p:sp>
        <p:nvSpPr>
          <p:cNvPr id="286" name="AFU_fdtrans"/>
          <p:cNvSpPr/>
          <p:nvPr/>
        </p:nvSpPr>
        <p:spPr>
          <a:xfrm>
            <a:off x="5648953" y="3980329"/>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fd</a:t>
            </a:r>
            <a:r>
              <a:rPr lang="en-US" altLang="zh-CN" sz="800" dirty="0"/>
              <a:t>-trans</a:t>
            </a:r>
            <a:endParaRPr lang="zh-CN" altLang="en-US" sz="800" dirty="0"/>
          </a:p>
        </p:txBody>
      </p:sp>
      <p:sp>
        <p:nvSpPr>
          <p:cNvPr id="287" name="AFP_mmap"/>
          <p:cNvSpPr/>
          <p:nvPr/>
        </p:nvSpPr>
        <p:spPr>
          <a:xfrm>
            <a:off x="6650191" y="3389213"/>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mmap</a:t>
            </a:r>
            <a:endParaRPr lang="zh-CN" altLang="en-US" sz="800" dirty="0"/>
          </a:p>
        </p:txBody>
      </p:sp>
      <p:sp>
        <p:nvSpPr>
          <p:cNvPr id="288" name="AFP_queue"/>
          <p:cNvSpPr/>
          <p:nvPr/>
        </p:nvSpPr>
        <p:spPr>
          <a:xfrm>
            <a:off x="6650191" y="3691647"/>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queue</a:t>
            </a:r>
            <a:endParaRPr lang="zh-CN" altLang="en-US" sz="800" dirty="0"/>
          </a:p>
        </p:txBody>
      </p:sp>
      <p:sp>
        <p:nvSpPr>
          <p:cNvPr id="289" name="Ld_GDB"/>
          <p:cNvSpPr/>
          <p:nvPr/>
        </p:nvSpPr>
        <p:spPr>
          <a:xfrm>
            <a:off x="5093547" y="1927523"/>
            <a:ext cx="436699" cy="155449"/>
          </a:xfrm>
          <a:prstGeom prst="round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GDB</a:t>
            </a:r>
            <a:endParaRPr lang="zh-CN" altLang="en-US" sz="800" dirty="0">
              <a:solidFill>
                <a:schemeClr val="bg1"/>
              </a:solidFill>
            </a:endParaRPr>
          </a:p>
        </p:txBody>
      </p:sp>
      <p:sp>
        <p:nvSpPr>
          <p:cNvPr id="290" name="A_Qt"/>
          <p:cNvSpPr/>
          <p:nvPr/>
        </p:nvSpPr>
        <p:spPr>
          <a:xfrm>
            <a:off x="2347743" y="1485599"/>
            <a:ext cx="773640" cy="275386"/>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Qt</a:t>
            </a:r>
            <a:endParaRPr lang="zh-CN" altLang="en-US" sz="1000" dirty="0">
              <a:solidFill>
                <a:schemeClr val="bg1"/>
              </a:solidFill>
            </a:endParaRPr>
          </a:p>
        </p:txBody>
      </p:sp>
      <p:grpSp>
        <p:nvGrpSpPr>
          <p:cNvPr id="298" name="组合 297"/>
          <p:cNvGrpSpPr/>
          <p:nvPr/>
        </p:nvGrpSpPr>
        <p:grpSpPr>
          <a:xfrm>
            <a:off x="0" y="244159"/>
            <a:ext cx="1929875" cy="464486"/>
            <a:chOff x="0" y="244159"/>
            <a:chExt cx="1929875" cy="464486"/>
          </a:xfrm>
        </p:grpSpPr>
        <p:sp>
          <p:nvSpPr>
            <p:cNvPr id="299" name="矩形 298"/>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300" name="组合 299"/>
            <p:cNvGrpSpPr/>
            <p:nvPr/>
          </p:nvGrpSpPr>
          <p:grpSpPr>
            <a:xfrm>
              <a:off x="0" y="244159"/>
              <a:ext cx="381000" cy="464486"/>
              <a:chOff x="4195133" y="512967"/>
              <a:chExt cx="233904" cy="337530"/>
            </a:xfrm>
            <a:solidFill>
              <a:srgbClr val="EF7A00"/>
            </a:solidFill>
          </p:grpSpPr>
          <p:sp>
            <p:nvSpPr>
              <p:cNvPr id="301" name="矩形 300"/>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2" name="矩形 301"/>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ppt_x"/>
                                          </p:val>
                                        </p:tav>
                                        <p:tav tm="100000">
                                          <p:val>
                                            <p:strVal val="#ppt_x"/>
                                          </p:val>
                                        </p:tav>
                                      </p:tavLst>
                                    </p:anim>
                                    <p:anim calcmode="lin" valueType="num">
                                      <p:cBhvr additive="base">
                                        <p:cTn id="8" dur="500" fill="hold"/>
                                        <p:tgtEl>
                                          <p:spTgt spid="142"/>
                                        </p:tgtEl>
                                        <p:attrNameLst>
                                          <p:attrName>ppt_y</p:attrName>
                                        </p:attrNameLst>
                                      </p:cBhvr>
                                      <p:tavLst>
                                        <p:tav tm="0">
                                          <p:val>
                                            <p:strVal val="1+#ppt_h/2"/>
                                          </p:val>
                                        </p:tav>
                                        <p:tav tm="100000">
                                          <p:val>
                                            <p:strVal val="#ppt_y"/>
                                          </p:val>
                                        </p:tav>
                                      </p:tavLst>
                                    </p:anim>
                                  </p:childTnLst>
                                </p:cTn>
                              </p:par>
                              <p:par>
                                <p:cTn id="9" presetID="0" presetClass="path" presetSubtype="0" accel="50000" decel="50000" fill="hold" grpId="0" nodeType="withEffect">
                                  <p:stCondLst>
                                    <p:cond delay="0"/>
                                  </p:stCondLst>
                                  <p:childTnLst>
                                    <p:animMotion origin="layout" path="M -1.875E-6 7.40741E-7 L 0.22044 -0.10509 " pathEditMode="relative" rAng="0" ptsTypes="AA">
                                      <p:cBhvr>
                                        <p:cTn id="10" dur="500" spd="-100000" fill="hold"/>
                                        <p:tgtEl>
                                          <p:spTgt spid="156"/>
                                        </p:tgtEl>
                                        <p:attrNameLst>
                                          <p:attrName>ppt_x</p:attrName>
                                          <p:attrName>ppt_y</p:attrName>
                                        </p:attrNameLst>
                                      </p:cBhvr>
                                      <p:rCtr x="11016" y="-5255"/>
                                    </p:animMotion>
                                  </p:childTnLst>
                                </p:cTn>
                              </p:par>
                              <p:par>
                                <p:cTn id="11" presetID="26" presetClass="emph" presetSubtype="0" fill="hold" grpId="1" nodeType="withEffect">
                                  <p:stCondLst>
                                    <p:cond delay="500"/>
                                  </p:stCondLst>
                                  <p:childTnLst>
                                    <p:animEffect transition="out" filter="fade">
                                      <p:cBhvr>
                                        <p:cTn id="12" dur="500" tmFilter="0, 0; .2, .5; .8, .5; 1, 0"/>
                                        <p:tgtEl>
                                          <p:spTgt spid="156"/>
                                        </p:tgtEl>
                                      </p:cBhvr>
                                    </p:animEffect>
                                    <p:animScale>
                                      <p:cBhvr>
                                        <p:cTn id="13" dur="250" autoRev="1" fill="hold"/>
                                        <p:tgtEl>
                                          <p:spTgt spid="156"/>
                                        </p:tgtEl>
                                      </p:cBhvr>
                                      <p:by x="105000" y="105000"/>
                                    </p:animScale>
                                  </p:childTnLst>
                                </p:cTn>
                              </p:par>
                              <p:par>
                                <p:cTn id="14" presetID="0" presetClass="path" presetSubtype="0" accel="50000" decel="50000" fill="hold" grpId="0" nodeType="withEffect">
                                  <p:stCondLst>
                                    <p:cond delay="0"/>
                                  </p:stCondLst>
                                  <p:childTnLst>
                                    <p:animMotion origin="layout" path="M 2.91667E-6 3.7037E-7 L -0.00091 -0.1537 " pathEditMode="relative" rAng="0" ptsTypes="AA">
                                      <p:cBhvr>
                                        <p:cTn id="15" dur="1200" spd="-100000" fill="hold"/>
                                        <p:tgtEl>
                                          <p:spTgt spid="289"/>
                                        </p:tgtEl>
                                        <p:attrNameLst>
                                          <p:attrName>ppt_x</p:attrName>
                                          <p:attrName>ppt_y</p:attrName>
                                        </p:attrNameLst>
                                      </p:cBhvr>
                                      <p:rCtr x="-52" y="-7685"/>
                                    </p:animMotion>
                                  </p:childTnLst>
                                </p:cTn>
                              </p:par>
                              <p:par>
                                <p:cTn id="16" presetID="26" presetClass="emph" presetSubtype="0" fill="hold" grpId="1" nodeType="withEffect">
                                  <p:stCondLst>
                                    <p:cond delay="1200"/>
                                  </p:stCondLst>
                                  <p:childTnLst>
                                    <p:animEffect transition="out" filter="fade">
                                      <p:cBhvr>
                                        <p:cTn id="17" dur="500" tmFilter="0, 0; .2, .5; .8, .5; 1, 0"/>
                                        <p:tgtEl>
                                          <p:spTgt spid="289"/>
                                        </p:tgtEl>
                                      </p:cBhvr>
                                    </p:animEffect>
                                    <p:animScale>
                                      <p:cBhvr>
                                        <p:cTn id="18" dur="250" autoRev="1" fill="hold"/>
                                        <p:tgtEl>
                                          <p:spTgt spid="289"/>
                                        </p:tgtEl>
                                      </p:cBhvr>
                                      <p:by x="105000" y="105000"/>
                                    </p:animScale>
                                  </p:childTnLst>
                                </p:cTn>
                              </p:par>
                              <p:par>
                                <p:cTn id="19" presetID="9" presetClass="emph" presetSubtype="0" nodeType="withEffect">
                                  <p:stCondLst>
                                    <p:cond delay="0"/>
                                  </p:stCondLst>
                                  <p:childTnLst>
                                    <p:set>
                                      <p:cBhvr rctx="PPT">
                                        <p:cTn id="20" dur="900"/>
                                        <p:tgtEl>
                                          <p:spTgt spid="269"/>
                                        </p:tgtEl>
                                        <p:attrNameLst>
                                          <p:attrName>style.opacity</p:attrName>
                                        </p:attrNameLst>
                                      </p:cBhvr>
                                      <p:to>
                                        <p:strVal val="0"/>
                                      </p:to>
                                    </p:set>
                                    <p:animEffect filter="image" prLst="opacity: 0">
                                      <p:cBhvr rctx="IE">
                                        <p:cTn id="21" dur="900"/>
                                        <p:tgtEl>
                                          <p:spTgt spid="269"/>
                                        </p:tgtEl>
                                      </p:cBhvr>
                                    </p:animEffect>
                                  </p:childTnLst>
                                </p:cTn>
                              </p:par>
                              <p:par>
                                <p:cTn id="22" presetID="0" presetClass="path" presetSubtype="0" accel="50000" decel="50000" fill="hold" nodeType="withEffect">
                                  <p:stCondLst>
                                    <p:cond delay="900"/>
                                  </p:stCondLst>
                                  <p:childTnLst>
                                    <p:animMotion origin="layout" path="M -8.33333E-7 4.81481E-6 L 0.18906 -0.29399 " pathEditMode="relative" rAng="0" ptsTypes="AA">
                                      <p:cBhvr>
                                        <p:cTn id="23" dur="700" spd="-100000" fill="hold"/>
                                        <p:tgtEl>
                                          <p:spTgt spid="269"/>
                                        </p:tgtEl>
                                        <p:attrNameLst>
                                          <p:attrName>ppt_x</p:attrName>
                                          <p:attrName>ppt_y</p:attrName>
                                        </p:attrNameLst>
                                      </p:cBhvr>
                                      <p:rCtr x="9453" y="-14699"/>
                                    </p:animMotion>
                                  </p:childTnLst>
                                </p:cTn>
                              </p:par>
                              <p:par>
                                <p:cTn id="24" presetID="9" presetClass="emph" presetSubtype="0" nodeType="withEffect">
                                  <p:stCondLst>
                                    <p:cond delay="0"/>
                                  </p:stCondLst>
                                  <p:childTnLst>
                                    <p:set>
                                      <p:cBhvr rctx="PPT">
                                        <p:cTn id="25" dur="2100"/>
                                        <p:tgtEl>
                                          <p:spTgt spid="272"/>
                                        </p:tgtEl>
                                        <p:attrNameLst>
                                          <p:attrName>style.opacity</p:attrName>
                                        </p:attrNameLst>
                                      </p:cBhvr>
                                      <p:to>
                                        <p:strVal val="0"/>
                                      </p:to>
                                    </p:set>
                                    <p:animEffect filter="image" prLst="opacity: 0">
                                      <p:cBhvr rctx="IE">
                                        <p:cTn id="26" dur="2100"/>
                                        <p:tgtEl>
                                          <p:spTgt spid="272"/>
                                        </p:tgtEl>
                                      </p:cBhvr>
                                    </p:animEffect>
                                  </p:childTnLst>
                                </p:cTn>
                              </p:par>
                              <p:par>
                                <p:cTn id="27" presetID="0" presetClass="path" presetSubtype="0" accel="50000" decel="50000" fill="hold" nodeType="withEffect">
                                  <p:stCondLst>
                                    <p:cond delay="2100"/>
                                  </p:stCondLst>
                                  <p:childTnLst>
                                    <p:animMotion origin="layout" path="M 5E-6 4.81481E-6 L 0.18907 -0.17848 " pathEditMode="relative" rAng="0" ptsTypes="AA">
                                      <p:cBhvr>
                                        <p:cTn id="28" dur="1300" spd="-100000" fill="hold"/>
                                        <p:tgtEl>
                                          <p:spTgt spid="272"/>
                                        </p:tgtEl>
                                        <p:attrNameLst>
                                          <p:attrName>ppt_x</p:attrName>
                                          <p:attrName>ppt_y</p:attrName>
                                        </p:attrNameLst>
                                      </p:cBhvr>
                                      <p:rCtr x="9453" y="-8935"/>
                                    </p:animMotion>
                                  </p:childTnLst>
                                </p:cTn>
                              </p:par>
                              <p:par>
                                <p:cTn id="29" presetID="9" presetClass="emph" presetSubtype="0" grpId="0" nodeType="withEffect">
                                  <p:stCondLst>
                                    <p:cond delay="0"/>
                                  </p:stCondLst>
                                  <p:childTnLst>
                                    <p:set>
                                      <p:cBhvr rctx="PPT">
                                        <p:cTn id="30" dur="1600"/>
                                        <p:tgtEl>
                                          <p:spTgt spid="286"/>
                                        </p:tgtEl>
                                        <p:attrNameLst>
                                          <p:attrName>style.opacity</p:attrName>
                                        </p:attrNameLst>
                                      </p:cBhvr>
                                      <p:to>
                                        <p:strVal val="0"/>
                                      </p:to>
                                    </p:set>
                                    <p:animEffect filter="image" prLst="opacity: 0">
                                      <p:cBhvr rctx="IE">
                                        <p:cTn id="31" dur="1600"/>
                                        <p:tgtEl>
                                          <p:spTgt spid="286"/>
                                        </p:tgtEl>
                                      </p:cBhvr>
                                    </p:animEffect>
                                  </p:childTnLst>
                                </p:cTn>
                              </p:par>
                              <p:par>
                                <p:cTn id="32" presetID="0" presetClass="path" presetSubtype="0" accel="50000" decel="50000" fill="hold" grpId="1" nodeType="withEffect">
                                  <p:stCondLst>
                                    <p:cond delay="1600"/>
                                  </p:stCondLst>
                                  <p:childTnLst>
                                    <p:animMotion origin="layout" path="M -1.25E-6 -1.48148E-6 C 0.01354 -0.00301 0.02708 -0.00579 0.04336 -0.01991 C 0.05977 -0.03403 0.07643 -0.06088 0.09753 -0.08426 C 0.11875 -0.10764 0.14649 -0.13842 0.17018 -0.15995 C 0.19375 -0.18148 0.21654 -0.19745 0.23919 -0.21319 " pathEditMode="relative" rAng="0" ptsTypes="AAAAA">
                                      <p:cBhvr>
                                        <p:cTn id="33" dur="1200" spd="-100000" fill="hold"/>
                                        <p:tgtEl>
                                          <p:spTgt spid="286"/>
                                        </p:tgtEl>
                                        <p:attrNameLst>
                                          <p:attrName>ppt_x</p:attrName>
                                          <p:attrName>ppt_y</p:attrName>
                                        </p:attrNameLst>
                                      </p:cBhvr>
                                      <p:rCtr x="11953" y="-10671"/>
                                    </p:animMotion>
                                  </p:childTnLst>
                                </p:cTn>
                              </p:par>
                              <p:par>
                                <p:cTn id="34" presetID="9" presetClass="emph" presetSubtype="0" grpId="0" nodeType="withEffect">
                                  <p:stCondLst>
                                    <p:cond delay="0"/>
                                  </p:stCondLst>
                                  <p:childTnLst>
                                    <p:set>
                                      <p:cBhvr rctx="PPT">
                                        <p:cTn id="35" dur="1800"/>
                                        <p:tgtEl>
                                          <p:spTgt spid="285"/>
                                        </p:tgtEl>
                                        <p:attrNameLst>
                                          <p:attrName>style.opacity</p:attrName>
                                        </p:attrNameLst>
                                      </p:cBhvr>
                                      <p:to>
                                        <p:strVal val="0"/>
                                      </p:to>
                                    </p:set>
                                    <p:animEffect filter="image" prLst="opacity: 0">
                                      <p:cBhvr rctx="IE">
                                        <p:cTn id="36" dur="1800"/>
                                        <p:tgtEl>
                                          <p:spTgt spid="285"/>
                                        </p:tgtEl>
                                      </p:cBhvr>
                                    </p:animEffect>
                                  </p:childTnLst>
                                </p:cTn>
                              </p:par>
                              <p:par>
                                <p:cTn id="37" presetID="0" presetClass="path" presetSubtype="0" accel="50000" decel="50000" fill="hold" grpId="1" nodeType="withEffect">
                                  <p:stCondLst>
                                    <p:cond delay="1800"/>
                                  </p:stCondLst>
                                  <p:childTnLst>
                                    <p:animMotion origin="layout" path="M -1.25E-6 -3.33333E-6 C 0.03373 -0.02176 0.06732 -0.04352 0.08998 -0.06342 C 0.1125 -0.08333 0.1155 -0.09629 0.13503 -0.12014 C 0.15469 -0.14398 0.18906 -0.18842 0.20742 -0.20671 C 0.22591 -0.225 0.23581 -0.22754 0.24583 -0.23009 " pathEditMode="relative" rAng="0" ptsTypes="AAAAA">
                                      <p:cBhvr>
                                        <p:cTn id="38" dur="1200" spd="-100000" fill="hold"/>
                                        <p:tgtEl>
                                          <p:spTgt spid="285"/>
                                        </p:tgtEl>
                                        <p:attrNameLst>
                                          <p:attrName>ppt_x</p:attrName>
                                          <p:attrName>ppt_y</p:attrName>
                                        </p:attrNameLst>
                                      </p:cBhvr>
                                      <p:rCtr x="12292" y="-11505"/>
                                    </p:animMotion>
                                  </p:childTnLst>
                                </p:cTn>
                              </p:par>
                              <p:par>
                                <p:cTn id="39" presetID="9" presetClass="emph" presetSubtype="0" grpId="0" nodeType="withEffect">
                                  <p:stCondLst>
                                    <p:cond delay="0"/>
                                  </p:stCondLst>
                                  <p:childTnLst>
                                    <p:set>
                                      <p:cBhvr rctx="PPT">
                                        <p:cTn id="40" dur="1900"/>
                                        <p:tgtEl>
                                          <p:spTgt spid="284"/>
                                        </p:tgtEl>
                                        <p:attrNameLst>
                                          <p:attrName>style.opacity</p:attrName>
                                        </p:attrNameLst>
                                      </p:cBhvr>
                                      <p:to>
                                        <p:strVal val="0"/>
                                      </p:to>
                                    </p:set>
                                    <p:animEffect filter="image" prLst="opacity: 0">
                                      <p:cBhvr rctx="IE">
                                        <p:cTn id="41" dur="1900"/>
                                        <p:tgtEl>
                                          <p:spTgt spid="284"/>
                                        </p:tgtEl>
                                      </p:cBhvr>
                                    </p:animEffect>
                                  </p:childTnLst>
                                </p:cTn>
                              </p:par>
                              <p:par>
                                <p:cTn id="42" presetID="0" presetClass="path" presetSubtype="0" accel="50000" decel="50000" fill="hold" grpId="1" nodeType="withEffect">
                                  <p:stCondLst>
                                    <p:cond delay="1900"/>
                                  </p:stCondLst>
                                  <p:childTnLst>
                                    <p:animMotion origin="layout" path="M -1.25E-6 -3.7037E-7 C 0.08086 -0.08171 0.16185 -0.16343 0.20169 -0.20556 C 0.24167 -0.24768 0.24076 -0.25 0.24011 -0.25231 " pathEditMode="relative" rAng="0" ptsTypes="AAA">
                                      <p:cBhvr>
                                        <p:cTn id="43" dur="1300" spd="-100000" fill="hold"/>
                                        <p:tgtEl>
                                          <p:spTgt spid="284"/>
                                        </p:tgtEl>
                                        <p:attrNameLst>
                                          <p:attrName>ppt_x</p:attrName>
                                          <p:attrName>ppt_y</p:attrName>
                                        </p:attrNameLst>
                                      </p:cBhvr>
                                      <p:rCtr x="12005" y="-12616"/>
                                    </p:animMotion>
                                  </p:childTnLst>
                                </p:cTn>
                              </p:par>
                              <p:par>
                                <p:cTn id="44" presetID="9" presetClass="emph" presetSubtype="0" grpId="0" nodeType="withEffect">
                                  <p:stCondLst>
                                    <p:cond delay="0"/>
                                  </p:stCondLst>
                                  <p:childTnLst>
                                    <p:set>
                                      <p:cBhvr rctx="PPT">
                                        <p:cTn id="45" dur="3300"/>
                                        <p:tgtEl>
                                          <p:spTgt spid="288"/>
                                        </p:tgtEl>
                                        <p:attrNameLst>
                                          <p:attrName>style.opacity</p:attrName>
                                        </p:attrNameLst>
                                      </p:cBhvr>
                                      <p:to>
                                        <p:strVal val="0"/>
                                      </p:to>
                                    </p:set>
                                    <p:animEffect filter="image" prLst="opacity: 0">
                                      <p:cBhvr rctx="IE">
                                        <p:cTn id="46" dur="3300"/>
                                        <p:tgtEl>
                                          <p:spTgt spid="288"/>
                                        </p:tgtEl>
                                      </p:cBhvr>
                                    </p:animEffect>
                                  </p:childTnLst>
                                </p:cTn>
                              </p:par>
                              <p:par>
                                <p:cTn id="47" presetID="0" presetClass="path" presetSubtype="0" accel="50000" decel="50000" fill="hold" grpId="1" nodeType="withEffect">
                                  <p:stCondLst>
                                    <p:cond delay="3300"/>
                                  </p:stCondLst>
                                  <p:childTnLst>
                                    <p:animMotion origin="layout" path="M -2.70833E-6 -3.33333E-6 C 0.04479 -0.00139 0.08972 -0.00254 0.11836 -0.02453 C 0.14701 -0.04652 0.15899 -0.11273 0.17175 -0.13217 C 0.18438 -0.15162 0.1892 -0.14652 0.19427 -0.1412 " pathEditMode="relative" rAng="0" ptsTypes="AAAA">
                                      <p:cBhvr>
                                        <p:cTn id="48" dur="600" spd="-100000" fill="hold"/>
                                        <p:tgtEl>
                                          <p:spTgt spid="288"/>
                                        </p:tgtEl>
                                        <p:attrNameLst>
                                          <p:attrName>ppt_x</p:attrName>
                                          <p:attrName>ppt_y</p:attrName>
                                        </p:attrNameLst>
                                      </p:cBhvr>
                                      <p:rCtr x="9714" y="-7315"/>
                                    </p:animMotion>
                                  </p:childTnLst>
                                </p:cTn>
                              </p:par>
                              <p:par>
                                <p:cTn id="49" presetID="9" presetClass="emph" presetSubtype="0" grpId="0" nodeType="withEffect">
                                  <p:stCondLst>
                                    <p:cond delay="0"/>
                                  </p:stCondLst>
                                  <p:childTnLst>
                                    <p:set>
                                      <p:cBhvr rctx="PPT">
                                        <p:cTn id="50" dur="3600"/>
                                        <p:tgtEl>
                                          <p:spTgt spid="287"/>
                                        </p:tgtEl>
                                        <p:attrNameLst>
                                          <p:attrName>style.opacity</p:attrName>
                                        </p:attrNameLst>
                                      </p:cBhvr>
                                      <p:to>
                                        <p:strVal val="0"/>
                                      </p:to>
                                    </p:set>
                                    <p:animEffect filter="image" prLst="opacity: 0">
                                      <p:cBhvr rctx="IE">
                                        <p:cTn id="51" dur="3600"/>
                                        <p:tgtEl>
                                          <p:spTgt spid="287"/>
                                        </p:tgtEl>
                                      </p:cBhvr>
                                    </p:animEffect>
                                  </p:childTnLst>
                                </p:cTn>
                              </p:par>
                              <p:par>
                                <p:cTn id="52" presetID="0" presetClass="path" presetSubtype="0" accel="50000" decel="50000" fill="hold" grpId="1" nodeType="withEffect">
                                  <p:stCondLst>
                                    <p:cond delay="3600"/>
                                  </p:stCondLst>
                                  <p:childTnLst>
                                    <p:animMotion origin="layout" path="M -2.70833E-6 -3.7037E-7 C 0.02409 -0.01204 0.04831 -0.02407 0.07253 -0.04213 C 0.09688 -0.06018 0.12722 -0.08958 0.14584 -0.1088 C 0.16446 -0.12801 0.17435 -0.14282 0.18425 -0.15764 " pathEditMode="relative" rAng="0" ptsTypes="AAAA">
                                      <p:cBhvr>
                                        <p:cTn id="53" dur="600" spd="-100000" fill="hold"/>
                                        <p:tgtEl>
                                          <p:spTgt spid="287"/>
                                        </p:tgtEl>
                                        <p:attrNameLst>
                                          <p:attrName>ppt_x</p:attrName>
                                          <p:attrName>ppt_y</p:attrName>
                                        </p:attrNameLst>
                                      </p:cBhvr>
                                      <p:rCtr x="9206" y="-7894"/>
                                    </p:animMotion>
                                  </p:childTnLst>
                                </p:cTn>
                              </p:par>
                              <p:par>
                                <p:cTn id="54" presetID="9" presetClass="emph" presetSubtype="0" grpId="0" nodeType="withEffect">
                                  <p:stCondLst>
                                    <p:cond delay="0"/>
                                  </p:stCondLst>
                                  <p:childTnLst>
                                    <p:set>
                                      <p:cBhvr rctx="PPT">
                                        <p:cTn id="55" dur="4300"/>
                                        <p:tgtEl>
                                          <p:spTgt spid="290"/>
                                        </p:tgtEl>
                                        <p:attrNameLst>
                                          <p:attrName>style.opacity</p:attrName>
                                        </p:attrNameLst>
                                      </p:cBhvr>
                                      <p:to>
                                        <p:strVal val="0"/>
                                      </p:to>
                                    </p:set>
                                    <p:animEffect filter="image" prLst="opacity: 0">
                                      <p:cBhvr rctx="IE">
                                        <p:cTn id="56" dur="4300"/>
                                        <p:tgtEl>
                                          <p:spTgt spid="290"/>
                                        </p:tgtEl>
                                      </p:cBhvr>
                                    </p:animEffect>
                                  </p:childTnLst>
                                </p:cTn>
                              </p:par>
                              <p:par>
                                <p:cTn id="57" presetID="0" presetClass="path" presetSubtype="0" accel="50000" decel="50000" fill="hold" grpId="1" nodeType="withEffect">
                                  <p:stCondLst>
                                    <p:cond delay="4300"/>
                                  </p:stCondLst>
                                  <p:childTnLst>
                                    <p:animMotion origin="layout" path="M 1.25E-6 2.96296E-6 C 0.04857 -0.02315 0.09726 -0.04607 0.13489 -0.04653 C 0.17252 -0.04699 0.19492 -0.00625 0.22656 -0.00324 C 0.2582 -0.00023 0.30312 -0.02431 0.325 -0.02894 C 0.34687 -0.03357 0.35208 -0.03241 0.35742 -0.03102 " pathEditMode="relative" rAng="0" ptsTypes="AAAAA">
                                      <p:cBhvr>
                                        <p:cTn id="58" dur="1000" spd="-100000" fill="hold"/>
                                        <p:tgtEl>
                                          <p:spTgt spid="290"/>
                                        </p:tgtEl>
                                        <p:attrNameLst>
                                          <p:attrName>ppt_x</p:attrName>
                                          <p:attrName>ppt_y</p:attrName>
                                        </p:attrNameLst>
                                      </p:cBhvr>
                                      <p:rCtr x="17865" y="-2338"/>
                                    </p:animMotion>
                                  </p:childTnLst>
                                </p:cTn>
                              </p:par>
                              <p:par>
                                <p:cTn id="59" presetID="26" presetClass="emph" presetSubtype="0" fill="hold" grpId="2" nodeType="withEffect">
                                  <p:stCondLst>
                                    <p:cond delay="5000"/>
                                  </p:stCondLst>
                                  <p:childTnLst>
                                    <p:animEffect transition="out" filter="fade">
                                      <p:cBhvr>
                                        <p:cTn id="60" dur="1000" tmFilter="0, 0; .2, .5; .8, .5; 1, 0"/>
                                        <p:tgtEl>
                                          <p:spTgt spid="290"/>
                                        </p:tgtEl>
                                      </p:cBhvr>
                                    </p:animEffect>
                                    <p:animScale>
                                      <p:cBhvr>
                                        <p:cTn id="61" dur="500" autoRev="1" fill="hold"/>
                                        <p:tgtEl>
                                          <p:spTgt spid="290"/>
                                        </p:tgtEl>
                                      </p:cBhvr>
                                      <p:by x="105000" y="105000"/>
                                    </p:animScale>
                                  </p:childTnLst>
                                </p:cTn>
                              </p:par>
                              <p:par>
                                <p:cTn id="62" presetID="9" presetClass="emph" presetSubtype="0" grpId="0" nodeType="withEffect">
                                  <p:stCondLst>
                                    <p:cond delay="0"/>
                                  </p:stCondLst>
                                  <p:childTnLst>
                                    <p:set>
                                      <p:cBhvr rctx="PPT">
                                        <p:cTn id="63" dur="1600"/>
                                        <p:tgtEl>
                                          <p:spTgt spid="265"/>
                                        </p:tgtEl>
                                        <p:attrNameLst>
                                          <p:attrName>style.opacity</p:attrName>
                                        </p:attrNameLst>
                                      </p:cBhvr>
                                      <p:to>
                                        <p:strVal val="0"/>
                                      </p:to>
                                    </p:set>
                                    <p:animEffect filter="image" prLst="opacity: 0">
                                      <p:cBhvr rctx="IE">
                                        <p:cTn id="64" dur="1600"/>
                                        <p:tgtEl>
                                          <p:spTgt spid="265"/>
                                        </p:tgtEl>
                                      </p:cBhvr>
                                    </p:animEffect>
                                  </p:childTnLst>
                                </p:cTn>
                              </p:par>
                              <p:par>
                                <p:cTn id="65" presetID="0" presetClass="path" presetSubtype="0" accel="50000" decel="50000" fill="hold" grpId="1" nodeType="withEffect">
                                  <p:stCondLst>
                                    <p:cond delay="1500"/>
                                  </p:stCondLst>
                                  <p:childTnLst>
                                    <p:animMotion origin="layout" path="M -2.08333E-6 2.22222E-6 L 0.21263 2.22222E-6 " pathEditMode="relative" rAng="0" ptsTypes="AA">
                                      <p:cBhvr>
                                        <p:cTn id="66" dur="600" spd="-100000" fill="hold"/>
                                        <p:tgtEl>
                                          <p:spTgt spid="265"/>
                                        </p:tgtEl>
                                        <p:attrNameLst>
                                          <p:attrName>ppt_x</p:attrName>
                                          <p:attrName>ppt_y</p:attrName>
                                        </p:attrNameLst>
                                      </p:cBhvr>
                                      <p:rCtr x="10625" y="0"/>
                                    </p:animMotion>
                                  </p:childTnLst>
                                </p:cTn>
                              </p:par>
                              <p:par>
                                <p:cTn id="67" presetID="9" presetClass="emph" presetSubtype="0" grpId="0" nodeType="withEffect">
                                  <p:stCondLst>
                                    <p:cond delay="0"/>
                                  </p:stCondLst>
                                  <p:childTnLst>
                                    <p:set>
                                      <p:cBhvr rctx="PPT">
                                        <p:cTn id="68" dur="1800"/>
                                        <p:tgtEl>
                                          <p:spTgt spid="266"/>
                                        </p:tgtEl>
                                        <p:attrNameLst>
                                          <p:attrName>style.opacity</p:attrName>
                                        </p:attrNameLst>
                                      </p:cBhvr>
                                      <p:to>
                                        <p:strVal val="0"/>
                                      </p:to>
                                    </p:set>
                                    <p:animEffect filter="image" prLst="opacity: 0">
                                      <p:cBhvr rctx="IE">
                                        <p:cTn id="69" dur="1800"/>
                                        <p:tgtEl>
                                          <p:spTgt spid="266"/>
                                        </p:tgtEl>
                                      </p:cBhvr>
                                    </p:animEffect>
                                  </p:childTnLst>
                                </p:cTn>
                              </p:par>
                              <p:par>
                                <p:cTn id="70" presetID="0" presetClass="path" presetSubtype="0" accel="50000" decel="50000" fill="hold" grpId="1" nodeType="withEffect">
                                  <p:stCondLst>
                                    <p:cond delay="1700"/>
                                  </p:stCondLst>
                                  <p:childTnLst>
                                    <p:animMotion origin="layout" path="M 3.75E-6 2.96296E-6 L -0.06302 0.10509 " pathEditMode="relative" rAng="0" ptsTypes="AA">
                                      <p:cBhvr>
                                        <p:cTn id="71" dur="700" spd="-100000" fill="hold"/>
                                        <p:tgtEl>
                                          <p:spTgt spid="266"/>
                                        </p:tgtEl>
                                        <p:attrNameLst>
                                          <p:attrName>ppt_x</p:attrName>
                                          <p:attrName>ppt_y</p:attrName>
                                        </p:attrNameLst>
                                      </p:cBhvr>
                                      <p:rCtr x="-3151" y="5255"/>
                                    </p:animMotion>
                                  </p:childTnLst>
                                </p:cTn>
                              </p:par>
                              <p:par>
                                <p:cTn id="72" presetID="9" presetClass="emph" presetSubtype="0" grpId="0" nodeType="withEffect">
                                  <p:stCondLst>
                                    <p:cond delay="0"/>
                                  </p:stCondLst>
                                  <p:childTnLst>
                                    <p:set>
                                      <p:cBhvr rctx="PPT">
                                        <p:cTn id="73" dur="1700"/>
                                        <p:tgtEl>
                                          <p:spTgt spid="267"/>
                                        </p:tgtEl>
                                        <p:attrNameLst>
                                          <p:attrName>style.opacity</p:attrName>
                                        </p:attrNameLst>
                                      </p:cBhvr>
                                      <p:to>
                                        <p:strVal val="0"/>
                                      </p:to>
                                    </p:set>
                                    <p:animEffect filter="image" prLst="opacity: 0">
                                      <p:cBhvr rctx="IE">
                                        <p:cTn id="74" dur="1700"/>
                                        <p:tgtEl>
                                          <p:spTgt spid="267"/>
                                        </p:tgtEl>
                                      </p:cBhvr>
                                    </p:animEffect>
                                  </p:childTnLst>
                                </p:cTn>
                              </p:par>
                              <p:par>
                                <p:cTn id="75" presetID="0" presetClass="path" presetSubtype="0" accel="50000" decel="50000" fill="hold" grpId="1" nodeType="withEffect">
                                  <p:stCondLst>
                                    <p:cond delay="1700"/>
                                  </p:stCondLst>
                                  <p:childTnLst>
                                    <p:animMotion origin="layout" path="M -2.08333E-6 2.96296E-6 L 0.07084 0.07361 " pathEditMode="relative" rAng="0" ptsTypes="AA">
                                      <p:cBhvr>
                                        <p:cTn id="76" dur="800" spd="-100000" fill="hold"/>
                                        <p:tgtEl>
                                          <p:spTgt spid="267"/>
                                        </p:tgtEl>
                                        <p:attrNameLst>
                                          <p:attrName>ppt_x</p:attrName>
                                          <p:attrName>ppt_y</p:attrName>
                                        </p:attrNameLst>
                                      </p:cBhvr>
                                      <p:rCtr x="3542" y="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ldLvl="0" animBg="1"/>
      <p:bldP spid="156" grpId="0" bldLvl="0" animBg="1"/>
      <p:bldP spid="156" grpId="1" bldLvl="0" animBg="1"/>
      <p:bldP spid="265" grpId="0" bldLvl="0" animBg="1"/>
      <p:bldP spid="265" grpId="1" bldLvl="0" animBg="1"/>
      <p:bldP spid="266" grpId="0" bldLvl="0" animBg="1"/>
      <p:bldP spid="266" grpId="1" bldLvl="0" animBg="1"/>
      <p:bldP spid="267" grpId="0" bldLvl="0" animBg="1"/>
      <p:bldP spid="267" grpId="1" bldLvl="0" animBg="1"/>
      <p:bldP spid="284" grpId="0" bldLvl="0" animBg="1"/>
      <p:bldP spid="284" grpId="1" bldLvl="0" animBg="1"/>
      <p:bldP spid="285" grpId="0" bldLvl="0" animBg="1"/>
      <p:bldP spid="285" grpId="1" bldLvl="0" animBg="1"/>
      <p:bldP spid="286" grpId="0" bldLvl="0" animBg="1"/>
      <p:bldP spid="286" grpId="1" bldLvl="0" animBg="1"/>
      <p:bldP spid="287" grpId="0" bldLvl="0" animBg="1"/>
      <p:bldP spid="287" grpId="1" bldLvl="0" animBg="1"/>
      <p:bldP spid="288" grpId="0" bldLvl="0" animBg="1"/>
      <p:bldP spid="288" grpId="1" bldLvl="0" animBg="1"/>
      <p:bldP spid="289" grpId="0" bldLvl="0" animBg="1"/>
      <p:bldP spid="289" grpId="1" bldLvl="0" animBg="1"/>
      <p:bldP spid="290" grpId="0" bldLvl="0" animBg="1"/>
      <p:bldP spid="290" grpId="1" bldLvl="0" animBg="1"/>
      <p:bldP spid="290" grpId="2"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8398510" y="3952240"/>
            <a:ext cx="2830830" cy="2030095"/>
          </a:xfrm>
          <a:prstGeom prst="rect">
            <a:avLst/>
          </a:prstGeom>
          <a:noFill/>
          <a:ln w="12700">
            <a:solidFill>
              <a:srgbClr val="00B0F0">
                <a:alpha val="0"/>
              </a:srgbClr>
            </a:solidFill>
            <a:miter lim="800000"/>
          </a:ln>
        </p:spPr>
        <p:txBody>
          <a:bodyPr wrap="square">
            <a:spAutoFit/>
          </a:bodyPr>
          <a:lstStyle/>
          <a:p>
            <a:pPr algn="just">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2014</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gn="just">
              <a:lnSpc>
                <a:spcPct val="150000"/>
              </a:lnSpc>
            </a:pP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全面支持</a:t>
            </a: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rgbClr val="FF0000"/>
                </a:solidFill>
                <a:latin typeface="微软雅黑" panose="020B0503020204020204" pitchFamily="34" charset="-122"/>
                <a:ea typeface="微软雅黑" panose="020B0503020204020204" pitchFamily="34" charset="-122"/>
              </a:rPr>
              <a:t>ARM</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rgbClr val="FF0000"/>
                </a:solidFill>
                <a:latin typeface="微软雅黑" panose="020B0503020204020204" pitchFamily="34" charset="-122"/>
                <a:ea typeface="微软雅黑" panose="020B0503020204020204" pitchFamily="34" charset="-122"/>
              </a:rPr>
              <a:t>MIPS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rPr>
              <a:t>PowerPC</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rPr>
              <a:t>x86</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四大平台，完美适配各大半导体厂商芯片，适用范围更加广阔。  </a:t>
            </a:r>
          </a:p>
        </p:txBody>
      </p:sp>
      <p:sp>
        <p:nvSpPr>
          <p:cNvPr id="3" name="矩形 2"/>
          <p:cNvSpPr/>
          <p:nvPr/>
        </p:nvSpPr>
        <p:spPr>
          <a:xfrm>
            <a:off x="556575" y="6525344"/>
            <a:ext cx="712879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Hardware</a:t>
            </a:r>
            <a:endParaRPr lang="zh-CN" altLang="en-US" sz="1400" b="1" dirty="0">
              <a:solidFill>
                <a:schemeClr val="tx1"/>
              </a:solidFill>
            </a:endParaRPr>
          </a:p>
        </p:txBody>
      </p:sp>
      <p:sp>
        <p:nvSpPr>
          <p:cNvPr id="4" name="矩形 3"/>
          <p:cNvSpPr/>
          <p:nvPr/>
        </p:nvSpPr>
        <p:spPr>
          <a:xfrm>
            <a:off x="554926" y="6203164"/>
            <a:ext cx="712879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BSP &amp; Drivers</a:t>
            </a:r>
            <a:endParaRPr lang="zh-CN" altLang="en-US" sz="1400" b="1" dirty="0">
              <a:solidFill>
                <a:schemeClr val="tx1"/>
              </a:solidFill>
            </a:endParaRPr>
          </a:p>
        </p:txBody>
      </p:sp>
      <p:sp>
        <p:nvSpPr>
          <p:cNvPr id="6" name="矩形 5"/>
          <p:cNvSpPr/>
          <p:nvPr/>
        </p:nvSpPr>
        <p:spPr>
          <a:xfrm>
            <a:off x="554926" y="5071258"/>
            <a:ext cx="7128792" cy="1094358"/>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bg1"/>
              </a:solidFill>
            </a:endParaRPr>
          </a:p>
        </p:txBody>
      </p:sp>
      <p:sp>
        <p:nvSpPr>
          <p:cNvPr id="7" name="圆角矩形 6"/>
          <p:cNvSpPr/>
          <p:nvPr/>
        </p:nvSpPr>
        <p:spPr>
          <a:xfrm>
            <a:off x="654007" y="531445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SMP </a:t>
            </a:r>
            <a:r>
              <a:rPr lang="en-US" altLang="zh-CN" sz="900" dirty="0" err="1">
                <a:solidFill>
                  <a:schemeClr val="bg1"/>
                </a:solidFill>
              </a:rPr>
              <a:t>rt</a:t>
            </a:r>
            <a:r>
              <a:rPr lang="en-US" altLang="zh-CN" sz="900" dirty="0">
                <a:solidFill>
                  <a:schemeClr val="bg1"/>
                </a:solidFill>
              </a:rPr>
              <a:t> schedule</a:t>
            </a:r>
            <a:endParaRPr lang="zh-CN" altLang="en-US" sz="900" dirty="0">
              <a:solidFill>
                <a:schemeClr val="bg1"/>
              </a:solidFill>
            </a:endParaRPr>
          </a:p>
        </p:txBody>
      </p:sp>
      <p:sp>
        <p:nvSpPr>
          <p:cNvPr id="8" name="矩形 7"/>
          <p:cNvSpPr/>
          <p:nvPr/>
        </p:nvSpPr>
        <p:spPr>
          <a:xfrm>
            <a:off x="567341" y="5061430"/>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rPr>
              <a:t>LongWing</a:t>
            </a:r>
            <a:r>
              <a:rPr lang="en-US" altLang="zh-CN" sz="1400" b="1" baseline="30000" dirty="0">
                <a:solidFill>
                  <a:schemeClr val="tx1"/>
                </a:solidFill>
              </a:rPr>
              <a:t>(TM)</a:t>
            </a:r>
            <a:r>
              <a:rPr lang="en-US" altLang="zh-CN" sz="1400" b="1" dirty="0">
                <a:solidFill>
                  <a:schemeClr val="tx1"/>
                </a:solidFill>
              </a:rPr>
              <a:t> Kernel</a:t>
            </a:r>
            <a:endParaRPr lang="zh-CN" altLang="en-US" sz="1400" b="1" dirty="0">
              <a:solidFill>
                <a:schemeClr val="tx1"/>
              </a:solidFill>
            </a:endParaRPr>
          </a:p>
        </p:txBody>
      </p:sp>
      <p:sp>
        <p:nvSpPr>
          <p:cNvPr id="9" name="圆角矩形 8"/>
          <p:cNvSpPr/>
          <p:nvPr/>
        </p:nvSpPr>
        <p:spPr>
          <a:xfrm>
            <a:off x="654007" y="5555077"/>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Interrupt</a:t>
            </a:r>
            <a:endParaRPr lang="zh-CN" altLang="en-US" sz="900" dirty="0">
              <a:solidFill>
                <a:schemeClr val="bg1"/>
              </a:solidFill>
            </a:endParaRPr>
          </a:p>
        </p:txBody>
      </p:sp>
      <p:sp>
        <p:nvSpPr>
          <p:cNvPr id="10" name="圆角矩形 9"/>
          <p:cNvSpPr/>
          <p:nvPr/>
        </p:nvSpPr>
        <p:spPr>
          <a:xfrm>
            <a:off x="654007" y="593300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Memory</a:t>
            </a:r>
            <a:endParaRPr lang="zh-CN" altLang="en-US" sz="900" dirty="0">
              <a:solidFill>
                <a:schemeClr val="bg1"/>
              </a:solidFill>
            </a:endParaRPr>
          </a:p>
        </p:txBody>
      </p:sp>
      <p:sp>
        <p:nvSpPr>
          <p:cNvPr id="11" name="圆角矩形 10"/>
          <p:cNvSpPr/>
          <p:nvPr/>
        </p:nvSpPr>
        <p:spPr>
          <a:xfrm>
            <a:off x="2061846" y="531445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MMU</a:t>
            </a:r>
            <a:endParaRPr lang="zh-CN" altLang="en-US" sz="900" dirty="0">
              <a:solidFill>
                <a:schemeClr val="bg1"/>
              </a:solidFill>
            </a:endParaRPr>
          </a:p>
        </p:txBody>
      </p:sp>
      <p:sp>
        <p:nvSpPr>
          <p:cNvPr id="12" name="圆角矩形 11"/>
          <p:cNvSpPr/>
          <p:nvPr/>
        </p:nvSpPr>
        <p:spPr>
          <a:xfrm>
            <a:off x="2061846" y="5555077"/>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RMS</a:t>
            </a:r>
            <a:endParaRPr lang="zh-CN" altLang="en-US" sz="900" dirty="0">
              <a:solidFill>
                <a:schemeClr val="bg1"/>
              </a:solidFill>
            </a:endParaRPr>
          </a:p>
        </p:txBody>
      </p:sp>
      <p:sp>
        <p:nvSpPr>
          <p:cNvPr id="13" name="圆角矩形 12"/>
          <p:cNvSpPr/>
          <p:nvPr/>
        </p:nvSpPr>
        <p:spPr>
          <a:xfrm>
            <a:off x="2061846" y="593300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rPr>
              <a:t>Coroutine</a:t>
            </a:r>
            <a:endParaRPr lang="zh-CN" altLang="en-US" sz="900" dirty="0">
              <a:solidFill>
                <a:schemeClr val="bg1"/>
              </a:solidFill>
            </a:endParaRPr>
          </a:p>
        </p:txBody>
      </p:sp>
      <p:sp>
        <p:nvSpPr>
          <p:cNvPr id="14" name="圆角矩形 13"/>
          <p:cNvSpPr/>
          <p:nvPr/>
        </p:nvSpPr>
        <p:spPr>
          <a:xfrm>
            <a:off x="3469685" y="531445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CACHE</a:t>
            </a:r>
            <a:endParaRPr lang="zh-CN" altLang="en-US" sz="900" dirty="0">
              <a:solidFill>
                <a:schemeClr val="bg1"/>
              </a:solidFill>
            </a:endParaRPr>
          </a:p>
        </p:txBody>
      </p:sp>
      <p:sp>
        <p:nvSpPr>
          <p:cNvPr id="15" name="圆角矩形 14"/>
          <p:cNvSpPr/>
          <p:nvPr/>
        </p:nvSpPr>
        <p:spPr>
          <a:xfrm>
            <a:off x="3469685" y="5555077"/>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Timer</a:t>
            </a:r>
            <a:endParaRPr lang="zh-CN" altLang="en-US" sz="900" dirty="0">
              <a:solidFill>
                <a:schemeClr val="bg1"/>
              </a:solidFill>
            </a:endParaRPr>
          </a:p>
        </p:txBody>
      </p:sp>
      <p:sp>
        <p:nvSpPr>
          <p:cNvPr id="16" name="圆角矩形 15"/>
          <p:cNvSpPr/>
          <p:nvPr/>
        </p:nvSpPr>
        <p:spPr>
          <a:xfrm>
            <a:off x="3469685" y="593300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Thread </a:t>
            </a:r>
            <a:endParaRPr lang="zh-CN" altLang="en-US" sz="900" dirty="0">
              <a:solidFill>
                <a:schemeClr val="bg1"/>
              </a:solidFill>
            </a:endParaRPr>
          </a:p>
        </p:txBody>
      </p:sp>
      <p:sp>
        <p:nvSpPr>
          <p:cNvPr id="17" name="圆角矩形 16"/>
          <p:cNvSpPr/>
          <p:nvPr/>
        </p:nvSpPr>
        <p:spPr>
          <a:xfrm>
            <a:off x="4877524" y="531445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Monitor Trace </a:t>
            </a:r>
            <a:endParaRPr lang="zh-CN" altLang="en-US" sz="900" dirty="0">
              <a:solidFill>
                <a:schemeClr val="bg1"/>
              </a:solidFill>
            </a:endParaRPr>
          </a:p>
        </p:txBody>
      </p:sp>
      <p:sp>
        <p:nvSpPr>
          <p:cNvPr id="18" name="圆角矩形 17"/>
          <p:cNvSpPr/>
          <p:nvPr/>
        </p:nvSpPr>
        <p:spPr>
          <a:xfrm>
            <a:off x="4877524" y="5555077"/>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Message</a:t>
            </a:r>
            <a:endParaRPr lang="zh-CN" altLang="en-US" sz="900" dirty="0">
              <a:solidFill>
                <a:schemeClr val="bg1"/>
              </a:solidFill>
            </a:endParaRPr>
          </a:p>
        </p:txBody>
      </p:sp>
      <p:sp>
        <p:nvSpPr>
          <p:cNvPr id="19" name="圆角矩形 18"/>
          <p:cNvSpPr/>
          <p:nvPr/>
        </p:nvSpPr>
        <p:spPr>
          <a:xfrm>
            <a:off x="4877524" y="593300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Work Queue</a:t>
            </a:r>
            <a:endParaRPr lang="zh-CN" altLang="en-US" sz="900" dirty="0">
              <a:solidFill>
                <a:schemeClr val="bg1"/>
              </a:solidFill>
            </a:endParaRPr>
          </a:p>
        </p:txBody>
      </p:sp>
      <p:sp>
        <p:nvSpPr>
          <p:cNvPr id="20" name="圆角矩形 19"/>
          <p:cNvSpPr/>
          <p:nvPr/>
        </p:nvSpPr>
        <p:spPr>
          <a:xfrm>
            <a:off x="6285364" y="5302048"/>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C++ Run Time Lib</a:t>
            </a:r>
            <a:endParaRPr lang="zh-CN" altLang="en-US" sz="900" dirty="0">
              <a:solidFill>
                <a:schemeClr val="bg1"/>
              </a:solidFill>
            </a:endParaRPr>
          </a:p>
        </p:txBody>
      </p:sp>
      <p:sp>
        <p:nvSpPr>
          <p:cNvPr id="21" name="圆角矩形 20"/>
          <p:cNvSpPr/>
          <p:nvPr/>
        </p:nvSpPr>
        <p:spPr>
          <a:xfrm>
            <a:off x="6285364" y="5542666"/>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Event</a:t>
            </a:r>
            <a:endParaRPr lang="zh-CN" altLang="en-US" sz="900" dirty="0">
              <a:solidFill>
                <a:schemeClr val="bg1"/>
              </a:solidFill>
            </a:endParaRPr>
          </a:p>
        </p:txBody>
      </p:sp>
      <p:sp>
        <p:nvSpPr>
          <p:cNvPr id="22" name="圆角矩形 21"/>
          <p:cNvSpPr/>
          <p:nvPr/>
        </p:nvSpPr>
        <p:spPr>
          <a:xfrm>
            <a:off x="6285364" y="5920598"/>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a:t>
            </a:r>
            <a:endParaRPr lang="zh-CN" altLang="en-US" sz="900" dirty="0">
              <a:solidFill>
                <a:schemeClr val="bg1"/>
              </a:solidFill>
            </a:endParaRPr>
          </a:p>
        </p:txBody>
      </p:sp>
      <p:sp>
        <p:nvSpPr>
          <p:cNvPr id="23" name="矩形 22"/>
          <p:cNvSpPr/>
          <p:nvPr/>
        </p:nvSpPr>
        <p:spPr>
          <a:xfrm>
            <a:off x="554926" y="3509328"/>
            <a:ext cx="3389791" cy="151216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24" name="圆角矩形 23"/>
          <p:cNvSpPr/>
          <p:nvPr/>
        </p:nvSpPr>
        <p:spPr>
          <a:xfrm>
            <a:off x="2835879" y="378988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BLOCK</a:t>
            </a:r>
            <a:endParaRPr lang="zh-CN" altLang="en-US" sz="800" dirty="0">
              <a:solidFill>
                <a:schemeClr val="bg1"/>
              </a:solidFill>
            </a:endParaRPr>
          </a:p>
        </p:txBody>
      </p:sp>
      <p:sp>
        <p:nvSpPr>
          <p:cNvPr id="25" name="矩形 24"/>
          <p:cNvSpPr/>
          <p:nvPr/>
        </p:nvSpPr>
        <p:spPr>
          <a:xfrm>
            <a:off x="567975" y="3501848"/>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rPr>
              <a:t>Standard device module</a:t>
            </a:r>
            <a:endParaRPr lang="zh-CN" altLang="en-US" sz="1400" b="1" dirty="0">
              <a:solidFill>
                <a:schemeClr val="accent6">
                  <a:lumMod val="75000"/>
                </a:schemeClr>
              </a:solidFill>
            </a:endParaRPr>
          </a:p>
        </p:txBody>
      </p:sp>
      <p:sp>
        <p:nvSpPr>
          <p:cNvPr id="26" name="圆角矩形 25"/>
          <p:cNvSpPr/>
          <p:nvPr/>
        </p:nvSpPr>
        <p:spPr>
          <a:xfrm>
            <a:off x="2835879" y="398790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GRAPH</a:t>
            </a:r>
            <a:endParaRPr lang="zh-CN" altLang="en-US" sz="800" dirty="0">
              <a:solidFill>
                <a:schemeClr val="bg1"/>
              </a:solidFill>
            </a:endParaRPr>
          </a:p>
        </p:txBody>
      </p:sp>
      <p:sp>
        <p:nvSpPr>
          <p:cNvPr id="27" name="圆角矩形 26"/>
          <p:cNvSpPr/>
          <p:nvPr/>
        </p:nvSpPr>
        <p:spPr>
          <a:xfrm>
            <a:off x="2835879" y="418592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PTY</a:t>
            </a:r>
            <a:endParaRPr lang="zh-CN" altLang="en-US" sz="800" dirty="0">
              <a:solidFill>
                <a:schemeClr val="bg1"/>
              </a:solidFill>
            </a:endParaRPr>
          </a:p>
        </p:txBody>
      </p:sp>
      <p:sp>
        <p:nvSpPr>
          <p:cNvPr id="28" name="圆角矩形 27"/>
          <p:cNvSpPr/>
          <p:nvPr/>
        </p:nvSpPr>
        <p:spPr>
          <a:xfrm>
            <a:off x="2835879" y="4383946"/>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SHM</a:t>
            </a:r>
            <a:endParaRPr lang="zh-CN" altLang="en-US" sz="800" dirty="0">
              <a:solidFill>
                <a:schemeClr val="bg1"/>
              </a:solidFill>
            </a:endParaRPr>
          </a:p>
        </p:txBody>
      </p:sp>
      <p:sp>
        <p:nvSpPr>
          <p:cNvPr id="29" name="圆角矩形 28"/>
          <p:cNvSpPr/>
          <p:nvPr/>
        </p:nvSpPr>
        <p:spPr>
          <a:xfrm>
            <a:off x="2835879" y="458196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1553B</a:t>
            </a:r>
            <a:endParaRPr lang="zh-CN" altLang="en-US" sz="800" dirty="0">
              <a:solidFill>
                <a:schemeClr val="bg1"/>
              </a:solidFill>
            </a:endParaRPr>
          </a:p>
        </p:txBody>
      </p:sp>
      <p:sp>
        <p:nvSpPr>
          <p:cNvPr id="30" name="圆角矩形 29"/>
          <p:cNvSpPr/>
          <p:nvPr/>
        </p:nvSpPr>
        <p:spPr>
          <a:xfrm>
            <a:off x="3387941" y="378988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CAN</a:t>
            </a:r>
            <a:endParaRPr lang="zh-CN" altLang="en-US" sz="800" dirty="0">
              <a:solidFill>
                <a:schemeClr val="bg1"/>
              </a:solidFill>
            </a:endParaRPr>
          </a:p>
        </p:txBody>
      </p:sp>
      <p:sp>
        <p:nvSpPr>
          <p:cNvPr id="31" name="圆角矩形 30"/>
          <p:cNvSpPr/>
          <p:nvPr/>
        </p:nvSpPr>
        <p:spPr>
          <a:xfrm>
            <a:off x="3387941" y="398790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SPI</a:t>
            </a:r>
            <a:endParaRPr lang="zh-CN" altLang="en-US" sz="800" dirty="0">
              <a:solidFill>
                <a:schemeClr val="bg1"/>
              </a:solidFill>
            </a:endParaRPr>
          </a:p>
        </p:txBody>
      </p:sp>
      <p:sp>
        <p:nvSpPr>
          <p:cNvPr id="32" name="圆角矩形 31"/>
          <p:cNvSpPr/>
          <p:nvPr/>
        </p:nvSpPr>
        <p:spPr>
          <a:xfrm>
            <a:off x="3387941" y="418592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USB</a:t>
            </a:r>
            <a:endParaRPr lang="zh-CN" altLang="en-US" sz="800" dirty="0">
              <a:solidFill>
                <a:schemeClr val="bg1"/>
              </a:solidFill>
            </a:endParaRPr>
          </a:p>
        </p:txBody>
      </p:sp>
      <p:sp>
        <p:nvSpPr>
          <p:cNvPr id="33" name="圆角矩形 32"/>
          <p:cNvSpPr/>
          <p:nvPr/>
        </p:nvSpPr>
        <p:spPr>
          <a:xfrm>
            <a:off x="3387941" y="4383946"/>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PIPE</a:t>
            </a:r>
            <a:endParaRPr lang="zh-CN" altLang="en-US" sz="800" dirty="0">
              <a:solidFill>
                <a:schemeClr val="bg1"/>
              </a:solidFill>
            </a:endParaRPr>
          </a:p>
        </p:txBody>
      </p:sp>
      <p:sp>
        <p:nvSpPr>
          <p:cNvPr id="34" name="圆角矩形 33"/>
          <p:cNvSpPr/>
          <p:nvPr/>
        </p:nvSpPr>
        <p:spPr>
          <a:xfrm>
            <a:off x="3387941" y="458196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SRIO</a:t>
            </a:r>
            <a:endParaRPr lang="zh-CN" altLang="en-US" sz="800" dirty="0">
              <a:solidFill>
                <a:schemeClr val="bg1"/>
              </a:solidFill>
            </a:endParaRPr>
          </a:p>
        </p:txBody>
      </p:sp>
      <p:sp>
        <p:nvSpPr>
          <p:cNvPr id="35" name="圆角矩形 34"/>
          <p:cNvSpPr/>
          <p:nvPr/>
        </p:nvSpPr>
        <p:spPr>
          <a:xfrm>
            <a:off x="2283818" y="379321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SD</a:t>
            </a:r>
            <a:endParaRPr lang="zh-CN" altLang="en-US" sz="800" dirty="0">
              <a:solidFill>
                <a:schemeClr val="bg1"/>
              </a:solidFill>
            </a:endParaRPr>
          </a:p>
        </p:txBody>
      </p:sp>
      <p:sp>
        <p:nvSpPr>
          <p:cNvPr id="36" name="圆角矩形 35"/>
          <p:cNvSpPr/>
          <p:nvPr/>
        </p:nvSpPr>
        <p:spPr>
          <a:xfrm>
            <a:off x="2283818" y="399040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RTC</a:t>
            </a:r>
            <a:endParaRPr lang="zh-CN" altLang="en-US" sz="800" dirty="0">
              <a:solidFill>
                <a:schemeClr val="bg1"/>
              </a:solidFill>
            </a:endParaRPr>
          </a:p>
        </p:txBody>
      </p:sp>
      <p:sp>
        <p:nvSpPr>
          <p:cNvPr id="37" name="圆角矩形 36"/>
          <p:cNvSpPr/>
          <p:nvPr/>
        </p:nvSpPr>
        <p:spPr>
          <a:xfrm>
            <a:off x="2283818" y="418759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TTY</a:t>
            </a:r>
            <a:endParaRPr lang="zh-CN" altLang="en-US" sz="800" dirty="0">
              <a:solidFill>
                <a:schemeClr val="bg1"/>
              </a:solidFill>
            </a:endParaRPr>
          </a:p>
        </p:txBody>
      </p:sp>
      <p:sp>
        <p:nvSpPr>
          <p:cNvPr id="38" name="圆角矩形 37"/>
          <p:cNvSpPr/>
          <p:nvPr/>
        </p:nvSpPr>
        <p:spPr>
          <a:xfrm>
            <a:off x="2283818" y="438478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GPIO</a:t>
            </a:r>
            <a:endParaRPr lang="zh-CN" altLang="en-US" sz="800" dirty="0">
              <a:solidFill>
                <a:schemeClr val="bg1"/>
              </a:solidFill>
            </a:endParaRPr>
          </a:p>
        </p:txBody>
      </p:sp>
      <p:sp>
        <p:nvSpPr>
          <p:cNvPr id="39" name="圆角矩形 38"/>
          <p:cNvSpPr/>
          <p:nvPr/>
        </p:nvSpPr>
        <p:spPr>
          <a:xfrm>
            <a:off x="2283818" y="4581968"/>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AHCI</a:t>
            </a:r>
            <a:endParaRPr lang="zh-CN" altLang="en-US" sz="800" dirty="0">
              <a:solidFill>
                <a:schemeClr val="bg1"/>
              </a:solidFill>
            </a:endParaRPr>
          </a:p>
        </p:txBody>
      </p:sp>
      <p:sp>
        <p:nvSpPr>
          <p:cNvPr id="40" name="圆角矩形 39"/>
          <p:cNvSpPr/>
          <p:nvPr/>
        </p:nvSpPr>
        <p:spPr>
          <a:xfrm>
            <a:off x="1731757" y="379321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ATA</a:t>
            </a:r>
            <a:endParaRPr lang="zh-CN" altLang="en-US" sz="800" dirty="0">
              <a:solidFill>
                <a:schemeClr val="bg1"/>
              </a:solidFill>
            </a:endParaRPr>
          </a:p>
        </p:txBody>
      </p:sp>
      <p:sp>
        <p:nvSpPr>
          <p:cNvPr id="41" name="圆角矩形 40"/>
          <p:cNvSpPr/>
          <p:nvPr/>
        </p:nvSpPr>
        <p:spPr>
          <a:xfrm>
            <a:off x="1731757" y="399040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DMA</a:t>
            </a:r>
            <a:endParaRPr lang="zh-CN" altLang="en-US" sz="800" dirty="0">
              <a:solidFill>
                <a:schemeClr val="bg1"/>
              </a:solidFill>
            </a:endParaRPr>
          </a:p>
        </p:txBody>
      </p:sp>
      <p:sp>
        <p:nvSpPr>
          <p:cNvPr id="42" name="圆角矩形 41"/>
          <p:cNvSpPr/>
          <p:nvPr/>
        </p:nvSpPr>
        <p:spPr>
          <a:xfrm>
            <a:off x="1731757" y="418759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IIC</a:t>
            </a:r>
            <a:endParaRPr lang="zh-CN" altLang="en-US" sz="800" dirty="0">
              <a:solidFill>
                <a:schemeClr val="bg1"/>
              </a:solidFill>
            </a:endParaRPr>
          </a:p>
        </p:txBody>
      </p:sp>
      <p:sp>
        <p:nvSpPr>
          <p:cNvPr id="43" name="圆角矩形 42"/>
          <p:cNvSpPr/>
          <p:nvPr/>
        </p:nvSpPr>
        <p:spPr>
          <a:xfrm>
            <a:off x="1731757" y="438478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MII</a:t>
            </a:r>
            <a:endParaRPr lang="zh-CN" altLang="en-US" sz="800" dirty="0">
              <a:solidFill>
                <a:schemeClr val="bg1"/>
              </a:solidFill>
            </a:endParaRPr>
          </a:p>
        </p:txBody>
      </p:sp>
      <p:sp>
        <p:nvSpPr>
          <p:cNvPr id="44" name="圆角矩形 43"/>
          <p:cNvSpPr/>
          <p:nvPr/>
        </p:nvSpPr>
        <p:spPr>
          <a:xfrm>
            <a:off x="1731757" y="4581968"/>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PCI</a:t>
            </a:r>
            <a:endParaRPr lang="zh-CN" altLang="en-US" sz="800" dirty="0">
              <a:solidFill>
                <a:schemeClr val="bg1"/>
              </a:solidFill>
            </a:endParaRPr>
          </a:p>
        </p:txBody>
      </p:sp>
      <p:grpSp>
        <p:nvGrpSpPr>
          <p:cNvPr id="45" name="组合 44"/>
          <p:cNvGrpSpPr/>
          <p:nvPr/>
        </p:nvGrpSpPr>
        <p:grpSpPr>
          <a:xfrm>
            <a:off x="654642" y="3782700"/>
            <a:ext cx="1041111" cy="892579"/>
            <a:chOff x="445725" y="3140968"/>
            <a:chExt cx="813907" cy="1121962"/>
          </a:xfrm>
        </p:grpSpPr>
        <p:sp>
          <p:nvSpPr>
            <p:cNvPr id="149" name="矩形 148"/>
            <p:cNvSpPr/>
            <p:nvPr/>
          </p:nvSpPr>
          <p:spPr>
            <a:xfrm>
              <a:off x="445726" y="3140968"/>
              <a:ext cx="813906" cy="95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445725" y="4055126"/>
              <a:ext cx="438887" cy="2078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圆角矩形 45"/>
          <p:cNvSpPr/>
          <p:nvPr/>
        </p:nvSpPr>
        <p:spPr>
          <a:xfrm>
            <a:off x="598051" y="3789880"/>
            <a:ext cx="741898"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b="1" dirty="0">
                <a:solidFill>
                  <a:schemeClr val="tx1"/>
                </a:solidFill>
              </a:rPr>
              <a:t>File System</a:t>
            </a:r>
            <a:endParaRPr lang="zh-CN" altLang="en-US" sz="700" b="1" dirty="0">
              <a:solidFill>
                <a:schemeClr val="tx1"/>
              </a:solidFill>
            </a:endParaRPr>
          </a:p>
        </p:txBody>
      </p:sp>
      <p:sp>
        <p:nvSpPr>
          <p:cNvPr id="47" name="圆角矩形 46"/>
          <p:cNvSpPr/>
          <p:nvPr/>
        </p:nvSpPr>
        <p:spPr>
          <a:xfrm>
            <a:off x="1216045" y="3813172"/>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TPS</a:t>
            </a:r>
            <a:endParaRPr lang="zh-CN" altLang="en-US" sz="700" dirty="0"/>
          </a:p>
        </p:txBody>
      </p:sp>
      <p:sp>
        <p:nvSpPr>
          <p:cNvPr id="48" name="圆角矩形 47"/>
          <p:cNvSpPr/>
          <p:nvPr/>
        </p:nvSpPr>
        <p:spPr>
          <a:xfrm>
            <a:off x="1216045" y="3957188"/>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NFS</a:t>
            </a:r>
            <a:endParaRPr lang="zh-CN" altLang="en-US" sz="700" dirty="0"/>
          </a:p>
        </p:txBody>
      </p:sp>
      <p:sp>
        <p:nvSpPr>
          <p:cNvPr id="49" name="圆角矩形 48"/>
          <p:cNvSpPr/>
          <p:nvPr/>
        </p:nvSpPr>
        <p:spPr>
          <a:xfrm>
            <a:off x="1216045" y="4101204"/>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50" dirty="0" err="1"/>
              <a:t>romFS</a:t>
            </a:r>
            <a:endParaRPr lang="zh-CN" altLang="en-US" sz="650" dirty="0"/>
          </a:p>
        </p:txBody>
      </p:sp>
      <p:sp>
        <p:nvSpPr>
          <p:cNvPr id="50" name="圆角矩形 49"/>
          <p:cNvSpPr/>
          <p:nvPr/>
        </p:nvSpPr>
        <p:spPr>
          <a:xfrm>
            <a:off x="1216045" y="4245220"/>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ramFS</a:t>
            </a:r>
            <a:endParaRPr lang="zh-CN" altLang="en-US" sz="700" dirty="0"/>
          </a:p>
        </p:txBody>
      </p:sp>
      <p:sp>
        <p:nvSpPr>
          <p:cNvPr id="51" name="圆角矩形 50"/>
          <p:cNvSpPr/>
          <p:nvPr/>
        </p:nvSpPr>
        <p:spPr>
          <a:xfrm>
            <a:off x="1216045" y="4389236"/>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fatFS</a:t>
            </a:r>
            <a:endParaRPr lang="zh-CN" altLang="en-US" sz="700" dirty="0"/>
          </a:p>
        </p:txBody>
      </p:sp>
      <p:sp>
        <p:nvSpPr>
          <p:cNvPr id="52" name="圆角矩形 51"/>
          <p:cNvSpPr/>
          <p:nvPr/>
        </p:nvSpPr>
        <p:spPr>
          <a:xfrm>
            <a:off x="690172" y="3968061"/>
            <a:ext cx="495382"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rootFS</a:t>
            </a:r>
            <a:endParaRPr lang="zh-CN" altLang="en-US" sz="700" dirty="0"/>
          </a:p>
        </p:txBody>
      </p:sp>
      <p:sp>
        <p:nvSpPr>
          <p:cNvPr id="53" name="圆角矩形 52"/>
          <p:cNvSpPr/>
          <p:nvPr/>
        </p:nvSpPr>
        <p:spPr>
          <a:xfrm>
            <a:off x="690172" y="4128738"/>
            <a:ext cx="495383"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proc</a:t>
            </a:r>
            <a:r>
              <a:rPr lang="en-US" altLang="zh-CN" sz="700" dirty="0"/>
              <a:t> FS</a:t>
            </a:r>
            <a:endParaRPr lang="zh-CN" altLang="en-US" sz="700" dirty="0"/>
          </a:p>
        </p:txBody>
      </p:sp>
      <p:sp>
        <p:nvSpPr>
          <p:cNvPr id="54" name="圆角矩形 53"/>
          <p:cNvSpPr/>
          <p:nvPr/>
        </p:nvSpPr>
        <p:spPr>
          <a:xfrm>
            <a:off x="690172" y="4295435"/>
            <a:ext cx="495381" cy="3478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700" dirty="0" err="1"/>
              <a:t>Yaffs</a:t>
            </a:r>
            <a:endParaRPr lang="en-US" altLang="zh-CN" sz="700" dirty="0"/>
          </a:p>
          <a:p>
            <a:pPr algn="ctr">
              <a:lnSpc>
                <a:spcPts val="500"/>
              </a:lnSpc>
            </a:pPr>
            <a:r>
              <a:rPr lang="en-US" altLang="zh-CN" sz="700" dirty="0"/>
              <a:t>+</a:t>
            </a:r>
          </a:p>
          <a:p>
            <a:pPr algn="ctr">
              <a:lnSpc>
                <a:spcPts val="500"/>
              </a:lnSpc>
            </a:pPr>
            <a:r>
              <a:rPr lang="en-US" altLang="zh-CN" sz="700" dirty="0" err="1"/>
              <a:t>mtd</a:t>
            </a:r>
            <a:endParaRPr lang="zh-CN" altLang="en-US" sz="700" dirty="0"/>
          </a:p>
        </p:txBody>
      </p:sp>
      <p:sp>
        <p:nvSpPr>
          <p:cNvPr id="55" name="圆角矩形 54"/>
          <p:cNvSpPr/>
          <p:nvPr/>
        </p:nvSpPr>
        <p:spPr>
          <a:xfrm>
            <a:off x="1225870" y="4551002"/>
            <a:ext cx="432046" cy="124277"/>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solidFill>
                  <a:schemeClr val="bg1"/>
                </a:solidFill>
              </a:rPr>
              <a:t>partition</a:t>
            </a:r>
            <a:endParaRPr lang="zh-CN" altLang="en-US" sz="500" dirty="0">
              <a:solidFill>
                <a:schemeClr val="bg1"/>
              </a:solidFill>
            </a:endParaRPr>
          </a:p>
        </p:txBody>
      </p:sp>
      <p:sp>
        <p:nvSpPr>
          <p:cNvPr id="56" name="下箭头 55"/>
          <p:cNvSpPr/>
          <p:nvPr/>
        </p:nvSpPr>
        <p:spPr>
          <a:xfrm>
            <a:off x="921037" y="4680949"/>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下箭头 56"/>
          <p:cNvSpPr/>
          <p:nvPr/>
        </p:nvSpPr>
        <p:spPr>
          <a:xfrm>
            <a:off x="1419033" y="4680950"/>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690172" y="4758622"/>
            <a:ext cx="470379"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err="1">
                <a:solidFill>
                  <a:schemeClr val="bg1"/>
                </a:solidFill>
              </a:rPr>
              <a:t>nand</a:t>
            </a:r>
            <a:r>
              <a:rPr lang="en-US" altLang="zh-CN" sz="600" dirty="0">
                <a:solidFill>
                  <a:schemeClr val="bg1"/>
                </a:solidFill>
              </a:rPr>
              <a:t> cache</a:t>
            </a:r>
            <a:endParaRPr lang="zh-CN" altLang="en-US" sz="600" dirty="0">
              <a:solidFill>
                <a:schemeClr val="bg1"/>
              </a:solidFill>
            </a:endParaRPr>
          </a:p>
        </p:txBody>
      </p:sp>
      <p:sp>
        <p:nvSpPr>
          <p:cNvPr id="59" name="圆角矩形 58"/>
          <p:cNvSpPr/>
          <p:nvPr/>
        </p:nvSpPr>
        <p:spPr>
          <a:xfrm>
            <a:off x="1197577" y="4758620"/>
            <a:ext cx="468983"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disk cache</a:t>
            </a:r>
            <a:endParaRPr lang="zh-CN" altLang="en-US" sz="600" dirty="0">
              <a:solidFill>
                <a:schemeClr val="bg1"/>
              </a:solidFill>
            </a:endParaRPr>
          </a:p>
        </p:txBody>
      </p:sp>
      <p:sp>
        <p:nvSpPr>
          <p:cNvPr id="60" name="圆角矩形 59"/>
          <p:cNvSpPr/>
          <p:nvPr/>
        </p:nvSpPr>
        <p:spPr>
          <a:xfrm>
            <a:off x="1731757" y="4797992"/>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Keyboard</a:t>
            </a:r>
            <a:endParaRPr lang="zh-CN" altLang="en-US" sz="600" dirty="0">
              <a:solidFill>
                <a:schemeClr val="bg1"/>
              </a:solidFill>
            </a:endParaRPr>
          </a:p>
        </p:txBody>
      </p:sp>
      <p:sp>
        <p:nvSpPr>
          <p:cNvPr id="61" name="圆角矩形 60"/>
          <p:cNvSpPr/>
          <p:nvPr/>
        </p:nvSpPr>
        <p:spPr>
          <a:xfrm>
            <a:off x="2469839" y="4797992"/>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Mouse</a:t>
            </a:r>
            <a:endParaRPr lang="zh-CN" altLang="en-US" sz="600" dirty="0">
              <a:solidFill>
                <a:schemeClr val="bg1"/>
              </a:solidFill>
            </a:endParaRPr>
          </a:p>
        </p:txBody>
      </p:sp>
      <p:sp>
        <p:nvSpPr>
          <p:cNvPr id="62" name="圆角矩形 61"/>
          <p:cNvSpPr/>
          <p:nvPr/>
        </p:nvSpPr>
        <p:spPr>
          <a:xfrm>
            <a:off x="3207921" y="4797992"/>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Sound</a:t>
            </a:r>
            <a:endParaRPr lang="zh-CN" altLang="en-US" sz="600" dirty="0">
              <a:solidFill>
                <a:schemeClr val="bg1"/>
              </a:solidFill>
            </a:endParaRPr>
          </a:p>
        </p:txBody>
      </p:sp>
      <p:sp>
        <p:nvSpPr>
          <p:cNvPr id="63" name="矩形 62"/>
          <p:cNvSpPr/>
          <p:nvPr/>
        </p:nvSpPr>
        <p:spPr>
          <a:xfrm>
            <a:off x="554927" y="2676392"/>
            <a:ext cx="3389791" cy="781908"/>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64" name="圆角矩形 63"/>
          <p:cNvSpPr/>
          <p:nvPr/>
        </p:nvSpPr>
        <p:spPr>
          <a:xfrm>
            <a:off x="654008" y="2893518"/>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select</a:t>
            </a:r>
            <a:endParaRPr lang="zh-CN" altLang="en-US" sz="800" dirty="0"/>
          </a:p>
        </p:txBody>
      </p:sp>
      <p:sp>
        <p:nvSpPr>
          <p:cNvPr id="65" name="矩形 64"/>
          <p:cNvSpPr/>
          <p:nvPr/>
        </p:nvSpPr>
        <p:spPr>
          <a:xfrm>
            <a:off x="567342" y="2637752"/>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I/O System</a:t>
            </a:r>
            <a:endParaRPr lang="zh-CN" altLang="en-US" sz="1400" b="1" dirty="0">
              <a:solidFill>
                <a:schemeClr val="tx1"/>
              </a:solidFill>
            </a:endParaRPr>
          </a:p>
        </p:txBody>
      </p:sp>
      <p:sp>
        <p:nvSpPr>
          <p:cNvPr id="66" name="圆角矩形 65"/>
          <p:cNvSpPr/>
          <p:nvPr/>
        </p:nvSpPr>
        <p:spPr>
          <a:xfrm>
            <a:off x="654008" y="316293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timerfd</a:t>
            </a:r>
            <a:endParaRPr lang="zh-CN" altLang="en-US" sz="800" dirty="0"/>
          </a:p>
        </p:txBody>
      </p:sp>
      <p:sp>
        <p:nvSpPr>
          <p:cNvPr id="67" name="圆角矩形 66"/>
          <p:cNvSpPr/>
          <p:nvPr/>
        </p:nvSpPr>
        <p:spPr>
          <a:xfrm>
            <a:off x="1470271" y="2893518"/>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poll</a:t>
            </a:r>
            <a:endParaRPr lang="zh-CN" altLang="en-US" sz="800" dirty="0"/>
          </a:p>
        </p:txBody>
      </p:sp>
      <p:sp>
        <p:nvSpPr>
          <p:cNvPr id="68" name="圆角矩形 67"/>
          <p:cNvSpPr/>
          <p:nvPr/>
        </p:nvSpPr>
        <p:spPr>
          <a:xfrm>
            <a:off x="1470271" y="316293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signalfd</a:t>
            </a:r>
            <a:endParaRPr lang="zh-CN" altLang="en-US" sz="800" dirty="0"/>
          </a:p>
        </p:txBody>
      </p:sp>
      <p:sp>
        <p:nvSpPr>
          <p:cNvPr id="69" name="圆角矩形 68"/>
          <p:cNvSpPr/>
          <p:nvPr/>
        </p:nvSpPr>
        <p:spPr>
          <a:xfrm>
            <a:off x="2286533" y="2893518"/>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epoll</a:t>
            </a:r>
            <a:endParaRPr lang="zh-CN" altLang="en-US" sz="800" dirty="0"/>
          </a:p>
        </p:txBody>
      </p:sp>
      <p:sp>
        <p:nvSpPr>
          <p:cNvPr id="70" name="圆角矩形 69"/>
          <p:cNvSpPr/>
          <p:nvPr/>
        </p:nvSpPr>
        <p:spPr>
          <a:xfrm>
            <a:off x="2286534" y="316293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Power</a:t>
            </a:r>
            <a:endParaRPr lang="zh-CN" altLang="en-US" sz="800" dirty="0"/>
          </a:p>
        </p:txBody>
      </p:sp>
      <p:sp>
        <p:nvSpPr>
          <p:cNvPr id="71" name="圆角矩形 70"/>
          <p:cNvSpPr/>
          <p:nvPr/>
        </p:nvSpPr>
        <p:spPr>
          <a:xfrm>
            <a:off x="3102795" y="2893518"/>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eventfd</a:t>
            </a:r>
            <a:endParaRPr lang="zh-CN" altLang="en-US" sz="800" dirty="0"/>
          </a:p>
        </p:txBody>
      </p:sp>
      <p:sp>
        <p:nvSpPr>
          <p:cNvPr id="72" name="圆角矩形 71"/>
          <p:cNvSpPr/>
          <p:nvPr/>
        </p:nvSpPr>
        <p:spPr>
          <a:xfrm>
            <a:off x="3102796" y="316293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Hotplug</a:t>
            </a:r>
            <a:endParaRPr lang="zh-CN" altLang="en-US" sz="800" dirty="0"/>
          </a:p>
        </p:txBody>
      </p:sp>
      <p:sp>
        <p:nvSpPr>
          <p:cNvPr id="73" name="矩形 72"/>
          <p:cNvSpPr/>
          <p:nvPr/>
        </p:nvSpPr>
        <p:spPr>
          <a:xfrm>
            <a:off x="554927" y="1793229"/>
            <a:ext cx="3389791"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74" name="圆角矩形 73"/>
          <p:cNvSpPr/>
          <p:nvPr/>
        </p:nvSpPr>
        <p:spPr>
          <a:xfrm>
            <a:off x="654010" y="2082224"/>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pthread</a:t>
            </a:r>
            <a:endParaRPr lang="zh-CN" altLang="en-US" sz="800" dirty="0">
              <a:solidFill>
                <a:schemeClr val="bg1"/>
              </a:solidFill>
            </a:endParaRPr>
          </a:p>
        </p:txBody>
      </p:sp>
      <p:sp>
        <p:nvSpPr>
          <p:cNvPr id="75" name="矩形 74"/>
          <p:cNvSpPr/>
          <p:nvPr/>
        </p:nvSpPr>
        <p:spPr>
          <a:xfrm>
            <a:off x="567341" y="1807962"/>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rPr>
              <a:t>POSIX</a:t>
            </a:r>
            <a:endParaRPr lang="zh-CN" altLang="en-US" sz="1400" b="1" dirty="0">
              <a:solidFill>
                <a:srgbClr val="00B050"/>
              </a:solidFill>
            </a:endParaRPr>
          </a:p>
        </p:txBody>
      </p:sp>
      <p:sp>
        <p:nvSpPr>
          <p:cNvPr id="76" name="圆角矩形 75"/>
          <p:cNvSpPr/>
          <p:nvPr/>
        </p:nvSpPr>
        <p:spPr>
          <a:xfrm>
            <a:off x="654009" y="2351637"/>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dll</a:t>
            </a:r>
            <a:r>
              <a:rPr lang="en-US" altLang="zh-CN" sz="800" dirty="0">
                <a:solidFill>
                  <a:schemeClr val="bg1"/>
                </a:solidFill>
              </a:rPr>
              <a:t> lib</a:t>
            </a:r>
            <a:endParaRPr lang="zh-CN" altLang="en-US" sz="800" dirty="0">
              <a:solidFill>
                <a:schemeClr val="bg1"/>
              </a:solidFill>
            </a:endParaRPr>
          </a:p>
        </p:txBody>
      </p:sp>
      <p:sp>
        <p:nvSpPr>
          <p:cNvPr id="77" name="圆角矩形 76"/>
          <p:cNvSpPr/>
          <p:nvPr/>
        </p:nvSpPr>
        <p:spPr>
          <a:xfrm>
            <a:off x="1277826" y="2082224"/>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semaphore</a:t>
            </a:r>
            <a:endParaRPr lang="zh-CN" altLang="en-US" sz="800" dirty="0">
              <a:solidFill>
                <a:schemeClr val="bg1"/>
              </a:solidFill>
            </a:endParaRPr>
          </a:p>
        </p:txBody>
      </p:sp>
      <p:sp>
        <p:nvSpPr>
          <p:cNvPr id="78" name="圆角矩形 77"/>
          <p:cNvSpPr/>
          <p:nvPr/>
        </p:nvSpPr>
        <p:spPr>
          <a:xfrm>
            <a:off x="1277825" y="2351637"/>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async</a:t>
            </a:r>
            <a:r>
              <a:rPr lang="en-US" altLang="zh-CN" sz="800" dirty="0">
                <a:solidFill>
                  <a:schemeClr val="bg1"/>
                </a:solidFill>
              </a:rPr>
              <a:t> I/O</a:t>
            </a:r>
            <a:endParaRPr lang="zh-CN" altLang="en-US" sz="800" dirty="0">
              <a:solidFill>
                <a:schemeClr val="bg1"/>
              </a:solidFill>
            </a:endParaRPr>
          </a:p>
        </p:txBody>
      </p:sp>
      <p:sp>
        <p:nvSpPr>
          <p:cNvPr id="79" name="圆角矩形 78"/>
          <p:cNvSpPr/>
          <p:nvPr/>
        </p:nvSpPr>
        <p:spPr>
          <a:xfrm>
            <a:off x="2020632" y="2082224"/>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sched</a:t>
            </a:r>
            <a:endParaRPr lang="zh-CN" altLang="en-US" sz="800" dirty="0">
              <a:solidFill>
                <a:schemeClr val="bg1"/>
              </a:solidFill>
            </a:endParaRPr>
          </a:p>
        </p:txBody>
      </p:sp>
      <p:sp>
        <p:nvSpPr>
          <p:cNvPr id="80" name="圆角矩形 79"/>
          <p:cNvSpPr/>
          <p:nvPr/>
        </p:nvSpPr>
        <p:spPr>
          <a:xfrm>
            <a:off x="2020631" y="2351637"/>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multi I/O</a:t>
            </a:r>
            <a:endParaRPr lang="zh-CN" altLang="en-US" sz="800" dirty="0">
              <a:solidFill>
                <a:schemeClr val="bg1"/>
              </a:solidFill>
            </a:endParaRPr>
          </a:p>
        </p:txBody>
      </p:sp>
      <p:sp>
        <p:nvSpPr>
          <p:cNvPr id="81" name="圆角矩形 80"/>
          <p:cNvSpPr/>
          <p:nvPr/>
        </p:nvSpPr>
        <p:spPr>
          <a:xfrm>
            <a:off x="2644447" y="2082224"/>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mqueue</a:t>
            </a:r>
            <a:endParaRPr lang="zh-CN" altLang="en-US" sz="800" dirty="0">
              <a:solidFill>
                <a:schemeClr val="bg1"/>
              </a:solidFill>
            </a:endParaRPr>
          </a:p>
        </p:txBody>
      </p:sp>
      <p:sp>
        <p:nvSpPr>
          <p:cNvPr id="82" name="圆角矩形 81"/>
          <p:cNvSpPr/>
          <p:nvPr/>
        </p:nvSpPr>
        <p:spPr>
          <a:xfrm>
            <a:off x="2644447" y="2351637"/>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spwan</a:t>
            </a:r>
            <a:endParaRPr lang="zh-CN" altLang="en-US" sz="800" dirty="0">
              <a:solidFill>
                <a:schemeClr val="bg1"/>
              </a:solidFill>
            </a:endParaRPr>
          </a:p>
        </p:txBody>
      </p:sp>
      <p:sp>
        <p:nvSpPr>
          <p:cNvPr id="83" name="圆角矩形 82"/>
          <p:cNvSpPr/>
          <p:nvPr/>
        </p:nvSpPr>
        <p:spPr>
          <a:xfrm>
            <a:off x="3268262" y="2082224"/>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mman</a:t>
            </a:r>
            <a:endParaRPr lang="zh-CN" altLang="en-US" sz="800" dirty="0">
              <a:solidFill>
                <a:schemeClr val="bg1"/>
              </a:solidFill>
            </a:endParaRPr>
          </a:p>
        </p:txBody>
      </p:sp>
      <p:sp>
        <p:nvSpPr>
          <p:cNvPr id="84" name="圆角矩形 83"/>
          <p:cNvSpPr/>
          <p:nvPr/>
        </p:nvSpPr>
        <p:spPr>
          <a:xfrm>
            <a:off x="3268263" y="2351637"/>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fnmatch</a:t>
            </a:r>
            <a:endParaRPr lang="zh-CN" altLang="en-US" sz="800" dirty="0">
              <a:solidFill>
                <a:schemeClr val="bg1"/>
              </a:solidFill>
            </a:endParaRPr>
          </a:p>
        </p:txBody>
      </p:sp>
      <p:sp>
        <p:nvSpPr>
          <p:cNvPr id="85" name="矩形 84"/>
          <p:cNvSpPr/>
          <p:nvPr/>
        </p:nvSpPr>
        <p:spPr>
          <a:xfrm>
            <a:off x="554926" y="869506"/>
            <a:ext cx="7141207" cy="875582"/>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86" name="圆角矩形 85"/>
          <p:cNvSpPr/>
          <p:nvPr/>
        </p:nvSpPr>
        <p:spPr>
          <a:xfrm>
            <a:off x="691650" y="1119581"/>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SQLite3</a:t>
            </a:r>
            <a:endParaRPr lang="zh-CN" altLang="en-US" sz="1000" dirty="0">
              <a:solidFill>
                <a:schemeClr val="bg1"/>
              </a:solidFill>
            </a:endParaRPr>
          </a:p>
        </p:txBody>
      </p:sp>
      <p:sp>
        <p:nvSpPr>
          <p:cNvPr id="87" name="矩形 86"/>
          <p:cNvSpPr/>
          <p:nvPr/>
        </p:nvSpPr>
        <p:spPr>
          <a:xfrm>
            <a:off x="594377" y="853465"/>
            <a:ext cx="2475171"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rPr>
              <a:t>3rd part software &amp; tools</a:t>
            </a:r>
            <a:endParaRPr lang="zh-CN" altLang="en-US" sz="1400" b="1" dirty="0">
              <a:solidFill>
                <a:schemeClr val="bg1"/>
              </a:solidFill>
            </a:endParaRPr>
          </a:p>
        </p:txBody>
      </p:sp>
      <p:sp>
        <p:nvSpPr>
          <p:cNvPr id="88" name="圆角矩形 87"/>
          <p:cNvSpPr/>
          <p:nvPr/>
        </p:nvSpPr>
        <p:spPr>
          <a:xfrm>
            <a:off x="691650" y="1426236"/>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SDL</a:t>
            </a:r>
            <a:endParaRPr lang="zh-CN" altLang="en-US" sz="1000" dirty="0">
              <a:solidFill>
                <a:schemeClr val="bg1"/>
              </a:solidFill>
            </a:endParaRPr>
          </a:p>
        </p:txBody>
      </p:sp>
      <p:sp>
        <p:nvSpPr>
          <p:cNvPr id="89" name="圆角矩形 88"/>
          <p:cNvSpPr/>
          <p:nvPr/>
        </p:nvSpPr>
        <p:spPr>
          <a:xfrm>
            <a:off x="1558527" y="1119581"/>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STL</a:t>
            </a:r>
            <a:endParaRPr lang="zh-CN" altLang="en-US" sz="1000" dirty="0">
              <a:solidFill>
                <a:schemeClr val="bg1"/>
              </a:solidFill>
            </a:endParaRPr>
          </a:p>
        </p:txBody>
      </p:sp>
      <p:sp>
        <p:nvSpPr>
          <p:cNvPr id="90" name="圆角矩形 89"/>
          <p:cNvSpPr/>
          <p:nvPr/>
        </p:nvSpPr>
        <p:spPr>
          <a:xfrm>
            <a:off x="1558527" y="1426236"/>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FFmpeg</a:t>
            </a:r>
            <a:endParaRPr lang="zh-CN" altLang="en-US" sz="1000" dirty="0">
              <a:solidFill>
                <a:schemeClr val="bg1"/>
              </a:solidFill>
            </a:endParaRPr>
          </a:p>
        </p:txBody>
      </p:sp>
      <p:sp>
        <p:nvSpPr>
          <p:cNvPr id="91" name="圆角矩形 90"/>
          <p:cNvSpPr/>
          <p:nvPr/>
        </p:nvSpPr>
        <p:spPr>
          <a:xfrm>
            <a:off x="2425404" y="1119581"/>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altLang="zh-CN" sz="900" dirty="0" err="1">
                <a:solidFill>
                  <a:schemeClr val="bg1"/>
                </a:solidFill>
              </a:rPr>
              <a:t>GoAHead</a:t>
            </a:r>
            <a:endParaRPr lang="en-US" altLang="zh-CN" sz="900" dirty="0">
              <a:solidFill>
                <a:schemeClr val="bg1"/>
              </a:solidFill>
            </a:endParaRPr>
          </a:p>
          <a:p>
            <a:pPr algn="ctr">
              <a:lnSpc>
                <a:spcPts val="900"/>
              </a:lnSpc>
            </a:pPr>
            <a:r>
              <a:rPr lang="en-US" altLang="zh-CN" sz="900" dirty="0" err="1">
                <a:solidFill>
                  <a:schemeClr val="bg1"/>
                </a:solidFill>
              </a:rPr>
              <a:t>WebSever</a:t>
            </a:r>
            <a:endParaRPr lang="zh-CN" altLang="en-US" sz="900" dirty="0">
              <a:solidFill>
                <a:schemeClr val="bg1"/>
              </a:solidFill>
            </a:endParaRPr>
          </a:p>
        </p:txBody>
      </p:sp>
      <p:sp>
        <p:nvSpPr>
          <p:cNvPr id="92" name="圆角矩形 91"/>
          <p:cNvSpPr/>
          <p:nvPr/>
        </p:nvSpPr>
        <p:spPr>
          <a:xfrm>
            <a:off x="2425404" y="1426236"/>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Qt</a:t>
            </a:r>
            <a:endParaRPr lang="zh-CN" altLang="en-US" sz="1000" dirty="0">
              <a:solidFill>
                <a:schemeClr val="bg1"/>
              </a:solidFill>
            </a:endParaRPr>
          </a:p>
        </p:txBody>
      </p:sp>
      <p:sp>
        <p:nvSpPr>
          <p:cNvPr id="93" name="圆角矩形 92"/>
          <p:cNvSpPr/>
          <p:nvPr/>
        </p:nvSpPr>
        <p:spPr>
          <a:xfrm>
            <a:off x="3292281" y="1119581"/>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PolarSSL</a:t>
            </a:r>
            <a:endParaRPr lang="zh-CN" altLang="en-US" sz="1000" dirty="0">
              <a:solidFill>
                <a:schemeClr val="bg1"/>
              </a:solidFill>
            </a:endParaRPr>
          </a:p>
        </p:txBody>
      </p:sp>
      <p:sp>
        <p:nvSpPr>
          <p:cNvPr id="94" name="圆角矩形 93"/>
          <p:cNvSpPr/>
          <p:nvPr/>
        </p:nvSpPr>
        <p:spPr>
          <a:xfrm>
            <a:off x="3292281" y="1426236"/>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iniparser</a:t>
            </a:r>
            <a:endParaRPr lang="zh-CN" altLang="en-US" sz="1000" dirty="0">
              <a:solidFill>
                <a:schemeClr val="bg1"/>
              </a:solidFill>
            </a:endParaRPr>
          </a:p>
        </p:txBody>
      </p:sp>
      <p:sp>
        <p:nvSpPr>
          <p:cNvPr id="95" name="圆角矩形 94"/>
          <p:cNvSpPr/>
          <p:nvPr/>
        </p:nvSpPr>
        <p:spPr>
          <a:xfrm>
            <a:off x="4159158" y="1107170"/>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Lua</a:t>
            </a:r>
            <a:endParaRPr lang="zh-CN" altLang="en-US" sz="1000" dirty="0">
              <a:solidFill>
                <a:schemeClr val="bg1"/>
              </a:solidFill>
            </a:endParaRPr>
          </a:p>
        </p:txBody>
      </p:sp>
      <p:sp>
        <p:nvSpPr>
          <p:cNvPr id="96" name="圆角矩形 95"/>
          <p:cNvSpPr/>
          <p:nvPr/>
        </p:nvSpPr>
        <p:spPr>
          <a:xfrm>
            <a:off x="4159158" y="1413825"/>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sypkg</a:t>
            </a:r>
            <a:endParaRPr lang="zh-CN" altLang="en-US" sz="1000" dirty="0">
              <a:solidFill>
                <a:schemeClr val="bg1"/>
              </a:solidFill>
            </a:endParaRPr>
          </a:p>
        </p:txBody>
      </p:sp>
      <p:sp>
        <p:nvSpPr>
          <p:cNvPr id="97" name="圆角矩形 96"/>
          <p:cNvSpPr/>
          <p:nvPr/>
        </p:nvSpPr>
        <p:spPr>
          <a:xfrm>
            <a:off x="5026035" y="1092828"/>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ODBC</a:t>
            </a:r>
            <a:endParaRPr lang="zh-CN" altLang="en-US" sz="1000" dirty="0">
              <a:solidFill>
                <a:schemeClr val="bg1"/>
              </a:solidFill>
            </a:endParaRPr>
          </a:p>
        </p:txBody>
      </p:sp>
      <p:sp>
        <p:nvSpPr>
          <p:cNvPr id="98" name="圆角矩形 97"/>
          <p:cNvSpPr/>
          <p:nvPr/>
        </p:nvSpPr>
        <p:spPr>
          <a:xfrm>
            <a:off x="5026035" y="1399483"/>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OpenVPN</a:t>
            </a:r>
            <a:endParaRPr lang="zh-CN" altLang="en-US" sz="1000" dirty="0">
              <a:solidFill>
                <a:schemeClr val="bg1"/>
              </a:solidFill>
            </a:endParaRPr>
          </a:p>
        </p:txBody>
      </p:sp>
      <p:sp>
        <p:nvSpPr>
          <p:cNvPr id="99" name="圆角矩形 98"/>
          <p:cNvSpPr/>
          <p:nvPr/>
        </p:nvSpPr>
        <p:spPr>
          <a:xfrm>
            <a:off x="5892912" y="1092827"/>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miniXML</a:t>
            </a:r>
            <a:endParaRPr lang="zh-CN" altLang="en-US" sz="1000" dirty="0">
              <a:solidFill>
                <a:schemeClr val="bg1"/>
              </a:solidFill>
            </a:endParaRPr>
          </a:p>
        </p:txBody>
      </p:sp>
      <p:sp>
        <p:nvSpPr>
          <p:cNvPr id="100" name="圆角矩形 99"/>
          <p:cNvSpPr/>
          <p:nvPr/>
        </p:nvSpPr>
        <p:spPr>
          <a:xfrm>
            <a:off x="5892912" y="1399482"/>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osip</a:t>
            </a:r>
            <a:endParaRPr lang="zh-CN" altLang="en-US" sz="1000" dirty="0">
              <a:solidFill>
                <a:schemeClr val="bg1"/>
              </a:solidFill>
            </a:endParaRPr>
          </a:p>
        </p:txBody>
      </p:sp>
      <p:sp>
        <p:nvSpPr>
          <p:cNvPr id="101" name="圆角矩形 100"/>
          <p:cNvSpPr/>
          <p:nvPr/>
        </p:nvSpPr>
        <p:spPr>
          <a:xfrm>
            <a:off x="6759790" y="1092826"/>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solidFill>
                  <a:schemeClr val="bg1"/>
                </a:solidFill>
              </a:rPr>
              <a:t>zLib</a:t>
            </a:r>
            <a:endParaRPr lang="zh-CN" altLang="en-US" sz="1000" dirty="0">
              <a:solidFill>
                <a:schemeClr val="bg1"/>
              </a:solidFill>
            </a:endParaRPr>
          </a:p>
        </p:txBody>
      </p:sp>
      <p:sp>
        <p:nvSpPr>
          <p:cNvPr id="102" name="圆角矩形 101"/>
          <p:cNvSpPr/>
          <p:nvPr/>
        </p:nvSpPr>
        <p:spPr>
          <a:xfrm>
            <a:off x="6759790" y="1399481"/>
            <a:ext cx="773640" cy="275386"/>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a:t>
            </a:r>
            <a:endParaRPr lang="zh-CN" altLang="en-US" sz="1000" dirty="0">
              <a:solidFill>
                <a:schemeClr val="bg1"/>
              </a:solidFill>
            </a:endParaRPr>
          </a:p>
        </p:txBody>
      </p:sp>
      <p:sp>
        <p:nvSpPr>
          <p:cNvPr id="103" name="矩形 102"/>
          <p:cNvSpPr/>
          <p:nvPr/>
        </p:nvSpPr>
        <p:spPr>
          <a:xfrm>
            <a:off x="3989599" y="1793229"/>
            <a:ext cx="1728000"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04" name="圆角矩形 103"/>
          <p:cNvSpPr/>
          <p:nvPr/>
        </p:nvSpPr>
        <p:spPr>
          <a:xfrm>
            <a:off x="4059938" y="1866335"/>
            <a:ext cx="436699"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libc</a:t>
            </a:r>
            <a:endParaRPr lang="zh-CN" altLang="en-US" sz="800" dirty="0">
              <a:solidFill>
                <a:schemeClr val="bg1"/>
              </a:solidFill>
            </a:endParaRPr>
          </a:p>
        </p:txBody>
      </p:sp>
      <p:sp>
        <p:nvSpPr>
          <p:cNvPr id="105" name="圆角矩形 104"/>
          <p:cNvSpPr/>
          <p:nvPr/>
        </p:nvSpPr>
        <p:spPr>
          <a:xfrm>
            <a:off x="4237527" y="2230703"/>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module.ko</a:t>
            </a:r>
            <a:endParaRPr lang="zh-CN" altLang="en-US" sz="800" dirty="0">
              <a:solidFill>
                <a:schemeClr val="bg1"/>
              </a:solidFill>
            </a:endParaRPr>
          </a:p>
        </p:txBody>
      </p:sp>
      <p:sp>
        <p:nvSpPr>
          <p:cNvPr id="106" name="圆角矩形 105"/>
          <p:cNvSpPr/>
          <p:nvPr/>
        </p:nvSpPr>
        <p:spPr>
          <a:xfrm>
            <a:off x="4577748" y="1866335"/>
            <a:ext cx="526098"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Shell</a:t>
            </a:r>
            <a:endParaRPr lang="zh-CN" altLang="en-US" sz="800" dirty="0">
              <a:solidFill>
                <a:schemeClr val="bg1"/>
              </a:solidFill>
            </a:endParaRPr>
          </a:p>
        </p:txBody>
      </p:sp>
      <p:sp>
        <p:nvSpPr>
          <p:cNvPr id="107" name="圆角矩形 106"/>
          <p:cNvSpPr/>
          <p:nvPr/>
        </p:nvSpPr>
        <p:spPr>
          <a:xfrm>
            <a:off x="4237527" y="2444363"/>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library.so</a:t>
            </a:r>
            <a:endParaRPr lang="zh-CN" altLang="en-US" sz="800" dirty="0">
              <a:solidFill>
                <a:schemeClr val="bg1"/>
              </a:solidFill>
            </a:endParaRPr>
          </a:p>
        </p:txBody>
      </p:sp>
      <p:sp>
        <p:nvSpPr>
          <p:cNvPr id="108" name="圆角矩形 107"/>
          <p:cNvSpPr/>
          <p:nvPr/>
        </p:nvSpPr>
        <p:spPr>
          <a:xfrm>
            <a:off x="5169098" y="1866335"/>
            <a:ext cx="436699"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GDB</a:t>
            </a:r>
            <a:endParaRPr lang="zh-CN" altLang="en-US" sz="800" dirty="0">
              <a:solidFill>
                <a:schemeClr val="bg1"/>
              </a:solidFill>
            </a:endParaRPr>
          </a:p>
        </p:txBody>
      </p:sp>
      <p:grpSp>
        <p:nvGrpSpPr>
          <p:cNvPr id="109" name="组合 108"/>
          <p:cNvGrpSpPr/>
          <p:nvPr/>
        </p:nvGrpSpPr>
        <p:grpSpPr>
          <a:xfrm>
            <a:off x="4002014" y="1791678"/>
            <a:ext cx="3694120" cy="3229816"/>
            <a:chOff x="436751" y="2876375"/>
            <a:chExt cx="822881" cy="1190083"/>
          </a:xfrm>
          <a:solidFill>
            <a:schemeClr val="accent6">
              <a:lumMod val="40000"/>
              <a:lumOff val="60000"/>
            </a:schemeClr>
          </a:solidFill>
        </p:grpSpPr>
        <p:sp>
          <p:nvSpPr>
            <p:cNvPr id="147" name="矩形 146"/>
            <p:cNvSpPr/>
            <p:nvPr/>
          </p:nvSpPr>
          <p:spPr>
            <a:xfrm>
              <a:off x="436751" y="3202363"/>
              <a:ext cx="822881" cy="86409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829315" y="2876375"/>
              <a:ext cx="430317" cy="43648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圆角矩形 109"/>
          <p:cNvSpPr/>
          <p:nvPr/>
        </p:nvSpPr>
        <p:spPr>
          <a:xfrm>
            <a:off x="4059937" y="2710232"/>
            <a:ext cx="3492181" cy="233179"/>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BSD socket</a:t>
            </a:r>
            <a:endParaRPr lang="zh-CN" altLang="en-US" sz="1000" dirty="0"/>
          </a:p>
        </p:txBody>
      </p:sp>
      <p:sp>
        <p:nvSpPr>
          <p:cNvPr id="111" name="圆角矩形 110"/>
          <p:cNvSpPr/>
          <p:nvPr/>
        </p:nvSpPr>
        <p:spPr>
          <a:xfrm>
            <a:off x="5831917" y="2412856"/>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TFTP</a:t>
            </a:r>
            <a:endParaRPr lang="zh-CN" altLang="en-US" sz="800" dirty="0"/>
          </a:p>
        </p:txBody>
      </p:sp>
      <p:sp>
        <p:nvSpPr>
          <p:cNvPr id="112" name="圆角矩形 111"/>
          <p:cNvSpPr/>
          <p:nvPr/>
        </p:nvSpPr>
        <p:spPr>
          <a:xfrm>
            <a:off x="6399409" y="2412792"/>
            <a:ext cx="56422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Ping4/6</a:t>
            </a:r>
            <a:endParaRPr lang="zh-CN" altLang="en-US" sz="800" dirty="0"/>
          </a:p>
        </p:txBody>
      </p:sp>
      <p:sp>
        <p:nvSpPr>
          <p:cNvPr id="113" name="圆角矩形 112"/>
          <p:cNvSpPr/>
          <p:nvPr/>
        </p:nvSpPr>
        <p:spPr>
          <a:xfrm>
            <a:off x="7021542" y="2412791"/>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syslog</a:t>
            </a:r>
            <a:endParaRPr lang="zh-CN" altLang="en-US" sz="800" dirty="0"/>
          </a:p>
        </p:txBody>
      </p:sp>
      <p:sp>
        <p:nvSpPr>
          <p:cNvPr id="114" name="矩形 113"/>
          <p:cNvSpPr/>
          <p:nvPr/>
        </p:nvSpPr>
        <p:spPr>
          <a:xfrm>
            <a:off x="4023726" y="2021784"/>
            <a:ext cx="1694895" cy="22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Loader &amp; Symbol</a:t>
            </a:r>
            <a:endParaRPr lang="zh-CN" altLang="en-US" sz="900" b="1" dirty="0">
              <a:solidFill>
                <a:schemeClr val="tx1"/>
              </a:solidFill>
            </a:endParaRPr>
          </a:p>
        </p:txBody>
      </p:sp>
      <p:sp>
        <p:nvSpPr>
          <p:cNvPr id="115" name="圆角矩形 114"/>
          <p:cNvSpPr/>
          <p:nvPr/>
        </p:nvSpPr>
        <p:spPr>
          <a:xfrm>
            <a:off x="5831917" y="2145439"/>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FTP</a:t>
            </a:r>
            <a:endParaRPr lang="zh-CN" altLang="en-US" sz="800" dirty="0"/>
          </a:p>
        </p:txBody>
      </p:sp>
      <p:sp>
        <p:nvSpPr>
          <p:cNvPr id="116" name="圆角矩形 115"/>
          <p:cNvSpPr/>
          <p:nvPr/>
        </p:nvSpPr>
        <p:spPr>
          <a:xfrm>
            <a:off x="6399409" y="2145375"/>
            <a:ext cx="56422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SNTP</a:t>
            </a:r>
            <a:endParaRPr lang="zh-CN" altLang="en-US" sz="800" dirty="0"/>
          </a:p>
        </p:txBody>
      </p:sp>
      <p:sp>
        <p:nvSpPr>
          <p:cNvPr id="117" name="圆角矩形 116"/>
          <p:cNvSpPr/>
          <p:nvPr/>
        </p:nvSpPr>
        <p:spPr>
          <a:xfrm>
            <a:off x="7021542" y="2145374"/>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Telnet</a:t>
            </a:r>
            <a:endParaRPr lang="zh-CN" altLang="en-US" sz="800" dirty="0"/>
          </a:p>
        </p:txBody>
      </p:sp>
      <p:sp>
        <p:nvSpPr>
          <p:cNvPr id="118" name="圆角矩形 117"/>
          <p:cNvSpPr/>
          <p:nvPr/>
        </p:nvSpPr>
        <p:spPr>
          <a:xfrm>
            <a:off x="5833106" y="1866335"/>
            <a:ext cx="81341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P-MIB</a:t>
            </a:r>
            <a:endParaRPr lang="zh-CN" altLang="en-US" sz="800" dirty="0"/>
          </a:p>
        </p:txBody>
      </p:sp>
      <p:sp>
        <p:nvSpPr>
          <p:cNvPr id="119" name="圆角矩形 118"/>
          <p:cNvSpPr/>
          <p:nvPr/>
        </p:nvSpPr>
        <p:spPr>
          <a:xfrm>
            <a:off x="6718524" y="1866335"/>
            <a:ext cx="83359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SunRPC</a:t>
            </a:r>
            <a:endParaRPr lang="zh-CN" altLang="en-US" sz="800" dirty="0"/>
          </a:p>
        </p:txBody>
      </p:sp>
      <p:sp>
        <p:nvSpPr>
          <p:cNvPr id="120" name="矩形 119"/>
          <p:cNvSpPr/>
          <p:nvPr/>
        </p:nvSpPr>
        <p:spPr>
          <a:xfrm>
            <a:off x="4059937" y="2997792"/>
            <a:ext cx="1440057" cy="1184595"/>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5534997" y="2997792"/>
            <a:ext cx="981507" cy="1184595"/>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6542594" y="2997792"/>
            <a:ext cx="1009524" cy="1184595"/>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圆角矩形 122"/>
          <p:cNvSpPr/>
          <p:nvPr/>
        </p:nvSpPr>
        <p:spPr>
          <a:xfrm>
            <a:off x="4062891" y="4234962"/>
            <a:ext cx="80068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PPPoE</a:t>
            </a:r>
            <a:endParaRPr lang="zh-CN" altLang="en-US" sz="800" dirty="0"/>
          </a:p>
        </p:txBody>
      </p:sp>
      <p:sp>
        <p:nvSpPr>
          <p:cNvPr id="124" name="圆角矩形 123"/>
          <p:cNvSpPr/>
          <p:nvPr/>
        </p:nvSpPr>
        <p:spPr>
          <a:xfrm>
            <a:off x="4982239" y="4234962"/>
            <a:ext cx="76876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PPP</a:t>
            </a:r>
            <a:endParaRPr lang="zh-CN" altLang="en-US" sz="800" dirty="0"/>
          </a:p>
        </p:txBody>
      </p:sp>
      <p:sp>
        <p:nvSpPr>
          <p:cNvPr id="125" name="圆角矩形 124"/>
          <p:cNvSpPr/>
          <p:nvPr/>
        </p:nvSpPr>
        <p:spPr>
          <a:xfrm>
            <a:off x="5895015" y="4234962"/>
            <a:ext cx="76876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NAT</a:t>
            </a:r>
            <a:endParaRPr lang="zh-CN" altLang="en-US" sz="800" dirty="0"/>
          </a:p>
        </p:txBody>
      </p:sp>
      <p:sp>
        <p:nvSpPr>
          <p:cNvPr id="126" name="圆角矩形 125"/>
          <p:cNvSpPr/>
          <p:nvPr/>
        </p:nvSpPr>
        <p:spPr>
          <a:xfrm>
            <a:off x="6782439" y="4234962"/>
            <a:ext cx="76876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VPN</a:t>
            </a:r>
            <a:endParaRPr lang="zh-CN" altLang="en-US" sz="800" dirty="0"/>
          </a:p>
        </p:txBody>
      </p:sp>
      <p:sp>
        <p:nvSpPr>
          <p:cNvPr id="127" name="圆角矩形 126"/>
          <p:cNvSpPr/>
          <p:nvPr/>
        </p:nvSpPr>
        <p:spPr>
          <a:xfrm>
            <a:off x="4051474" y="4500633"/>
            <a:ext cx="3492180" cy="200468"/>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Net Packet Filter</a:t>
            </a:r>
            <a:endParaRPr lang="zh-CN" altLang="en-US" sz="1000" dirty="0"/>
          </a:p>
        </p:txBody>
      </p:sp>
      <p:sp>
        <p:nvSpPr>
          <p:cNvPr id="128" name="圆角矩形 127"/>
          <p:cNvSpPr/>
          <p:nvPr/>
        </p:nvSpPr>
        <p:spPr>
          <a:xfrm>
            <a:off x="4059019" y="4753307"/>
            <a:ext cx="1727778"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wireless net framework</a:t>
            </a:r>
            <a:endParaRPr lang="zh-CN" altLang="en-US" sz="1000" dirty="0"/>
          </a:p>
        </p:txBody>
      </p:sp>
      <p:sp>
        <p:nvSpPr>
          <p:cNvPr id="129" name="圆角矩形 128"/>
          <p:cNvSpPr/>
          <p:nvPr/>
        </p:nvSpPr>
        <p:spPr>
          <a:xfrm>
            <a:off x="5889983" y="4753307"/>
            <a:ext cx="1661216"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LoWPAN</a:t>
            </a:r>
            <a:endParaRPr lang="zh-CN" altLang="en-US" sz="1000" dirty="0"/>
          </a:p>
        </p:txBody>
      </p:sp>
      <p:sp>
        <p:nvSpPr>
          <p:cNvPr id="130" name="矩形 129"/>
          <p:cNvSpPr/>
          <p:nvPr/>
        </p:nvSpPr>
        <p:spPr>
          <a:xfrm>
            <a:off x="4208359" y="3090071"/>
            <a:ext cx="1152128"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rPr>
              <a:t>AF_INET/AF_INET6</a:t>
            </a:r>
            <a:endParaRPr lang="zh-CN" altLang="en-US" sz="900" b="1" dirty="0">
              <a:solidFill>
                <a:srgbClr val="DA8F20"/>
              </a:solidFill>
            </a:endParaRPr>
          </a:p>
        </p:txBody>
      </p:sp>
      <p:sp>
        <p:nvSpPr>
          <p:cNvPr id="131" name="矩形 130"/>
          <p:cNvSpPr/>
          <p:nvPr/>
        </p:nvSpPr>
        <p:spPr>
          <a:xfrm>
            <a:off x="5534996" y="3090071"/>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rPr>
              <a:t>AF_UNIX</a:t>
            </a:r>
            <a:endParaRPr lang="zh-CN" altLang="en-US" sz="900" b="1" dirty="0">
              <a:solidFill>
                <a:srgbClr val="DA8F20"/>
              </a:solidFill>
            </a:endParaRPr>
          </a:p>
        </p:txBody>
      </p:sp>
      <p:sp>
        <p:nvSpPr>
          <p:cNvPr id="132" name="矩形 131"/>
          <p:cNvSpPr/>
          <p:nvPr/>
        </p:nvSpPr>
        <p:spPr>
          <a:xfrm>
            <a:off x="6549812" y="3090071"/>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rPr>
              <a:t>AF_PACKET</a:t>
            </a:r>
            <a:endParaRPr lang="zh-CN" altLang="en-US" sz="900" b="1" dirty="0">
              <a:solidFill>
                <a:srgbClr val="DA8F20"/>
              </a:solidFill>
            </a:endParaRPr>
          </a:p>
        </p:txBody>
      </p:sp>
      <p:sp>
        <p:nvSpPr>
          <p:cNvPr id="133" name="圆角矩形 132"/>
          <p:cNvSpPr/>
          <p:nvPr/>
        </p:nvSpPr>
        <p:spPr>
          <a:xfrm>
            <a:off x="4270052" y="3267849"/>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DNS</a:t>
            </a:r>
            <a:endParaRPr lang="zh-CN" altLang="en-US" sz="800" dirty="0"/>
          </a:p>
        </p:txBody>
      </p:sp>
      <p:sp>
        <p:nvSpPr>
          <p:cNvPr id="134" name="圆角矩形 133"/>
          <p:cNvSpPr/>
          <p:nvPr/>
        </p:nvSpPr>
        <p:spPr>
          <a:xfrm>
            <a:off x="4793458" y="3267849"/>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DHCP</a:t>
            </a:r>
            <a:endParaRPr lang="zh-CN" altLang="en-US" sz="800" dirty="0"/>
          </a:p>
        </p:txBody>
      </p:sp>
      <p:sp>
        <p:nvSpPr>
          <p:cNvPr id="135" name="圆角矩形 134"/>
          <p:cNvSpPr/>
          <p:nvPr/>
        </p:nvSpPr>
        <p:spPr>
          <a:xfrm>
            <a:off x="4270052" y="3501848"/>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UDP</a:t>
            </a:r>
            <a:endParaRPr lang="zh-CN" altLang="en-US" sz="800" dirty="0"/>
          </a:p>
        </p:txBody>
      </p:sp>
      <p:sp>
        <p:nvSpPr>
          <p:cNvPr id="136" name="圆角矩形 135"/>
          <p:cNvSpPr/>
          <p:nvPr/>
        </p:nvSpPr>
        <p:spPr>
          <a:xfrm>
            <a:off x="4793458" y="3501848"/>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TCP</a:t>
            </a:r>
            <a:endParaRPr lang="zh-CN" altLang="en-US" sz="800" dirty="0"/>
          </a:p>
        </p:txBody>
      </p:sp>
      <p:sp>
        <p:nvSpPr>
          <p:cNvPr id="137" name="圆角矩形 136"/>
          <p:cNvSpPr/>
          <p:nvPr/>
        </p:nvSpPr>
        <p:spPr>
          <a:xfrm>
            <a:off x="4092664" y="3717872"/>
            <a:ext cx="451204"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IGMP</a:t>
            </a:r>
            <a:endParaRPr lang="zh-CN" altLang="en-US" sz="700" dirty="0"/>
          </a:p>
        </p:txBody>
      </p:sp>
      <p:sp>
        <p:nvSpPr>
          <p:cNvPr id="138" name="圆角矩形 137"/>
          <p:cNvSpPr/>
          <p:nvPr/>
        </p:nvSpPr>
        <p:spPr>
          <a:xfrm>
            <a:off x="4555417" y="3717872"/>
            <a:ext cx="483283"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IPv4/v6</a:t>
            </a:r>
            <a:endParaRPr lang="zh-CN" altLang="en-US" sz="700" dirty="0"/>
          </a:p>
        </p:txBody>
      </p:sp>
      <p:sp>
        <p:nvSpPr>
          <p:cNvPr id="139" name="圆角矩形 138"/>
          <p:cNvSpPr/>
          <p:nvPr/>
        </p:nvSpPr>
        <p:spPr>
          <a:xfrm>
            <a:off x="5050250" y="3717872"/>
            <a:ext cx="41275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ICMP</a:t>
            </a:r>
            <a:endParaRPr lang="zh-CN" altLang="en-US" sz="700" dirty="0"/>
          </a:p>
        </p:txBody>
      </p:sp>
      <p:sp>
        <p:nvSpPr>
          <p:cNvPr id="140" name="圆角矩形 139"/>
          <p:cNvSpPr/>
          <p:nvPr/>
        </p:nvSpPr>
        <p:spPr>
          <a:xfrm>
            <a:off x="4270052" y="3933896"/>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ARP</a:t>
            </a:r>
            <a:endParaRPr lang="zh-CN" altLang="en-US" sz="800" dirty="0"/>
          </a:p>
        </p:txBody>
      </p:sp>
      <p:sp>
        <p:nvSpPr>
          <p:cNvPr id="141" name="圆角矩形 140"/>
          <p:cNvSpPr/>
          <p:nvPr/>
        </p:nvSpPr>
        <p:spPr>
          <a:xfrm>
            <a:off x="4793458" y="3933896"/>
            <a:ext cx="567029"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Ad Hoc</a:t>
            </a:r>
            <a:endParaRPr lang="zh-CN" altLang="en-US" sz="800" dirty="0"/>
          </a:p>
        </p:txBody>
      </p:sp>
      <p:sp>
        <p:nvSpPr>
          <p:cNvPr id="142" name="圆角矩形 141"/>
          <p:cNvSpPr/>
          <p:nvPr/>
        </p:nvSpPr>
        <p:spPr>
          <a:xfrm>
            <a:off x="5724504" y="3328025"/>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dual-pipe</a:t>
            </a:r>
            <a:endParaRPr lang="zh-CN" altLang="en-US" sz="800" dirty="0"/>
          </a:p>
        </p:txBody>
      </p:sp>
      <p:sp>
        <p:nvSpPr>
          <p:cNvPr id="143" name="圆角矩形 142"/>
          <p:cNvSpPr/>
          <p:nvPr/>
        </p:nvSpPr>
        <p:spPr>
          <a:xfrm>
            <a:off x="5724504" y="3630459"/>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cred</a:t>
            </a:r>
            <a:endParaRPr lang="zh-CN" altLang="en-US" sz="800" dirty="0"/>
          </a:p>
        </p:txBody>
      </p:sp>
      <p:sp>
        <p:nvSpPr>
          <p:cNvPr id="144" name="圆角矩形 143"/>
          <p:cNvSpPr/>
          <p:nvPr/>
        </p:nvSpPr>
        <p:spPr>
          <a:xfrm>
            <a:off x="5724504" y="3919141"/>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fd</a:t>
            </a:r>
            <a:r>
              <a:rPr lang="en-US" altLang="zh-CN" sz="800" dirty="0"/>
              <a:t>-trans</a:t>
            </a:r>
            <a:endParaRPr lang="zh-CN" altLang="en-US" sz="800" dirty="0"/>
          </a:p>
        </p:txBody>
      </p:sp>
      <p:sp>
        <p:nvSpPr>
          <p:cNvPr id="145" name="圆角矩形 144"/>
          <p:cNvSpPr/>
          <p:nvPr/>
        </p:nvSpPr>
        <p:spPr>
          <a:xfrm>
            <a:off x="6725742" y="3328025"/>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mmap</a:t>
            </a:r>
            <a:endParaRPr lang="zh-CN" altLang="en-US" sz="800" dirty="0"/>
          </a:p>
        </p:txBody>
      </p:sp>
      <p:sp>
        <p:nvSpPr>
          <p:cNvPr id="146" name="圆角矩形 145"/>
          <p:cNvSpPr/>
          <p:nvPr/>
        </p:nvSpPr>
        <p:spPr>
          <a:xfrm>
            <a:off x="6725742" y="3630459"/>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queue</a:t>
            </a:r>
            <a:endParaRPr lang="zh-CN" altLang="en-US" sz="800" dirty="0"/>
          </a:p>
        </p:txBody>
      </p:sp>
      <p:grpSp>
        <p:nvGrpSpPr>
          <p:cNvPr id="151" name="Arch_BOX"/>
          <p:cNvGrpSpPr/>
          <p:nvPr/>
        </p:nvGrpSpPr>
        <p:grpSpPr>
          <a:xfrm>
            <a:off x="554926" y="5819367"/>
            <a:ext cx="7128792" cy="346249"/>
            <a:chOff x="35497" y="5718907"/>
            <a:chExt cx="7128792" cy="369162"/>
          </a:xfrm>
        </p:grpSpPr>
        <p:sp>
          <p:nvSpPr>
            <p:cNvPr id="152" name="矩形 151"/>
            <p:cNvSpPr/>
            <p:nvPr/>
          </p:nvSpPr>
          <p:spPr>
            <a:xfrm>
              <a:off x="35497" y="5718907"/>
              <a:ext cx="7128792" cy="36916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53" name="矩形 152"/>
            <p:cNvSpPr/>
            <p:nvPr/>
          </p:nvSpPr>
          <p:spPr>
            <a:xfrm>
              <a:off x="77988" y="5752306"/>
              <a:ext cx="144016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Architecture</a:t>
              </a:r>
              <a:endParaRPr lang="zh-CN" altLang="en-US" sz="1400" b="1" dirty="0">
                <a:solidFill>
                  <a:schemeClr val="tx1"/>
                </a:solidFill>
              </a:endParaRPr>
            </a:p>
          </p:txBody>
        </p:sp>
      </p:grpSp>
      <p:sp>
        <p:nvSpPr>
          <p:cNvPr id="154" name="Arch_ARM"/>
          <p:cNvSpPr/>
          <p:nvPr/>
        </p:nvSpPr>
        <p:spPr>
          <a:xfrm>
            <a:off x="2061846" y="5853822"/>
            <a:ext cx="1245954"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ARM</a:t>
            </a:r>
            <a:endParaRPr lang="zh-CN" altLang="en-US" sz="1000" dirty="0">
              <a:solidFill>
                <a:schemeClr val="bg1"/>
              </a:solidFill>
            </a:endParaRPr>
          </a:p>
        </p:txBody>
      </p:sp>
      <p:sp>
        <p:nvSpPr>
          <p:cNvPr id="155" name="Arch_PPC"/>
          <p:cNvSpPr/>
          <p:nvPr/>
        </p:nvSpPr>
        <p:spPr>
          <a:xfrm>
            <a:off x="3469685" y="5853822"/>
            <a:ext cx="1245954"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PowerPC</a:t>
            </a:r>
            <a:endParaRPr lang="zh-CN" altLang="en-US" sz="1000" dirty="0">
              <a:solidFill>
                <a:schemeClr val="bg1"/>
              </a:solidFill>
            </a:endParaRPr>
          </a:p>
        </p:txBody>
      </p:sp>
      <p:sp>
        <p:nvSpPr>
          <p:cNvPr id="156" name="Arch_MIPS"/>
          <p:cNvSpPr/>
          <p:nvPr/>
        </p:nvSpPr>
        <p:spPr>
          <a:xfrm>
            <a:off x="4877524" y="5853822"/>
            <a:ext cx="1245954"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MIPS</a:t>
            </a:r>
            <a:endParaRPr lang="zh-CN" altLang="en-US" sz="1000" dirty="0">
              <a:solidFill>
                <a:schemeClr val="bg1"/>
              </a:solidFill>
            </a:endParaRPr>
          </a:p>
        </p:txBody>
      </p:sp>
      <p:sp>
        <p:nvSpPr>
          <p:cNvPr id="157" name="Arch_x86"/>
          <p:cNvSpPr/>
          <p:nvPr/>
        </p:nvSpPr>
        <p:spPr>
          <a:xfrm>
            <a:off x="6285364" y="5853822"/>
            <a:ext cx="1245954"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x86</a:t>
            </a:r>
            <a:endParaRPr lang="zh-CN" altLang="en-US" sz="1000" dirty="0">
              <a:solidFill>
                <a:schemeClr val="bg1"/>
              </a:solidFill>
            </a:endParaRPr>
          </a:p>
        </p:txBody>
      </p:sp>
      <p:grpSp>
        <p:nvGrpSpPr>
          <p:cNvPr id="165" name="组合 164"/>
          <p:cNvGrpSpPr/>
          <p:nvPr/>
        </p:nvGrpSpPr>
        <p:grpSpPr>
          <a:xfrm>
            <a:off x="0" y="244159"/>
            <a:ext cx="1929875" cy="464486"/>
            <a:chOff x="0" y="244159"/>
            <a:chExt cx="1929875" cy="464486"/>
          </a:xfrm>
        </p:grpSpPr>
        <p:sp>
          <p:nvSpPr>
            <p:cNvPr id="166" name="矩形 165"/>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167" name="组合 166"/>
            <p:cNvGrpSpPr/>
            <p:nvPr/>
          </p:nvGrpSpPr>
          <p:grpSpPr>
            <a:xfrm>
              <a:off x="0" y="244159"/>
              <a:ext cx="381000" cy="464486"/>
              <a:chOff x="4195133" y="512967"/>
              <a:chExt cx="233904" cy="337530"/>
            </a:xfrm>
            <a:solidFill>
              <a:srgbClr val="EF7A00"/>
            </a:solidFill>
          </p:grpSpPr>
          <p:sp>
            <p:nvSpPr>
              <p:cNvPr id="168" name="矩形 167"/>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矩形 168"/>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9" presetClass="emph" presetSubtype="0" nodeType="withEffect">
                                  <p:stCondLst>
                                    <p:cond delay="0"/>
                                  </p:stCondLst>
                                  <p:childTnLst>
                                    <p:set>
                                      <p:cBhvr rctx="PPT">
                                        <p:cTn id="10" dur="1500"/>
                                        <p:tgtEl>
                                          <p:spTgt spid="151"/>
                                        </p:tgtEl>
                                        <p:attrNameLst>
                                          <p:attrName>style.opacity</p:attrName>
                                        </p:attrNameLst>
                                      </p:cBhvr>
                                      <p:to>
                                        <p:strVal val="0"/>
                                      </p:to>
                                    </p:set>
                                    <p:animEffect filter="image" prLst="opacity: 0">
                                      <p:cBhvr rctx="IE">
                                        <p:cTn id="11" dur="1500"/>
                                        <p:tgtEl>
                                          <p:spTgt spid="151"/>
                                        </p:tgtEl>
                                      </p:cBhvr>
                                    </p:animEffect>
                                  </p:childTnLst>
                                </p:cTn>
                              </p:par>
                              <p:par>
                                <p:cTn id="12" presetID="2" presetClass="entr" presetSubtype="2" fill="hold" nodeType="withEffect">
                                  <p:stCondLst>
                                    <p:cond delay="1500"/>
                                  </p:stCondLst>
                                  <p:childTnLst>
                                    <p:set>
                                      <p:cBhvr>
                                        <p:cTn id="13" dur="1" fill="hold">
                                          <p:stCondLst>
                                            <p:cond delay="0"/>
                                          </p:stCondLst>
                                        </p:cTn>
                                        <p:tgtEl>
                                          <p:spTgt spid="151"/>
                                        </p:tgtEl>
                                        <p:attrNameLst>
                                          <p:attrName>style.visibility</p:attrName>
                                        </p:attrNameLst>
                                      </p:cBhvr>
                                      <p:to>
                                        <p:strVal val="visible"/>
                                      </p:to>
                                    </p:set>
                                    <p:anim calcmode="lin" valueType="num">
                                      <p:cBhvr additive="base">
                                        <p:cTn id="14" dur="500" fill="hold"/>
                                        <p:tgtEl>
                                          <p:spTgt spid="151"/>
                                        </p:tgtEl>
                                        <p:attrNameLst>
                                          <p:attrName>ppt_x</p:attrName>
                                        </p:attrNameLst>
                                      </p:cBhvr>
                                      <p:tavLst>
                                        <p:tav tm="0">
                                          <p:val>
                                            <p:strVal val="1+#ppt_w/2"/>
                                          </p:val>
                                        </p:tav>
                                        <p:tav tm="100000">
                                          <p:val>
                                            <p:strVal val="#ppt_x"/>
                                          </p:val>
                                        </p:tav>
                                      </p:tavLst>
                                    </p:anim>
                                    <p:anim calcmode="lin" valueType="num">
                                      <p:cBhvr additive="base">
                                        <p:cTn id="15" dur="500" fill="hold"/>
                                        <p:tgtEl>
                                          <p:spTgt spid="151"/>
                                        </p:tgtEl>
                                        <p:attrNameLst>
                                          <p:attrName>ppt_y</p:attrName>
                                        </p:attrNameLst>
                                      </p:cBhvr>
                                      <p:tavLst>
                                        <p:tav tm="0">
                                          <p:val>
                                            <p:strVal val="#ppt_y"/>
                                          </p:val>
                                        </p:tav>
                                        <p:tav tm="100000">
                                          <p:val>
                                            <p:strVal val="#ppt_y"/>
                                          </p:val>
                                        </p:tav>
                                      </p:tavLst>
                                    </p:anim>
                                  </p:childTnLst>
                                </p:cTn>
                              </p:par>
                              <p:par>
                                <p:cTn id="16" presetID="9" presetClass="emph" presetSubtype="0" grpId="0" nodeType="withEffect">
                                  <p:stCondLst>
                                    <p:cond delay="0"/>
                                  </p:stCondLst>
                                  <p:childTnLst>
                                    <p:set>
                                      <p:cBhvr rctx="PPT">
                                        <p:cTn id="17" dur="2000"/>
                                        <p:tgtEl>
                                          <p:spTgt spid="154"/>
                                        </p:tgtEl>
                                        <p:attrNameLst>
                                          <p:attrName>style.opacity</p:attrName>
                                        </p:attrNameLst>
                                      </p:cBhvr>
                                      <p:to>
                                        <p:strVal val="0"/>
                                      </p:to>
                                    </p:set>
                                    <p:animEffect filter="image" prLst="opacity: 0">
                                      <p:cBhvr rctx="IE">
                                        <p:cTn id="18" dur="2000"/>
                                        <p:tgtEl>
                                          <p:spTgt spid="154"/>
                                        </p:tgtEl>
                                      </p:cBhvr>
                                    </p:animEffect>
                                  </p:childTnLst>
                                </p:cTn>
                              </p:par>
                              <p:par>
                                <p:cTn id="19" presetID="9" presetClass="emph" presetSubtype="0" grpId="0" nodeType="withEffect">
                                  <p:stCondLst>
                                    <p:cond delay="0"/>
                                  </p:stCondLst>
                                  <p:childTnLst>
                                    <p:set>
                                      <p:cBhvr rctx="PPT">
                                        <p:cTn id="20" dur="2000"/>
                                        <p:tgtEl>
                                          <p:spTgt spid="155"/>
                                        </p:tgtEl>
                                        <p:attrNameLst>
                                          <p:attrName>style.opacity</p:attrName>
                                        </p:attrNameLst>
                                      </p:cBhvr>
                                      <p:to>
                                        <p:strVal val="0"/>
                                      </p:to>
                                    </p:set>
                                    <p:animEffect filter="image" prLst="opacity: 0">
                                      <p:cBhvr rctx="IE">
                                        <p:cTn id="21" dur="2000"/>
                                        <p:tgtEl>
                                          <p:spTgt spid="155"/>
                                        </p:tgtEl>
                                      </p:cBhvr>
                                    </p:animEffect>
                                  </p:childTnLst>
                                </p:cTn>
                              </p:par>
                              <p:par>
                                <p:cTn id="22" presetID="9" presetClass="emph" presetSubtype="0" grpId="0" nodeType="withEffect">
                                  <p:stCondLst>
                                    <p:cond delay="0"/>
                                  </p:stCondLst>
                                  <p:childTnLst>
                                    <p:set>
                                      <p:cBhvr rctx="PPT">
                                        <p:cTn id="23" dur="2000"/>
                                        <p:tgtEl>
                                          <p:spTgt spid="156"/>
                                        </p:tgtEl>
                                        <p:attrNameLst>
                                          <p:attrName>style.opacity</p:attrName>
                                        </p:attrNameLst>
                                      </p:cBhvr>
                                      <p:to>
                                        <p:strVal val="0"/>
                                      </p:to>
                                    </p:set>
                                    <p:animEffect filter="image" prLst="opacity: 0">
                                      <p:cBhvr rctx="IE">
                                        <p:cTn id="24" dur="2000"/>
                                        <p:tgtEl>
                                          <p:spTgt spid="156"/>
                                        </p:tgtEl>
                                      </p:cBhvr>
                                    </p:animEffect>
                                  </p:childTnLst>
                                </p:cTn>
                              </p:par>
                              <p:par>
                                <p:cTn id="25" presetID="9" presetClass="emph" presetSubtype="0" grpId="0" nodeType="withEffect">
                                  <p:stCondLst>
                                    <p:cond delay="0"/>
                                  </p:stCondLst>
                                  <p:childTnLst>
                                    <p:set>
                                      <p:cBhvr rctx="PPT">
                                        <p:cTn id="26" dur="2000"/>
                                        <p:tgtEl>
                                          <p:spTgt spid="157"/>
                                        </p:tgtEl>
                                        <p:attrNameLst>
                                          <p:attrName>style.opacity</p:attrName>
                                        </p:attrNameLst>
                                      </p:cBhvr>
                                      <p:to>
                                        <p:strVal val="0"/>
                                      </p:to>
                                    </p:set>
                                    <p:animEffect filter="image" prLst="opacity: 0">
                                      <p:cBhvr rctx="IE">
                                        <p:cTn id="27" dur="2000"/>
                                        <p:tgtEl>
                                          <p:spTgt spid="157"/>
                                        </p:tgtEl>
                                      </p:cBhvr>
                                    </p:animEffect>
                                  </p:childTnLst>
                                </p:cTn>
                              </p:par>
                              <p:par>
                                <p:cTn id="28" presetID="42" presetClass="path" presetSubtype="0" accel="50000" decel="50000" fill="hold" grpId="1" nodeType="withEffect">
                                  <p:stCondLst>
                                    <p:cond delay="1900"/>
                                  </p:stCondLst>
                                  <p:childTnLst>
                                    <p:animMotion origin="layout" path="M -2.29167E-6 1.48148E-6 L -2.29167E-6 0.25 " pathEditMode="relative" rAng="0" ptsTypes="AA">
                                      <p:cBhvr>
                                        <p:cTn id="29" dur="500" spd="-100000" fill="hold"/>
                                        <p:tgtEl>
                                          <p:spTgt spid="154"/>
                                        </p:tgtEl>
                                        <p:attrNameLst>
                                          <p:attrName>ppt_x</p:attrName>
                                          <p:attrName>ppt_y</p:attrName>
                                        </p:attrNameLst>
                                      </p:cBhvr>
                                      <p:rCtr x="0" y="12500"/>
                                    </p:animMotion>
                                  </p:childTnLst>
                                </p:cTn>
                              </p:par>
                              <p:par>
                                <p:cTn id="30" presetID="42" presetClass="path" presetSubtype="0" accel="50000" decel="50000" fill="hold" grpId="1" nodeType="withEffect">
                                  <p:stCondLst>
                                    <p:cond delay="1900"/>
                                  </p:stCondLst>
                                  <p:childTnLst>
                                    <p:animMotion origin="layout" path="M 2.91667E-6 1.48148E-6 L 2.91667E-6 0.25 " pathEditMode="relative" rAng="0" ptsTypes="AA">
                                      <p:cBhvr>
                                        <p:cTn id="31" dur="800" spd="-100000" fill="hold"/>
                                        <p:tgtEl>
                                          <p:spTgt spid="155"/>
                                        </p:tgtEl>
                                        <p:attrNameLst>
                                          <p:attrName>ppt_x</p:attrName>
                                          <p:attrName>ppt_y</p:attrName>
                                        </p:attrNameLst>
                                      </p:cBhvr>
                                      <p:rCtr x="0" y="12500"/>
                                    </p:animMotion>
                                  </p:childTnLst>
                                </p:cTn>
                              </p:par>
                              <p:par>
                                <p:cTn id="32" presetID="42" presetClass="path" presetSubtype="0" accel="50000" decel="50000" fill="hold" grpId="1" nodeType="withEffect">
                                  <p:stCondLst>
                                    <p:cond delay="1900"/>
                                  </p:stCondLst>
                                  <p:childTnLst>
                                    <p:animMotion origin="layout" path="M -1.66667E-6 1.48148E-6 L -1.66667E-6 0.25 " pathEditMode="relative" rAng="0" ptsTypes="AA">
                                      <p:cBhvr>
                                        <p:cTn id="33" dur="1100" spd="-100000" fill="hold"/>
                                        <p:tgtEl>
                                          <p:spTgt spid="156"/>
                                        </p:tgtEl>
                                        <p:attrNameLst>
                                          <p:attrName>ppt_x</p:attrName>
                                          <p:attrName>ppt_y</p:attrName>
                                        </p:attrNameLst>
                                      </p:cBhvr>
                                      <p:rCtr x="0" y="12500"/>
                                    </p:animMotion>
                                  </p:childTnLst>
                                </p:cTn>
                              </p:par>
                              <p:par>
                                <p:cTn id="34" presetID="42" presetClass="path" presetSubtype="0" accel="50000" decel="50000" fill="hold" grpId="1" nodeType="withEffect">
                                  <p:stCondLst>
                                    <p:cond delay="1900"/>
                                  </p:stCondLst>
                                  <p:childTnLst>
                                    <p:animMotion origin="layout" path="M 3.54167E-6 1.48148E-6 L 3.54167E-6 0.25 " pathEditMode="relative" rAng="0" ptsTypes="AA">
                                      <p:cBhvr>
                                        <p:cTn id="35" dur="1400" spd="-100000" fill="hold"/>
                                        <p:tgtEl>
                                          <p:spTgt spid="15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54" grpId="0" bldLvl="0" animBg="1"/>
      <p:bldP spid="154" grpId="1" bldLvl="0" animBg="1"/>
      <p:bldP spid="155" grpId="0" bldLvl="0" animBg="1"/>
      <p:bldP spid="155" grpId="1" bldLvl="0" animBg="1"/>
      <p:bldP spid="156" grpId="0" bldLvl="0" animBg="1"/>
      <p:bldP spid="156" grpId="1" bldLvl="0" animBg="1"/>
      <p:bldP spid="157" grpId="0" bldLvl="0" animBg="1"/>
      <p:bldP spid="157"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7168515" y="4190365"/>
            <a:ext cx="3904615" cy="1670073"/>
          </a:xfrm>
          <a:prstGeom prst="rect">
            <a:avLst/>
          </a:prstGeom>
          <a:noFill/>
          <a:ln w="12700">
            <a:noFill/>
            <a:miter lim="800000"/>
          </a:ln>
        </p:spPr>
        <p:txBody>
          <a:bodyPr wrap="square">
            <a:spAutoFit/>
          </a:bodyPr>
          <a:lstStyle/>
          <a:p>
            <a:pPr>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2014</a:t>
            </a:r>
            <a:r>
              <a:rPr lang="zh-CN" altLang="en-US" sz="2800" b="1" dirty="0">
                <a:solidFill>
                  <a:srgbClr val="00B0F0"/>
                </a:solidFill>
                <a:latin typeface="微软雅黑" panose="020B0503020204020204" pitchFamily="34" charset="-122"/>
                <a:ea typeface="微软雅黑" panose="020B0503020204020204" pitchFamily="34" charset="-122"/>
              </a:rPr>
              <a:t>年</a:t>
            </a:r>
          </a:p>
          <a:p>
            <a:pPr>
              <a:lnSpc>
                <a:spcPct val="150000"/>
              </a:lnSpc>
            </a:pP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全面支持</a:t>
            </a:r>
            <a:r>
              <a:rPr lang="en-US" altLang="zh-CN" sz="1400" dirty="0">
                <a:solidFill>
                  <a:schemeClr val="bg1"/>
                </a:solidFill>
                <a:latin typeface="微软雅黑" panose="020B0503020204020204" pitchFamily="34" charset="-122"/>
                <a:ea typeface="微软雅黑" panose="020B0503020204020204" pitchFamily="34" charset="-122"/>
              </a:rPr>
              <a:t> ARM</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 MIPS </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PowerPC</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x86 </a:t>
            </a:r>
            <a:r>
              <a:rPr lang="zh-CN" altLang="en-US" sz="1400" dirty="0">
                <a:solidFill>
                  <a:schemeClr val="bg1"/>
                </a:solidFill>
                <a:latin typeface="微软雅黑" panose="020B0503020204020204" pitchFamily="34" charset="-122"/>
                <a:ea typeface="微软雅黑" panose="020B0503020204020204" pitchFamily="34" charset="-122"/>
              </a:rPr>
              <a:t>四大平台，完美适配各大半导体厂商芯片，适用范围更加广阔。</a:t>
            </a:r>
          </a:p>
        </p:txBody>
      </p:sp>
      <p:sp>
        <p:nvSpPr>
          <p:cNvPr id="2" name="ARM"/>
          <p:cNvSpPr txBox="1"/>
          <p:nvPr/>
        </p:nvSpPr>
        <p:spPr>
          <a:xfrm>
            <a:off x="1273489" y="1050260"/>
            <a:ext cx="1197764" cy="368300"/>
          </a:xfrm>
          <a:prstGeom prst="rect">
            <a:avLst/>
          </a:prstGeom>
          <a:solidFill>
            <a:srgbClr val="0070C0"/>
          </a:solidFill>
          <a:ln>
            <a:solidFill>
              <a:schemeClr val="tx1"/>
            </a:solidFill>
          </a:ln>
        </p:spPr>
        <p:txBody>
          <a:bodyPr wrap="square" rtlCol="0">
            <a:spAutoFit/>
          </a:bodyPr>
          <a:lstStyle/>
          <a:p>
            <a:pPr algn="ctr"/>
            <a:r>
              <a:rPr lang="en-US" altLang="zh-CN" b="1" dirty="0">
                <a:solidFill>
                  <a:schemeClr val="bg1"/>
                </a:solidFill>
                <a:ea typeface="微软雅黑" panose="020B0503020204020204" pitchFamily="34" charset="-122"/>
              </a:rPr>
              <a:t>ARM</a:t>
            </a:r>
            <a:endParaRPr lang="zh-CN" altLang="en-US" b="1" dirty="0">
              <a:solidFill>
                <a:schemeClr val="bg1"/>
              </a:solidFill>
              <a:ea typeface="微软雅黑" panose="020B0503020204020204" pitchFamily="34" charset="-122"/>
            </a:endParaRPr>
          </a:p>
        </p:txBody>
      </p:sp>
      <p:sp>
        <p:nvSpPr>
          <p:cNvPr id="28" name="PPC"/>
          <p:cNvSpPr txBox="1"/>
          <p:nvPr/>
        </p:nvSpPr>
        <p:spPr>
          <a:xfrm>
            <a:off x="1279280" y="2852936"/>
            <a:ext cx="1186180" cy="368300"/>
          </a:xfrm>
          <a:prstGeom prst="rect">
            <a:avLst/>
          </a:prstGeom>
          <a:solidFill>
            <a:srgbClr val="0070C0"/>
          </a:solidFill>
          <a:ln>
            <a:solidFill>
              <a:schemeClr val="tx1"/>
            </a:solidFill>
          </a:ln>
        </p:spPr>
        <p:txBody>
          <a:bodyPr wrap="none" rtlCol="0">
            <a:spAutoFit/>
          </a:bodyPr>
          <a:lstStyle/>
          <a:p>
            <a:pPr algn="ctr"/>
            <a:r>
              <a:rPr lang="en-US" altLang="zh-CN" b="1" dirty="0">
                <a:solidFill>
                  <a:schemeClr val="bg1"/>
                </a:solidFill>
                <a:ea typeface="微软雅黑" panose="020B0503020204020204" pitchFamily="34" charset="-122"/>
              </a:rPr>
              <a:t>PowerPC</a:t>
            </a:r>
            <a:endParaRPr lang="zh-CN" altLang="en-US" b="1" dirty="0">
              <a:solidFill>
                <a:schemeClr val="bg1"/>
              </a:solidFill>
              <a:ea typeface="微软雅黑" panose="020B0503020204020204" pitchFamily="34" charset="-122"/>
            </a:endParaRPr>
          </a:p>
        </p:txBody>
      </p:sp>
      <p:sp>
        <p:nvSpPr>
          <p:cNvPr id="29" name="MIPS"/>
          <p:cNvSpPr txBox="1"/>
          <p:nvPr/>
        </p:nvSpPr>
        <p:spPr>
          <a:xfrm>
            <a:off x="1293163" y="4077072"/>
            <a:ext cx="1197763" cy="368300"/>
          </a:xfrm>
          <a:prstGeom prst="rect">
            <a:avLst/>
          </a:prstGeom>
          <a:solidFill>
            <a:srgbClr val="0070C0"/>
          </a:solidFill>
          <a:ln>
            <a:solidFill>
              <a:schemeClr val="tx1"/>
            </a:solidFill>
          </a:ln>
        </p:spPr>
        <p:txBody>
          <a:bodyPr wrap="square" rtlCol="0">
            <a:spAutoFit/>
          </a:bodyPr>
          <a:lstStyle/>
          <a:p>
            <a:pPr algn="ctr"/>
            <a:r>
              <a:rPr lang="en-US" altLang="zh-CN" b="1" dirty="0">
                <a:solidFill>
                  <a:schemeClr val="bg1"/>
                </a:solidFill>
                <a:ea typeface="微软雅黑" panose="020B0503020204020204" pitchFamily="34" charset="-122"/>
              </a:rPr>
              <a:t>MIPS</a:t>
            </a:r>
            <a:endParaRPr lang="zh-CN" altLang="en-US" b="1" dirty="0">
              <a:solidFill>
                <a:schemeClr val="bg1"/>
              </a:solidFill>
              <a:ea typeface="微软雅黑" panose="020B0503020204020204" pitchFamily="34" charset="-122"/>
            </a:endParaRPr>
          </a:p>
        </p:txBody>
      </p:sp>
      <p:sp>
        <p:nvSpPr>
          <p:cNvPr id="30" name="X86"/>
          <p:cNvSpPr txBox="1"/>
          <p:nvPr/>
        </p:nvSpPr>
        <p:spPr>
          <a:xfrm>
            <a:off x="1273489" y="5278884"/>
            <a:ext cx="1197762" cy="368300"/>
          </a:xfrm>
          <a:prstGeom prst="rect">
            <a:avLst/>
          </a:prstGeom>
          <a:solidFill>
            <a:srgbClr val="0070C0"/>
          </a:solidFill>
          <a:ln>
            <a:solidFill>
              <a:schemeClr val="tx1"/>
            </a:solidFill>
          </a:ln>
        </p:spPr>
        <p:txBody>
          <a:bodyPr wrap="square" rtlCol="0">
            <a:spAutoFit/>
          </a:bodyPr>
          <a:lstStyle/>
          <a:p>
            <a:pPr algn="ctr"/>
            <a:r>
              <a:rPr lang="en-US" altLang="zh-CN" b="1" dirty="0">
                <a:solidFill>
                  <a:schemeClr val="bg1"/>
                </a:solidFill>
                <a:ea typeface="微软雅黑" panose="020B0503020204020204" pitchFamily="34" charset="-122"/>
              </a:rPr>
              <a:t>x86</a:t>
            </a:r>
            <a:endParaRPr lang="zh-CN" altLang="en-US" b="1" dirty="0">
              <a:solidFill>
                <a:schemeClr val="bg1"/>
              </a:solidFill>
              <a:ea typeface="微软雅黑" panose="020B0503020204020204" pitchFamily="34" charset="-122"/>
            </a:endParaRPr>
          </a:p>
        </p:txBody>
      </p:sp>
      <p:pic>
        <p:nvPicPr>
          <p:cNvPr id="172046" name="Picture 14" descr="C:\Users\yangyang\Desktop\logo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916" y="1050260"/>
            <a:ext cx="1534651" cy="545095"/>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47" name="Picture 15" descr="C:\Users\yangyang\Desktop\lohgo0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2216" y="1050260"/>
            <a:ext cx="1512168" cy="537109"/>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48" name="Picture 16" descr="C:\Users\yangyang\Desktop\logo0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1033" y="1050260"/>
            <a:ext cx="1512168" cy="537109"/>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49" name="Picture 17" descr="C:\Users\yangyang\Desktop\logo0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57874" y="1730819"/>
            <a:ext cx="1517693" cy="539072"/>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0" name="Picture 18" descr="C:\Users\yangyang\Desktop\logo0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9850" y="1050260"/>
            <a:ext cx="1534651" cy="545095"/>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1" name="Picture 19" descr="C:\Users\yangyang\Desktop\logo0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3993" y="1730819"/>
            <a:ext cx="1520391" cy="540029"/>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2" name="Picture 20" descr="C:\Users\yangyang\Desktop\logo08.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86738" y="1730819"/>
            <a:ext cx="1506463" cy="535083"/>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3" name="Picture 21" descr="C:\Users\yangyang\Desktop\logo04.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27671" y="2852936"/>
            <a:ext cx="1498622" cy="532297"/>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4" name="Picture 22" descr="C:\Users\yangyang\Desktop\logo09.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57874" y="2852936"/>
            <a:ext cx="1500733" cy="533047"/>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5" name="Picture 23" descr="C:\Users\yangyang\Desktop\logo1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95357" y="2852936"/>
            <a:ext cx="1506462" cy="535082"/>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6" name="Picture 24" descr="C:\Users\yangyang\Desktop\logo10.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51657" y="4077072"/>
            <a:ext cx="1523910" cy="54128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7" name="Picture 25" descr="C:\Users\yangyang\Desktop\logo1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5244" y="4077072"/>
            <a:ext cx="1520391" cy="54003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72058" name="Picture 26" descr="C:\Users\yangyang\Desktop\logo0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40916" y="5278884"/>
            <a:ext cx="1481961" cy="52638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01378" name="Picture 2"/>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4325243" y="5278884"/>
            <a:ext cx="1501049" cy="530858"/>
          </a:xfrm>
          <a:prstGeom prst="rect">
            <a:avLst/>
          </a:prstGeom>
          <a:noFill/>
          <a:extLst>
            <a:ext uri="{909E8E84-426E-40DD-AFC4-6F175D3DCCD1}">
              <a14:hiddenFill xmlns:a14="http://schemas.microsoft.com/office/drawing/2010/main">
                <a:solidFill>
                  <a:srgbClr val="FFFFFF"/>
                </a:solidFill>
              </a14:hiddenFill>
            </a:ext>
          </a:extLst>
        </p:spPr>
      </p:pic>
      <p:pic>
        <p:nvPicPr>
          <p:cNvPr id="98306" name="Picture 2" descr="C:\Users\yangyang\Desktop\stlogo.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89850" y="1720809"/>
            <a:ext cx="1534651" cy="545094"/>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p:cNvGrpSpPr/>
          <p:nvPr/>
        </p:nvGrpSpPr>
        <p:grpSpPr>
          <a:xfrm>
            <a:off x="0" y="244159"/>
            <a:ext cx="1929875" cy="464486"/>
            <a:chOff x="0" y="244159"/>
            <a:chExt cx="1929875" cy="464486"/>
          </a:xfrm>
        </p:grpSpPr>
        <p:sp>
          <p:nvSpPr>
            <p:cNvPr id="33" name="矩形 32"/>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34" name="组合 33"/>
            <p:cNvGrpSpPr/>
            <p:nvPr/>
          </p:nvGrpSpPr>
          <p:grpSpPr>
            <a:xfrm>
              <a:off x="0" y="244159"/>
              <a:ext cx="381000" cy="464486"/>
              <a:chOff x="4195133" y="512967"/>
              <a:chExt cx="233904" cy="337530"/>
            </a:xfrm>
            <a:solidFill>
              <a:srgbClr val="EF7A00"/>
            </a:solidFill>
          </p:grpSpPr>
          <p:sp>
            <p:nvSpPr>
              <p:cNvPr id="35" name="矩形 34"/>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00"/>
                                        <p:tgtEl>
                                          <p:spTgt spid="2"/>
                                        </p:tgtEl>
                                      </p:cBhvr>
                                    </p:animEffect>
                                    <p:anim calcmode="lin" valueType="num">
                                      <p:cBhvr>
                                        <p:cTn id="12" dur="700" fill="hold"/>
                                        <p:tgtEl>
                                          <p:spTgt spid="2"/>
                                        </p:tgtEl>
                                        <p:attrNameLst>
                                          <p:attrName>ppt_x</p:attrName>
                                        </p:attrNameLst>
                                      </p:cBhvr>
                                      <p:tavLst>
                                        <p:tav tm="0">
                                          <p:val>
                                            <p:strVal val="#ppt_x"/>
                                          </p:val>
                                        </p:tav>
                                        <p:tav tm="100000">
                                          <p:val>
                                            <p:strVal val="#ppt_x"/>
                                          </p:val>
                                        </p:tav>
                                      </p:tavLst>
                                    </p:anim>
                                    <p:anim calcmode="lin" valueType="num">
                                      <p:cBhvr>
                                        <p:cTn id="13" dur="700" fill="hold"/>
                                        <p:tgtEl>
                                          <p:spTgt spid="2"/>
                                        </p:tgtEl>
                                        <p:attrNameLst>
                                          <p:attrName>ppt_y</p:attrName>
                                        </p:attrNameLst>
                                      </p:cBhvr>
                                      <p:tavLst>
                                        <p:tav tm="0">
                                          <p:val>
                                            <p:strVal val="#ppt_y+.1"/>
                                          </p:val>
                                        </p:tav>
                                        <p:tav tm="100000">
                                          <p:val>
                                            <p:strVal val="#ppt_y"/>
                                          </p:val>
                                        </p:tav>
                                      </p:tavLst>
                                    </p:anim>
                                  </p:childTnLst>
                                </p:cTn>
                              </p:par>
                              <p:par>
                                <p:cTn id="14" presetID="14" presetClass="entr" presetSubtype="10" fill="hold" nodeType="withEffect">
                                  <p:stCondLst>
                                    <p:cond delay="400"/>
                                  </p:stCondLst>
                                  <p:childTnLst>
                                    <p:set>
                                      <p:cBhvr>
                                        <p:cTn id="15" dur="1" fill="hold">
                                          <p:stCondLst>
                                            <p:cond delay="0"/>
                                          </p:stCondLst>
                                        </p:cTn>
                                        <p:tgtEl>
                                          <p:spTgt spid="172046"/>
                                        </p:tgtEl>
                                        <p:attrNameLst>
                                          <p:attrName>style.visibility</p:attrName>
                                        </p:attrNameLst>
                                      </p:cBhvr>
                                      <p:to>
                                        <p:strVal val="visible"/>
                                      </p:to>
                                    </p:set>
                                    <p:animEffect transition="in" filter="randombar(horizontal)">
                                      <p:cBhvr>
                                        <p:cTn id="16" dur="500"/>
                                        <p:tgtEl>
                                          <p:spTgt spid="172046"/>
                                        </p:tgtEl>
                                      </p:cBhvr>
                                    </p:animEffect>
                                  </p:childTnLst>
                                </p:cTn>
                              </p:par>
                              <p:par>
                                <p:cTn id="17" presetID="14" presetClass="entr" presetSubtype="10" fill="hold" nodeType="withEffect">
                                  <p:stCondLst>
                                    <p:cond delay="400"/>
                                  </p:stCondLst>
                                  <p:childTnLst>
                                    <p:set>
                                      <p:cBhvr>
                                        <p:cTn id="18" dur="1" fill="hold">
                                          <p:stCondLst>
                                            <p:cond delay="0"/>
                                          </p:stCondLst>
                                        </p:cTn>
                                        <p:tgtEl>
                                          <p:spTgt spid="172047"/>
                                        </p:tgtEl>
                                        <p:attrNameLst>
                                          <p:attrName>style.visibility</p:attrName>
                                        </p:attrNameLst>
                                      </p:cBhvr>
                                      <p:to>
                                        <p:strVal val="visible"/>
                                      </p:to>
                                    </p:set>
                                    <p:animEffect transition="in" filter="randombar(horizontal)">
                                      <p:cBhvr>
                                        <p:cTn id="19" dur="500"/>
                                        <p:tgtEl>
                                          <p:spTgt spid="172047"/>
                                        </p:tgtEl>
                                      </p:cBhvr>
                                    </p:animEffect>
                                  </p:childTnLst>
                                </p:cTn>
                              </p:par>
                              <p:par>
                                <p:cTn id="20" presetID="14" presetClass="entr" presetSubtype="10" fill="hold" nodeType="withEffect">
                                  <p:stCondLst>
                                    <p:cond delay="400"/>
                                  </p:stCondLst>
                                  <p:childTnLst>
                                    <p:set>
                                      <p:cBhvr>
                                        <p:cTn id="21" dur="1" fill="hold">
                                          <p:stCondLst>
                                            <p:cond delay="0"/>
                                          </p:stCondLst>
                                        </p:cTn>
                                        <p:tgtEl>
                                          <p:spTgt spid="172048"/>
                                        </p:tgtEl>
                                        <p:attrNameLst>
                                          <p:attrName>style.visibility</p:attrName>
                                        </p:attrNameLst>
                                      </p:cBhvr>
                                      <p:to>
                                        <p:strVal val="visible"/>
                                      </p:to>
                                    </p:set>
                                    <p:animEffect transition="in" filter="randombar(horizontal)">
                                      <p:cBhvr>
                                        <p:cTn id="22" dur="500"/>
                                        <p:tgtEl>
                                          <p:spTgt spid="172048"/>
                                        </p:tgtEl>
                                      </p:cBhvr>
                                    </p:animEffect>
                                  </p:childTnLst>
                                </p:cTn>
                              </p:par>
                              <p:par>
                                <p:cTn id="23" presetID="14" presetClass="entr" presetSubtype="10" fill="hold" nodeType="withEffect">
                                  <p:stCondLst>
                                    <p:cond delay="400"/>
                                  </p:stCondLst>
                                  <p:childTnLst>
                                    <p:set>
                                      <p:cBhvr>
                                        <p:cTn id="24" dur="1" fill="hold">
                                          <p:stCondLst>
                                            <p:cond delay="0"/>
                                          </p:stCondLst>
                                        </p:cTn>
                                        <p:tgtEl>
                                          <p:spTgt spid="172050"/>
                                        </p:tgtEl>
                                        <p:attrNameLst>
                                          <p:attrName>style.visibility</p:attrName>
                                        </p:attrNameLst>
                                      </p:cBhvr>
                                      <p:to>
                                        <p:strVal val="visible"/>
                                      </p:to>
                                    </p:set>
                                    <p:animEffect transition="in" filter="randombar(horizontal)">
                                      <p:cBhvr>
                                        <p:cTn id="25" dur="500"/>
                                        <p:tgtEl>
                                          <p:spTgt spid="172050"/>
                                        </p:tgtEl>
                                      </p:cBhvr>
                                    </p:animEffect>
                                  </p:childTnLst>
                                </p:cTn>
                              </p:par>
                              <p:par>
                                <p:cTn id="26" presetID="14" presetClass="entr" presetSubtype="10" fill="hold" nodeType="withEffect">
                                  <p:stCondLst>
                                    <p:cond delay="400"/>
                                  </p:stCondLst>
                                  <p:childTnLst>
                                    <p:set>
                                      <p:cBhvr>
                                        <p:cTn id="27" dur="1" fill="hold">
                                          <p:stCondLst>
                                            <p:cond delay="0"/>
                                          </p:stCondLst>
                                        </p:cTn>
                                        <p:tgtEl>
                                          <p:spTgt spid="172049"/>
                                        </p:tgtEl>
                                        <p:attrNameLst>
                                          <p:attrName>style.visibility</p:attrName>
                                        </p:attrNameLst>
                                      </p:cBhvr>
                                      <p:to>
                                        <p:strVal val="visible"/>
                                      </p:to>
                                    </p:set>
                                    <p:animEffect transition="in" filter="randombar(horizontal)">
                                      <p:cBhvr>
                                        <p:cTn id="28" dur="500"/>
                                        <p:tgtEl>
                                          <p:spTgt spid="172049"/>
                                        </p:tgtEl>
                                      </p:cBhvr>
                                    </p:animEffect>
                                  </p:childTnLst>
                                </p:cTn>
                              </p:par>
                              <p:par>
                                <p:cTn id="29" presetID="14" presetClass="entr" presetSubtype="10" fill="hold" nodeType="withEffect">
                                  <p:stCondLst>
                                    <p:cond delay="400"/>
                                  </p:stCondLst>
                                  <p:childTnLst>
                                    <p:set>
                                      <p:cBhvr>
                                        <p:cTn id="30" dur="1" fill="hold">
                                          <p:stCondLst>
                                            <p:cond delay="0"/>
                                          </p:stCondLst>
                                        </p:cTn>
                                        <p:tgtEl>
                                          <p:spTgt spid="172051"/>
                                        </p:tgtEl>
                                        <p:attrNameLst>
                                          <p:attrName>style.visibility</p:attrName>
                                        </p:attrNameLst>
                                      </p:cBhvr>
                                      <p:to>
                                        <p:strVal val="visible"/>
                                      </p:to>
                                    </p:set>
                                    <p:animEffect transition="in" filter="randombar(horizontal)">
                                      <p:cBhvr>
                                        <p:cTn id="31" dur="500"/>
                                        <p:tgtEl>
                                          <p:spTgt spid="172051"/>
                                        </p:tgtEl>
                                      </p:cBhvr>
                                    </p:animEffect>
                                  </p:childTnLst>
                                </p:cTn>
                              </p:par>
                              <p:par>
                                <p:cTn id="32" presetID="14" presetClass="entr" presetSubtype="10" fill="hold" nodeType="withEffect">
                                  <p:stCondLst>
                                    <p:cond delay="400"/>
                                  </p:stCondLst>
                                  <p:childTnLst>
                                    <p:set>
                                      <p:cBhvr>
                                        <p:cTn id="33" dur="1" fill="hold">
                                          <p:stCondLst>
                                            <p:cond delay="0"/>
                                          </p:stCondLst>
                                        </p:cTn>
                                        <p:tgtEl>
                                          <p:spTgt spid="172052"/>
                                        </p:tgtEl>
                                        <p:attrNameLst>
                                          <p:attrName>style.visibility</p:attrName>
                                        </p:attrNameLst>
                                      </p:cBhvr>
                                      <p:to>
                                        <p:strVal val="visible"/>
                                      </p:to>
                                    </p:set>
                                    <p:animEffect transition="in" filter="randombar(horizontal)">
                                      <p:cBhvr>
                                        <p:cTn id="34" dur="500"/>
                                        <p:tgtEl>
                                          <p:spTgt spid="172052"/>
                                        </p:tgtEl>
                                      </p:cBhvr>
                                    </p:animEffect>
                                  </p:childTnLst>
                                </p:cTn>
                              </p:par>
                              <p:par>
                                <p:cTn id="35" presetID="42" presetClass="entr" presetSubtype="0" fill="hold" grpId="0" nodeType="withEffect">
                                  <p:stCondLst>
                                    <p:cond delay="7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00"/>
                                        <p:tgtEl>
                                          <p:spTgt spid="28"/>
                                        </p:tgtEl>
                                      </p:cBhvr>
                                    </p:animEffect>
                                    <p:anim calcmode="lin" valueType="num">
                                      <p:cBhvr>
                                        <p:cTn id="38" dur="700" fill="hold"/>
                                        <p:tgtEl>
                                          <p:spTgt spid="28"/>
                                        </p:tgtEl>
                                        <p:attrNameLst>
                                          <p:attrName>ppt_x</p:attrName>
                                        </p:attrNameLst>
                                      </p:cBhvr>
                                      <p:tavLst>
                                        <p:tav tm="0">
                                          <p:val>
                                            <p:strVal val="#ppt_x"/>
                                          </p:val>
                                        </p:tav>
                                        <p:tav tm="100000">
                                          <p:val>
                                            <p:strVal val="#ppt_x"/>
                                          </p:val>
                                        </p:tav>
                                      </p:tavLst>
                                    </p:anim>
                                    <p:anim calcmode="lin" valueType="num">
                                      <p:cBhvr>
                                        <p:cTn id="39" dur="700" fill="hold"/>
                                        <p:tgtEl>
                                          <p:spTgt spid="28"/>
                                        </p:tgtEl>
                                        <p:attrNameLst>
                                          <p:attrName>ppt_y</p:attrName>
                                        </p:attrNameLst>
                                      </p:cBhvr>
                                      <p:tavLst>
                                        <p:tav tm="0">
                                          <p:val>
                                            <p:strVal val="#ppt_y+.1"/>
                                          </p:val>
                                        </p:tav>
                                        <p:tav tm="100000">
                                          <p:val>
                                            <p:strVal val="#ppt_y"/>
                                          </p:val>
                                        </p:tav>
                                      </p:tavLst>
                                    </p:anim>
                                  </p:childTnLst>
                                </p:cTn>
                              </p:par>
                              <p:par>
                                <p:cTn id="40" presetID="14" presetClass="entr" presetSubtype="10" fill="hold" nodeType="withEffect">
                                  <p:stCondLst>
                                    <p:cond delay="1100"/>
                                  </p:stCondLst>
                                  <p:childTnLst>
                                    <p:set>
                                      <p:cBhvr>
                                        <p:cTn id="41" dur="1" fill="hold">
                                          <p:stCondLst>
                                            <p:cond delay="0"/>
                                          </p:stCondLst>
                                        </p:cTn>
                                        <p:tgtEl>
                                          <p:spTgt spid="172054"/>
                                        </p:tgtEl>
                                        <p:attrNameLst>
                                          <p:attrName>style.visibility</p:attrName>
                                        </p:attrNameLst>
                                      </p:cBhvr>
                                      <p:to>
                                        <p:strVal val="visible"/>
                                      </p:to>
                                    </p:set>
                                    <p:animEffect transition="in" filter="randombar(horizontal)">
                                      <p:cBhvr>
                                        <p:cTn id="42" dur="500"/>
                                        <p:tgtEl>
                                          <p:spTgt spid="172054"/>
                                        </p:tgtEl>
                                      </p:cBhvr>
                                    </p:animEffect>
                                  </p:childTnLst>
                                </p:cTn>
                              </p:par>
                              <p:par>
                                <p:cTn id="43" presetID="14" presetClass="entr" presetSubtype="10" fill="hold" nodeType="withEffect">
                                  <p:stCondLst>
                                    <p:cond delay="1100"/>
                                  </p:stCondLst>
                                  <p:childTnLst>
                                    <p:set>
                                      <p:cBhvr>
                                        <p:cTn id="44" dur="1" fill="hold">
                                          <p:stCondLst>
                                            <p:cond delay="0"/>
                                          </p:stCondLst>
                                        </p:cTn>
                                        <p:tgtEl>
                                          <p:spTgt spid="172053"/>
                                        </p:tgtEl>
                                        <p:attrNameLst>
                                          <p:attrName>style.visibility</p:attrName>
                                        </p:attrNameLst>
                                      </p:cBhvr>
                                      <p:to>
                                        <p:strVal val="visible"/>
                                      </p:to>
                                    </p:set>
                                    <p:animEffect transition="in" filter="randombar(horizontal)">
                                      <p:cBhvr>
                                        <p:cTn id="45" dur="500"/>
                                        <p:tgtEl>
                                          <p:spTgt spid="172053"/>
                                        </p:tgtEl>
                                      </p:cBhvr>
                                    </p:animEffect>
                                  </p:childTnLst>
                                </p:cTn>
                              </p:par>
                              <p:par>
                                <p:cTn id="46" presetID="14" presetClass="entr" presetSubtype="10" fill="hold" nodeType="withEffect">
                                  <p:stCondLst>
                                    <p:cond delay="1100"/>
                                  </p:stCondLst>
                                  <p:childTnLst>
                                    <p:set>
                                      <p:cBhvr>
                                        <p:cTn id="47" dur="1" fill="hold">
                                          <p:stCondLst>
                                            <p:cond delay="0"/>
                                          </p:stCondLst>
                                        </p:cTn>
                                        <p:tgtEl>
                                          <p:spTgt spid="172055"/>
                                        </p:tgtEl>
                                        <p:attrNameLst>
                                          <p:attrName>style.visibility</p:attrName>
                                        </p:attrNameLst>
                                      </p:cBhvr>
                                      <p:to>
                                        <p:strVal val="visible"/>
                                      </p:to>
                                    </p:set>
                                    <p:animEffect transition="in" filter="randombar(horizontal)">
                                      <p:cBhvr>
                                        <p:cTn id="48" dur="500"/>
                                        <p:tgtEl>
                                          <p:spTgt spid="172055"/>
                                        </p:tgtEl>
                                      </p:cBhvr>
                                    </p:animEffect>
                                  </p:childTnLst>
                                </p:cTn>
                              </p:par>
                              <p:par>
                                <p:cTn id="49" presetID="42" presetClass="entr" presetSubtype="0" fill="hold" grpId="0" nodeType="withEffect">
                                  <p:stCondLst>
                                    <p:cond delay="140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700"/>
                                        <p:tgtEl>
                                          <p:spTgt spid="29"/>
                                        </p:tgtEl>
                                      </p:cBhvr>
                                    </p:animEffect>
                                    <p:anim calcmode="lin" valueType="num">
                                      <p:cBhvr>
                                        <p:cTn id="52" dur="700" fill="hold"/>
                                        <p:tgtEl>
                                          <p:spTgt spid="29"/>
                                        </p:tgtEl>
                                        <p:attrNameLst>
                                          <p:attrName>ppt_x</p:attrName>
                                        </p:attrNameLst>
                                      </p:cBhvr>
                                      <p:tavLst>
                                        <p:tav tm="0">
                                          <p:val>
                                            <p:strVal val="#ppt_x"/>
                                          </p:val>
                                        </p:tav>
                                        <p:tav tm="100000">
                                          <p:val>
                                            <p:strVal val="#ppt_x"/>
                                          </p:val>
                                        </p:tav>
                                      </p:tavLst>
                                    </p:anim>
                                    <p:anim calcmode="lin" valueType="num">
                                      <p:cBhvr>
                                        <p:cTn id="53" dur="700" fill="hold"/>
                                        <p:tgtEl>
                                          <p:spTgt spid="29"/>
                                        </p:tgtEl>
                                        <p:attrNameLst>
                                          <p:attrName>ppt_y</p:attrName>
                                        </p:attrNameLst>
                                      </p:cBhvr>
                                      <p:tavLst>
                                        <p:tav tm="0">
                                          <p:val>
                                            <p:strVal val="#ppt_y+.1"/>
                                          </p:val>
                                        </p:tav>
                                        <p:tav tm="100000">
                                          <p:val>
                                            <p:strVal val="#ppt_y"/>
                                          </p:val>
                                        </p:tav>
                                      </p:tavLst>
                                    </p:anim>
                                  </p:childTnLst>
                                </p:cTn>
                              </p:par>
                              <p:par>
                                <p:cTn id="54" presetID="14" presetClass="entr" presetSubtype="10" fill="hold" nodeType="withEffect">
                                  <p:stCondLst>
                                    <p:cond delay="1800"/>
                                  </p:stCondLst>
                                  <p:childTnLst>
                                    <p:set>
                                      <p:cBhvr>
                                        <p:cTn id="55" dur="1" fill="hold">
                                          <p:stCondLst>
                                            <p:cond delay="0"/>
                                          </p:stCondLst>
                                        </p:cTn>
                                        <p:tgtEl>
                                          <p:spTgt spid="172056"/>
                                        </p:tgtEl>
                                        <p:attrNameLst>
                                          <p:attrName>style.visibility</p:attrName>
                                        </p:attrNameLst>
                                      </p:cBhvr>
                                      <p:to>
                                        <p:strVal val="visible"/>
                                      </p:to>
                                    </p:set>
                                    <p:animEffect transition="in" filter="randombar(horizontal)">
                                      <p:cBhvr>
                                        <p:cTn id="56" dur="500"/>
                                        <p:tgtEl>
                                          <p:spTgt spid="172056"/>
                                        </p:tgtEl>
                                      </p:cBhvr>
                                    </p:animEffect>
                                  </p:childTnLst>
                                </p:cTn>
                              </p:par>
                              <p:par>
                                <p:cTn id="57" presetID="14" presetClass="entr" presetSubtype="10" fill="hold" nodeType="withEffect">
                                  <p:stCondLst>
                                    <p:cond delay="1800"/>
                                  </p:stCondLst>
                                  <p:childTnLst>
                                    <p:set>
                                      <p:cBhvr>
                                        <p:cTn id="58" dur="1" fill="hold">
                                          <p:stCondLst>
                                            <p:cond delay="0"/>
                                          </p:stCondLst>
                                        </p:cTn>
                                        <p:tgtEl>
                                          <p:spTgt spid="172057"/>
                                        </p:tgtEl>
                                        <p:attrNameLst>
                                          <p:attrName>style.visibility</p:attrName>
                                        </p:attrNameLst>
                                      </p:cBhvr>
                                      <p:to>
                                        <p:strVal val="visible"/>
                                      </p:to>
                                    </p:set>
                                    <p:animEffect transition="in" filter="randombar(horizontal)">
                                      <p:cBhvr>
                                        <p:cTn id="59" dur="500"/>
                                        <p:tgtEl>
                                          <p:spTgt spid="172057"/>
                                        </p:tgtEl>
                                      </p:cBhvr>
                                    </p:animEffect>
                                  </p:childTnLst>
                                </p:cTn>
                              </p:par>
                              <p:par>
                                <p:cTn id="60" presetID="42" presetClass="entr" presetSubtype="0" fill="hold" grpId="0" nodeType="withEffect">
                                  <p:stCondLst>
                                    <p:cond delay="21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700"/>
                                        <p:tgtEl>
                                          <p:spTgt spid="30"/>
                                        </p:tgtEl>
                                      </p:cBhvr>
                                    </p:animEffect>
                                    <p:anim calcmode="lin" valueType="num">
                                      <p:cBhvr>
                                        <p:cTn id="63" dur="700" fill="hold"/>
                                        <p:tgtEl>
                                          <p:spTgt spid="30"/>
                                        </p:tgtEl>
                                        <p:attrNameLst>
                                          <p:attrName>ppt_x</p:attrName>
                                        </p:attrNameLst>
                                      </p:cBhvr>
                                      <p:tavLst>
                                        <p:tav tm="0">
                                          <p:val>
                                            <p:strVal val="#ppt_x"/>
                                          </p:val>
                                        </p:tav>
                                        <p:tav tm="100000">
                                          <p:val>
                                            <p:strVal val="#ppt_x"/>
                                          </p:val>
                                        </p:tav>
                                      </p:tavLst>
                                    </p:anim>
                                    <p:anim calcmode="lin" valueType="num">
                                      <p:cBhvr>
                                        <p:cTn id="64" dur="700" fill="hold"/>
                                        <p:tgtEl>
                                          <p:spTgt spid="30"/>
                                        </p:tgtEl>
                                        <p:attrNameLst>
                                          <p:attrName>ppt_y</p:attrName>
                                        </p:attrNameLst>
                                      </p:cBhvr>
                                      <p:tavLst>
                                        <p:tav tm="0">
                                          <p:val>
                                            <p:strVal val="#ppt_y+.1"/>
                                          </p:val>
                                        </p:tav>
                                        <p:tav tm="100000">
                                          <p:val>
                                            <p:strVal val="#ppt_y"/>
                                          </p:val>
                                        </p:tav>
                                      </p:tavLst>
                                    </p:anim>
                                  </p:childTnLst>
                                </p:cTn>
                              </p:par>
                              <p:par>
                                <p:cTn id="65" presetID="14" presetClass="entr" presetSubtype="10" fill="hold" nodeType="withEffect">
                                  <p:stCondLst>
                                    <p:cond delay="2400"/>
                                  </p:stCondLst>
                                  <p:childTnLst>
                                    <p:set>
                                      <p:cBhvr>
                                        <p:cTn id="66" dur="1" fill="hold">
                                          <p:stCondLst>
                                            <p:cond delay="0"/>
                                          </p:stCondLst>
                                        </p:cTn>
                                        <p:tgtEl>
                                          <p:spTgt spid="172058"/>
                                        </p:tgtEl>
                                        <p:attrNameLst>
                                          <p:attrName>style.visibility</p:attrName>
                                        </p:attrNameLst>
                                      </p:cBhvr>
                                      <p:to>
                                        <p:strVal val="visible"/>
                                      </p:to>
                                    </p:set>
                                    <p:animEffect transition="in" filter="randombar(horizontal)">
                                      <p:cBhvr>
                                        <p:cTn id="67" dur="500"/>
                                        <p:tgtEl>
                                          <p:spTgt spid="172058"/>
                                        </p:tgtEl>
                                      </p:cBhvr>
                                    </p:animEffect>
                                  </p:childTnLst>
                                </p:cTn>
                              </p:par>
                              <p:par>
                                <p:cTn id="68" presetID="14" presetClass="entr" presetSubtype="10" fill="hold" nodeType="withEffect">
                                  <p:stCondLst>
                                    <p:cond delay="2400"/>
                                  </p:stCondLst>
                                  <p:childTnLst>
                                    <p:set>
                                      <p:cBhvr>
                                        <p:cTn id="69" dur="1" fill="hold">
                                          <p:stCondLst>
                                            <p:cond delay="0"/>
                                          </p:stCondLst>
                                        </p:cTn>
                                        <p:tgtEl>
                                          <p:spTgt spid="101378"/>
                                        </p:tgtEl>
                                        <p:attrNameLst>
                                          <p:attrName>style.visibility</p:attrName>
                                        </p:attrNameLst>
                                      </p:cBhvr>
                                      <p:to>
                                        <p:strVal val="visible"/>
                                      </p:to>
                                    </p:set>
                                    <p:animEffect transition="in" filter="randombar(horizontal)">
                                      <p:cBhvr>
                                        <p:cTn id="70" dur="500"/>
                                        <p:tgtEl>
                                          <p:spTgt spid="101378"/>
                                        </p:tgtEl>
                                      </p:cBhvr>
                                    </p:animEffect>
                                  </p:childTnLst>
                                </p:cTn>
                              </p:par>
                              <p:par>
                                <p:cTn id="71" presetID="14" presetClass="entr" presetSubtype="10" fill="hold" nodeType="withEffect">
                                  <p:stCondLst>
                                    <p:cond delay="400"/>
                                  </p:stCondLst>
                                  <p:childTnLst>
                                    <p:set>
                                      <p:cBhvr>
                                        <p:cTn id="72" dur="1" fill="hold">
                                          <p:stCondLst>
                                            <p:cond delay="0"/>
                                          </p:stCondLst>
                                        </p:cTn>
                                        <p:tgtEl>
                                          <p:spTgt spid="98306"/>
                                        </p:tgtEl>
                                        <p:attrNameLst>
                                          <p:attrName>style.visibility</p:attrName>
                                        </p:attrNameLst>
                                      </p:cBhvr>
                                      <p:to>
                                        <p:strVal val="visible"/>
                                      </p:to>
                                    </p:set>
                                    <p:animEffect transition="in" filter="randombar(horizontal)">
                                      <p:cBhvr>
                                        <p:cTn id="73" dur="5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ldLvl="0" animBg="1"/>
      <p:bldP spid="28" grpId="0" bldLvl="0" animBg="1"/>
      <p:bldP spid="29" grpId="0" bldLvl="0" animBg="1"/>
      <p:bldP spid="30"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1263" y="3499279"/>
            <a:ext cx="1724824" cy="369332"/>
          </a:xfrm>
          <a:prstGeom prst="rect">
            <a:avLst/>
          </a:prstGeom>
          <a:noFill/>
        </p:spPr>
        <p:txBody>
          <a:bodyPr wrap="square" rtlCol="0">
            <a:spAutoFit/>
          </a:bodyPr>
          <a:lstStyle/>
          <a:p>
            <a:pPr algn="ctr"/>
            <a:r>
              <a:rPr lang="en-US" altLang="zh-CN" dirty="0" err="1">
                <a:solidFill>
                  <a:schemeClr val="bg1"/>
                </a:solidFill>
                <a:latin typeface="Arial Unicode MS" panose="020B0604020202020204" charset="-122"/>
                <a:ea typeface="Arial Unicode MS" panose="020B0604020202020204" charset="-122"/>
                <a:cs typeface="Arial Unicode MS" panose="020B0604020202020204" charset="-122"/>
              </a:rPr>
              <a:t>RealEvo</a:t>
            </a:r>
            <a:r>
              <a:rPr lang="en-US" altLang="zh-CN" dirty="0">
                <a:solidFill>
                  <a:schemeClr val="bg1"/>
                </a:solidFill>
                <a:latin typeface="Arial Unicode MS" panose="020B0604020202020204" charset="-122"/>
                <a:ea typeface="Arial Unicode MS" panose="020B0604020202020204" charset="-122"/>
                <a:cs typeface="Arial Unicode MS" panose="020B0604020202020204" charset="-122"/>
              </a:rPr>
              <a:t>-IDE</a:t>
            </a:r>
            <a:endParaRPr lang="zh-CN" altLang="en-US"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17" name="TextBox 16"/>
          <p:cNvSpPr txBox="1">
            <a:spLocks noChangeArrowheads="1"/>
          </p:cNvSpPr>
          <p:nvPr/>
        </p:nvSpPr>
        <p:spPr bwMode="auto">
          <a:xfrm>
            <a:off x="1415480" y="4437112"/>
            <a:ext cx="9361040" cy="1346907"/>
          </a:xfrm>
          <a:prstGeom prst="rect">
            <a:avLst/>
          </a:prstGeom>
          <a:noFill/>
          <a:ln w="12700">
            <a:noFill/>
            <a:miter lim="800000"/>
          </a:ln>
        </p:spPr>
        <p:txBody>
          <a:bodyPr wrap="square">
            <a:spAutoFit/>
          </a:bodyPr>
          <a:lstStyle/>
          <a:p>
            <a:pPr>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2015</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围绕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推出全新的 </a:t>
            </a:r>
            <a:r>
              <a:rPr lang="en-US" altLang="zh-CN" sz="1400" dirty="0" err="1">
                <a:solidFill>
                  <a:schemeClr val="bg1"/>
                </a:solidFill>
                <a:latin typeface="微软雅黑" panose="020B0503020204020204" pitchFamily="34" charset="-122"/>
                <a:ea typeface="微软雅黑" panose="020B0503020204020204" pitchFamily="34" charset="-122"/>
              </a:rPr>
              <a:t>RealEvo</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系列集成开发环境，集设计、开发、调试、仿真、部署、测试功能于一体，是一套完整的嵌入式开发解决方案。</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9126" y="2020243"/>
            <a:ext cx="1480205" cy="1480205"/>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0363" y="2020243"/>
            <a:ext cx="1480205" cy="1480205"/>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2836" y="2020243"/>
            <a:ext cx="1480205" cy="1480205"/>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1600" y="2020243"/>
            <a:ext cx="1480205" cy="1480205"/>
          </a:xfrm>
          <a:prstGeom prst="rect">
            <a:avLst/>
          </a:prstGeom>
        </p:spPr>
      </p:pic>
      <p:sp>
        <p:nvSpPr>
          <p:cNvPr id="37" name="TextBox 13"/>
          <p:cNvSpPr txBox="1"/>
          <p:nvPr/>
        </p:nvSpPr>
        <p:spPr>
          <a:xfrm>
            <a:off x="3709077" y="3499279"/>
            <a:ext cx="2314915" cy="369332"/>
          </a:xfrm>
          <a:prstGeom prst="rect">
            <a:avLst/>
          </a:prstGeom>
          <a:noFill/>
        </p:spPr>
        <p:txBody>
          <a:bodyPr wrap="square" rtlCol="0">
            <a:spAutoFit/>
          </a:bodyPr>
          <a:lstStyle/>
          <a:p>
            <a:pPr algn="ctr"/>
            <a:r>
              <a:rPr lang="en-US" altLang="zh-CN" dirty="0" err="1">
                <a:solidFill>
                  <a:schemeClr val="bg1"/>
                </a:solidFill>
                <a:latin typeface="Arial Unicode MS" panose="020B0604020202020204" charset="-122"/>
                <a:ea typeface="Arial Unicode MS" panose="020B0604020202020204" charset="-122"/>
                <a:cs typeface="Arial Unicode MS" panose="020B0604020202020204" charset="-122"/>
              </a:rPr>
              <a:t>RealEvo</a:t>
            </a:r>
            <a:r>
              <a:rPr lang="en-US" altLang="zh-CN" dirty="0">
                <a:solidFill>
                  <a:schemeClr val="bg1"/>
                </a:solidFill>
                <a:latin typeface="Arial Unicode MS" panose="020B0604020202020204" charset="-122"/>
                <a:ea typeface="Arial Unicode MS" panose="020B0604020202020204" charset="-122"/>
                <a:cs typeface="Arial Unicode MS" panose="020B0604020202020204" charset="-122"/>
              </a:rPr>
              <a:t>-Simulator</a:t>
            </a:r>
            <a:endParaRPr lang="zh-CN" altLang="en-US"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38" name="TextBox 12"/>
          <p:cNvSpPr txBox="1"/>
          <p:nvPr/>
        </p:nvSpPr>
        <p:spPr>
          <a:xfrm>
            <a:off x="6305337" y="3481502"/>
            <a:ext cx="2094919" cy="369332"/>
          </a:xfrm>
          <a:prstGeom prst="rect">
            <a:avLst/>
          </a:prstGeom>
          <a:noFill/>
        </p:spPr>
        <p:txBody>
          <a:bodyPr wrap="square" rtlCol="0">
            <a:spAutoFit/>
          </a:bodyPr>
          <a:lstStyle/>
          <a:p>
            <a:pPr algn="ctr"/>
            <a:r>
              <a:rPr lang="en-US" altLang="zh-CN" dirty="0" err="1">
                <a:solidFill>
                  <a:schemeClr val="bg1"/>
                </a:solidFill>
                <a:latin typeface="Arial Unicode MS" panose="020B0604020202020204" charset="-122"/>
                <a:ea typeface="Arial Unicode MS" panose="020B0604020202020204" charset="-122"/>
                <a:cs typeface="Arial Unicode MS" panose="020B0604020202020204" charset="-122"/>
              </a:rPr>
              <a:t>RealEvo</a:t>
            </a:r>
            <a:r>
              <a:rPr lang="en-US" altLang="zh-CN" dirty="0">
                <a:solidFill>
                  <a:schemeClr val="bg1"/>
                </a:solidFill>
                <a:latin typeface="Arial Unicode MS" panose="020B0604020202020204" charset="-122"/>
                <a:ea typeface="Arial Unicode MS" panose="020B0604020202020204" charset="-122"/>
                <a:cs typeface="Arial Unicode MS" panose="020B0604020202020204" charset="-122"/>
              </a:rPr>
              <a:t>-Compiler</a:t>
            </a:r>
            <a:endParaRPr lang="zh-CN" altLang="en-US"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39" name="TextBox 14"/>
          <p:cNvSpPr txBox="1"/>
          <p:nvPr/>
        </p:nvSpPr>
        <p:spPr>
          <a:xfrm>
            <a:off x="8566882" y="3481502"/>
            <a:ext cx="2413756" cy="369332"/>
          </a:xfrm>
          <a:prstGeom prst="rect">
            <a:avLst/>
          </a:prstGeom>
          <a:noFill/>
        </p:spPr>
        <p:txBody>
          <a:bodyPr wrap="square" rtlCol="0">
            <a:spAutoFit/>
          </a:bodyPr>
          <a:lstStyle/>
          <a:p>
            <a:pPr algn="ctr"/>
            <a:r>
              <a:rPr lang="en-US" altLang="zh-CN" dirty="0" err="1">
                <a:solidFill>
                  <a:schemeClr val="bg1"/>
                </a:solidFill>
                <a:latin typeface="Arial Unicode MS" panose="020B0604020202020204" charset="-122"/>
                <a:ea typeface="Arial Unicode MS" panose="020B0604020202020204" charset="-122"/>
                <a:cs typeface="Arial Unicode MS" panose="020B0604020202020204" charset="-122"/>
              </a:rPr>
              <a:t>RealEvo-QtSylixOS</a:t>
            </a:r>
            <a:endParaRPr lang="zh-CN" altLang="en-US"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grpSp>
        <p:nvGrpSpPr>
          <p:cNvPr id="48" name="组合 47"/>
          <p:cNvGrpSpPr/>
          <p:nvPr/>
        </p:nvGrpSpPr>
        <p:grpSpPr>
          <a:xfrm>
            <a:off x="0" y="244159"/>
            <a:ext cx="1929875" cy="464486"/>
            <a:chOff x="0" y="244159"/>
            <a:chExt cx="1929875" cy="464486"/>
          </a:xfrm>
        </p:grpSpPr>
        <p:sp>
          <p:nvSpPr>
            <p:cNvPr id="49" name="矩形 48"/>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50" name="组合 49"/>
            <p:cNvGrpSpPr/>
            <p:nvPr/>
          </p:nvGrpSpPr>
          <p:grpSpPr>
            <a:xfrm>
              <a:off x="0" y="244159"/>
              <a:ext cx="381000" cy="464486"/>
              <a:chOff x="4195133" y="512967"/>
              <a:chExt cx="233904" cy="337530"/>
            </a:xfrm>
            <a:solidFill>
              <a:srgbClr val="EF7A00"/>
            </a:solidFill>
          </p:grpSpPr>
          <p:sp>
            <p:nvSpPr>
              <p:cNvPr id="51" name="矩形 50"/>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507841" y="1456042"/>
            <a:ext cx="3263265" cy="544195"/>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zh-CN" sz="2200" b="1" cap="none" dirty="0" err="1">
                <a:solidFill>
                  <a:schemeClr val="bg1"/>
                </a:solidFill>
                <a:latin typeface="+mn-lt"/>
                <a:ea typeface="微软雅黑" panose="020B0503020204020204" pitchFamily="34" charset="-122"/>
              </a:rPr>
              <a:t>TpsFs</a:t>
            </a:r>
            <a:r>
              <a:rPr lang="zh-CN" altLang="en-US" sz="2200" b="1" cap="none" dirty="0">
                <a:solidFill>
                  <a:schemeClr val="bg1"/>
                </a:solidFill>
                <a:ea typeface="微软雅黑" panose="020B0503020204020204" pitchFamily="34" charset="-122"/>
              </a:rPr>
              <a:t>：掉电安全文件系统</a:t>
            </a:r>
            <a:endParaRPr lang="zh-CN" altLang="en-US" sz="2200" b="1" dirty="0">
              <a:solidFill>
                <a:schemeClr val="bg1"/>
              </a:solidFill>
              <a:ea typeface="微软雅黑" panose="020B0503020204020204" pitchFamily="34" charset="-122"/>
            </a:endParaRPr>
          </a:p>
        </p:txBody>
      </p:sp>
      <p:grpSp>
        <p:nvGrpSpPr>
          <p:cNvPr id="33" name="组合 32"/>
          <p:cNvGrpSpPr/>
          <p:nvPr/>
        </p:nvGrpSpPr>
        <p:grpSpPr>
          <a:xfrm>
            <a:off x="5972928" y="2127603"/>
            <a:ext cx="4515813" cy="4251960"/>
            <a:chOff x="4355976" y="2055848"/>
            <a:chExt cx="4299789" cy="4251960"/>
          </a:xfrm>
        </p:grpSpPr>
        <p:sp>
          <p:nvSpPr>
            <p:cNvPr id="34" name="TextBox 33"/>
            <p:cNvSpPr txBox="1">
              <a:spLocks noChangeArrowheads="1"/>
            </p:cNvSpPr>
            <p:nvPr/>
          </p:nvSpPr>
          <p:spPr bwMode="auto">
            <a:xfrm>
              <a:off x="4355976" y="2055848"/>
              <a:ext cx="4299789" cy="4251960"/>
            </a:xfrm>
            <a:prstGeom prst="rect">
              <a:avLst/>
            </a:prstGeom>
            <a:noFill/>
            <a:ln w="12700">
              <a:noFill/>
              <a:miter lim="800000"/>
            </a:ln>
          </p:spPr>
          <p:txBody>
            <a:bodyPr wrap="square">
              <a:spAutoFit/>
            </a:bodyPr>
            <a:lstStyle/>
            <a:p>
              <a:pPr>
                <a:lnSpc>
                  <a:spcPct val="170000"/>
                </a:lnSpc>
              </a:pPr>
              <a:r>
                <a:rPr lang="en-US" altLang="zh-CN" sz="3200" b="1" dirty="0">
                  <a:solidFill>
                    <a:srgbClr val="00B0F0"/>
                  </a:solidFill>
                  <a:latin typeface="微软雅黑" panose="020B0503020204020204" pitchFamily="34" charset="-122"/>
                  <a:ea typeface="微软雅黑" panose="020B0503020204020204" pitchFamily="34" charset="-122"/>
                </a:rPr>
                <a:t>2016</a:t>
              </a:r>
              <a:r>
                <a:rPr lang="zh-CN" altLang="en-US" sz="3200" b="1" dirty="0">
                  <a:solidFill>
                    <a:srgbClr val="00B0F0"/>
                  </a:solidFill>
                  <a:latin typeface="微软雅黑" panose="020B0503020204020204" pitchFamily="34" charset="-122"/>
                  <a:ea typeface="微软雅黑" panose="020B0503020204020204" pitchFamily="34" charset="-122"/>
                </a:rPr>
                <a:t>年</a:t>
              </a:r>
            </a:p>
            <a:p>
              <a:pPr>
                <a:lnSpc>
                  <a:spcPct val="200000"/>
                </a:lnSpc>
              </a:pPr>
              <a:r>
                <a:rPr lang="en-US" altLang="zh-CN" sz="1200" dirty="0" err="1">
                  <a:solidFill>
                    <a:schemeClr val="bg1"/>
                  </a:solidFill>
                  <a:latin typeface="微软雅黑" panose="020B0503020204020204" pitchFamily="34" charset="-122"/>
                  <a:ea typeface="微软雅黑" panose="020B0503020204020204" pitchFamily="34" charset="-122"/>
                </a:rPr>
                <a:t>TpsFs</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是 </a:t>
              </a:r>
              <a:r>
                <a:rPr lang="en-US" altLang="zh-CN" sz="1200" dirty="0" err="1">
                  <a:solidFill>
                    <a:schemeClr val="bg1"/>
                  </a:solidFill>
                  <a:latin typeface="微软雅黑" panose="020B0503020204020204" pitchFamily="34" charset="-122"/>
                  <a:ea typeface="微软雅黑" panose="020B0503020204020204" pitchFamily="34" charset="-122"/>
                </a:rPr>
                <a:t>SylixOS</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针对大容量存储设备集成的文件管理系统，在任何异常掉电情况下，保证文件完整无损，具有以下特点：</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    采用 </a:t>
              </a:r>
              <a:r>
                <a:rPr lang="en-US" altLang="zh-CN" sz="1200" dirty="0" err="1">
                  <a:solidFill>
                    <a:schemeClr val="bg1"/>
                  </a:solidFill>
                  <a:latin typeface="微软雅黑" panose="020B0503020204020204" pitchFamily="34" charset="-122"/>
                  <a:ea typeface="微软雅黑" panose="020B0503020204020204" pitchFamily="34" charset="-122"/>
                </a:rPr>
                <a:t>B+tree</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存储结构，空间管理效率高，文件访问速度快；</a:t>
              </a:r>
            </a:p>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    掉电安全，对文件系统元数据的操作使用事务提交；</a:t>
              </a:r>
            </a:p>
            <a:p>
              <a:pPr>
                <a:lnSpc>
                  <a:spcPct val="200000"/>
                </a:lnSpc>
              </a:pPr>
              <a:r>
                <a:rPr lang="en-US" altLang="zh-CN" sz="1200" dirty="0">
                  <a:solidFill>
                    <a:schemeClr val="bg1"/>
                  </a:solidFill>
                  <a:latin typeface="微软雅黑" panose="020B0503020204020204" pitchFamily="34" charset="-122"/>
                  <a:ea typeface="微软雅黑" panose="020B0503020204020204" pitchFamily="34" charset="-122"/>
                </a:rPr>
                <a:t>    64 </a:t>
              </a:r>
              <a:r>
                <a:rPr lang="zh-CN" altLang="en-US" sz="1200" dirty="0">
                  <a:solidFill>
                    <a:schemeClr val="bg1"/>
                  </a:solidFill>
                  <a:latin typeface="微软雅黑" panose="020B0503020204020204" pitchFamily="34" charset="-122"/>
                  <a:ea typeface="微软雅黑" panose="020B0503020204020204" pitchFamily="34" charset="-122"/>
                </a:rPr>
                <a:t>位文件系统，支持 </a:t>
              </a:r>
              <a:r>
                <a:rPr lang="en-US" altLang="zh-CN" sz="1200" dirty="0">
                  <a:solidFill>
                    <a:schemeClr val="bg1"/>
                  </a:solidFill>
                  <a:latin typeface="微软雅黑" panose="020B0503020204020204" pitchFamily="34" charset="-122"/>
                  <a:ea typeface="微软雅黑" panose="020B0503020204020204" pitchFamily="34" charset="-122"/>
                </a:rPr>
                <a:t>EB </a:t>
              </a:r>
              <a:r>
                <a:rPr lang="zh-CN" altLang="en-US" sz="1200" dirty="0">
                  <a:solidFill>
                    <a:schemeClr val="bg1"/>
                  </a:solidFill>
                  <a:latin typeface="微软雅黑" panose="020B0503020204020204" pitchFamily="34" charset="-122"/>
                  <a:ea typeface="微软雅黑" panose="020B0503020204020204" pitchFamily="34" charset="-122"/>
                </a:rPr>
                <a:t>级别文件长度；</a:t>
              </a:r>
            </a:p>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    接口简单，便于移植；</a:t>
              </a:r>
            </a:p>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    支持硬链接，软链接，文件锁等操作；</a:t>
              </a:r>
            </a:p>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    拥有便捷的图形化访问工具；</a:t>
              </a:r>
            </a:p>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    使用多种技术保证文件系统故障恢复能力。</a:t>
              </a:r>
            </a:p>
          </p:txBody>
        </p:sp>
        <p:sp>
          <p:nvSpPr>
            <p:cNvPr id="35" name="椭圆 34"/>
            <p:cNvSpPr/>
            <p:nvPr/>
          </p:nvSpPr>
          <p:spPr>
            <a:xfrm>
              <a:off x="4499993" y="3845365"/>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椭圆 35"/>
            <p:cNvSpPr/>
            <p:nvPr/>
          </p:nvSpPr>
          <p:spPr>
            <a:xfrm>
              <a:off x="4499993" y="421331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7" name="椭圆 36"/>
            <p:cNvSpPr/>
            <p:nvPr/>
          </p:nvSpPr>
          <p:spPr>
            <a:xfrm>
              <a:off x="4499993" y="4581255"/>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8" name="椭圆 37"/>
            <p:cNvSpPr/>
            <p:nvPr/>
          </p:nvSpPr>
          <p:spPr>
            <a:xfrm>
              <a:off x="4499993" y="494920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9" name="椭圆 38"/>
            <p:cNvSpPr/>
            <p:nvPr/>
          </p:nvSpPr>
          <p:spPr>
            <a:xfrm>
              <a:off x="4499993" y="5317145"/>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0" name="椭圆 39"/>
            <p:cNvSpPr/>
            <p:nvPr/>
          </p:nvSpPr>
          <p:spPr>
            <a:xfrm>
              <a:off x="4499993" y="5685090"/>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1" name="椭圆 40"/>
            <p:cNvSpPr/>
            <p:nvPr/>
          </p:nvSpPr>
          <p:spPr>
            <a:xfrm>
              <a:off x="4499992" y="6053032"/>
              <a:ext cx="68361" cy="683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16" name="组合 15"/>
          <p:cNvGrpSpPr/>
          <p:nvPr/>
        </p:nvGrpSpPr>
        <p:grpSpPr>
          <a:xfrm>
            <a:off x="819392" y="2452383"/>
            <a:ext cx="4680520" cy="3672408"/>
            <a:chOff x="4716016" y="2420888"/>
            <a:chExt cx="4680520" cy="3672408"/>
          </a:xfrm>
        </p:grpSpPr>
        <p:sp>
          <p:nvSpPr>
            <p:cNvPr id="17" name="矩形 16"/>
            <p:cNvSpPr/>
            <p:nvPr/>
          </p:nvSpPr>
          <p:spPr bwMode="auto">
            <a:xfrm>
              <a:off x="5078238" y="2852936"/>
              <a:ext cx="3670225" cy="309634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b="1" i="1" dirty="0">
                  <a:solidFill>
                    <a:srgbClr val="05B6CA"/>
                  </a:solidFill>
                  <a:ea typeface="微软雅黑" panose="020B0503020204020204" pitchFamily="34" charset="-122"/>
                </a:rPr>
                <a:t> </a:t>
              </a:r>
              <a:endParaRPr lang="zh-CN" altLang="en-US" sz="2400" b="1" i="1" dirty="0" err="1">
                <a:solidFill>
                  <a:srgbClr val="05B6CA"/>
                </a:solidFill>
                <a:ea typeface="微软雅黑" panose="020B0503020204020204" pitchFamily="34" charset="-122"/>
              </a:endParaRP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16016" y="2420888"/>
              <a:ext cx="4680520" cy="3672408"/>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2021" y="1131327"/>
            <a:ext cx="1193625" cy="1193625"/>
          </a:xfrm>
          <a:prstGeom prst="rect">
            <a:avLst/>
          </a:prstGeom>
        </p:spPr>
      </p:pic>
      <p:grpSp>
        <p:nvGrpSpPr>
          <p:cNvPr id="27" name="组合 26"/>
          <p:cNvGrpSpPr/>
          <p:nvPr/>
        </p:nvGrpSpPr>
        <p:grpSpPr>
          <a:xfrm>
            <a:off x="0" y="244159"/>
            <a:ext cx="1929875" cy="464486"/>
            <a:chOff x="0" y="244159"/>
            <a:chExt cx="1929875" cy="464486"/>
          </a:xfrm>
        </p:grpSpPr>
        <p:sp>
          <p:nvSpPr>
            <p:cNvPr id="28" name="矩形 27"/>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29" name="组合 28"/>
            <p:cNvGrpSpPr/>
            <p:nvPr/>
          </p:nvGrpSpPr>
          <p:grpSpPr>
            <a:xfrm>
              <a:off x="0" y="244159"/>
              <a:ext cx="381000" cy="464486"/>
              <a:chOff x="4195133" y="512967"/>
              <a:chExt cx="233904" cy="337530"/>
            </a:xfrm>
            <a:solidFill>
              <a:srgbClr val="EF7A00"/>
            </a:solidFill>
          </p:grpSpPr>
          <p:sp>
            <p:nvSpPr>
              <p:cNvPr id="30" name="矩形 29"/>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8427720" y="2389505"/>
            <a:ext cx="3336290" cy="1508490"/>
          </a:xfrm>
          <a:prstGeom prst="rect">
            <a:avLst/>
          </a:prstGeom>
          <a:noFill/>
          <a:ln w="12700">
            <a:noFill/>
            <a:miter lim="800000"/>
          </a:ln>
        </p:spPr>
        <p:txBody>
          <a:bodyPr wrap="square">
            <a:spAutoFit/>
          </a:bodyPr>
          <a:lstStyle/>
          <a:p>
            <a:pPr>
              <a:lnSpc>
                <a:spcPct val="170000"/>
              </a:lnSpc>
            </a:pPr>
            <a:r>
              <a:rPr lang="en-US" altLang="zh-CN" sz="2800" b="1" dirty="0">
                <a:solidFill>
                  <a:srgbClr val="00B0F0"/>
                </a:solidFill>
                <a:latin typeface="微软雅黑" panose="020B0503020204020204" pitchFamily="34" charset="-122"/>
                <a:ea typeface="微软雅黑" panose="020B0503020204020204" pitchFamily="34" charset="-122"/>
              </a:rPr>
              <a:t>2017</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nSpc>
                <a:spcPct val="170000"/>
              </a:lnSpc>
            </a:pP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在性能和功能上均有全新突破，以满足更广泛更前沿的技术需求。</a:t>
            </a:r>
          </a:p>
        </p:txBody>
      </p:sp>
      <p:sp>
        <p:nvSpPr>
          <p:cNvPr id="11" name="矩形 10"/>
          <p:cNvSpPr/>
          <p:nvPr/>
        </p:nvSpPr>
        <p:spPr bwMode="auto">
          <a:xfrm>
            <a:off x="859790" y="1373505"/>
            <a:ext cx="316230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err="1">
                <a:solidFill>
                  <a:schemeClr val="bg1"/>
                </a:solidFill>
                <a:latin typeface="微软雅黑" panose="020B0503020204020204" pitchFamily="34" charset="-122"/>
                <a:ea typeface="微软雅黑" panose="020B0503020204020204" pitchFamily="34" charset="-122"/>
              </a:rPr>
              <a:t>SylixOS</a:t>
            </a:r>
            <a:r>
              <a:rPr lang="en-US" altLang="zh-CN" sz="2400" baseline="30000"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Lite</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859155" y="2309495"/>
            <a:ext cx="316738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err="1">
                <a:solidFill>
                  <a:schemeClr val="bg1"/>
                </a:solidFill>
                <a:latin typeface="微软雅黑" panose="020B0503020204020204" pitchFamily="34" charset="-122"/>
                <a:ea typeface="微软雅黑" panose="020B0503020204020204" pitchFamily="34" charset="-122"/>
              </a:rPr>
              <a:t>OpenMP</a:t>
            </a:r>
            <a:r>
              <a:rPr lang="en-US" altLang="zh-CN" sz="2400" dirty="0">
                <a:solidFill>
                  <a:schemeClr val="bg1"/>
                </a:solidFill>
                <a:latin typeface="微软雅黑" panose="020B0503020204020204" pitchFamily="34" charset="-122"/>
                <a:ea typeface="微软雅黑" panose="020B0503020204020204" pitchFamily="34" charset="-122"/>
              </a:rPr>
              <a:t> 4.0</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859790" y="3245485"/>
            <a:ext cx="316230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err="1">
                <a:solidFill>
                  <a:schemeClr val="bg1"/>
                </a:solidFill>
                <a:latin typeface="微软雅黑" panose="020B0503020204020204" pitchFamily="34" charset="-122"/>
                <a:ea typeface="微软雅黑" panose="020B0503020204020204" pitchFamily="34" charset="-122"/>
              </a:rPr>
              <a:t>OpenBLAS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4741545" y="1373505"/>
            <a:ext cx="316230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err="1">
                <a:solidFill>
                  <a:schemeClr val="bg1"/>
                </a:solidFill>
                <a:latin typeface="微软雅黑" panose="020B0503020204020204" pitchFamily="34" charset="-122"/>
                <a:ea typeface="微软雅黑" panose="020B0503020204020204" pitchFamily="34" charset="-122"/>
              </a:rPr>
              <a:t>SMT</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调度均衡</a:t>
            </a:r>
          </a:p>
        </p:txBody>
      </p:sp>
      <p:sp>
        <p:nvSpPr>
          <p:cNvPr id="15" name="矩形 14"/>
          <p:cNvSpPr/>
          <p:nvPr/>
        </p:nvSpPr>
        <p:spPr bwMode="auto">
          <a:xfrm>
            <a:off x="4741545" y="2309495"/>
            <a:ext cx="316230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solidFill>
                  <a:schemeClr val="bg1"/>
                </a:solidFill>
                <a:latin typeface="微软雅黑" panose="020B0503020204020204" pitchFamily="34" charset="-122"/>
                <a:ea typeface="微软雅黑" panose="020B0503020204020204" pitchFamily="34" charset="-122"/>
              </a:rPr>
              <a:t>C++11 </a:t>
            </a:r>
            <a:r>
              <a:rPr lang="zh-CN" altLang="en-US" sz="2400" dirty="0">
                <a:solidFill>
                  <a:schemeClr val="bg1"/>
                </a:solidFill>
                <a:latin typeface="微软雅黑" panose="020B0503020204020204" pitchFamily="34" charset="-122"/>
                <a:ea typeface="微软雅黑" panose="020B0503020204020204" pitchFamily="34" charset="-122"/>
              </a:rPr>
              <a:t>多线程标准</a:t>
            </a:r>
          </a:p>
        </p:txBody>
      </p:sp>
      <p:sp>
        <p:nvSpPr>
          <p:cNvPr id="16" name="矩形 15"/>
          <p:cNvSpPr/>
          <p:nvPr/>
        </p:nvSpPr>
        <p:spPr bwMode="auto">
          <a:xfrm>
            <a:off x="4741545" y="3245485"/>
            <a:ext cx="316230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非入侵式性能分析</a:t>
            </a:r>
          </a:p>
        </p:txBody>
      </p:sp>
      <p:sp>
        <p:nvSpPr>
          <p:cNvPr id="17" name="矩形 16"/>
          <p:cNvSpPr/>
          <p:nvPr/>
        </p:nvSpPr>
        <p:spPr bwMode="auto">
          <a:xfrm>
            <a:off x="859790" y="4181475"/>
            <a:ext cx="316230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solidFill>
                  <a:schemeClr val="bg1"/>
                </a:solidFill>
                <a:latin typeface="微软雅黑" panose="020B0503020204020204" pitchFamily="34" charset="-122"/>
                <a:ea typeface="微软雅黑" panose="020B0503020204020204" pitchFamily="34" charset="-122"/>
              </a:rPr>
              <a:t>Trusted computing </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4741545" y="4181475"/>
            <a:ext cx="316230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solidFill>
                  <a:schemeClr val="bg1"/>
                </a:solidFill>
                <a:latin typeface="微软雅黑" panose="020B0503020204020204" pitchFamily="34" charset="-122"/>
                <a:ea typeface="微软雅黑" panose="020B0503020204020204" pitchFamily="34" charset="-122"/>
              </a:rPr>
              <a:t>SPARC</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bwMode="auto">
          <a:xfrm>
            <a:off x="864235" y="5045710"/>
            <a:ext cx="316230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err="1">
                <a:solidFill>
                  <a:schemeClr val="bg1"/>
                </a:solidFill>
                <a:latin typeface="微软雅黑" panose="020B0503020204020204" pitchFamily="34" charset="-122"/>
                <a:ea typeface="微软雅黑" panose="020B0503020204020204" pitchFamily="34" charset="-122"/>
              </a:rPr>
              <a:t>MultiCore</a:t>
            </a:r>
            <a:r>
              <a:rPr lang="en-US" altLang="zh-CN" sz="2400">
                <a:solidFill>
                  <a:schemeClr val="bg1"/>
                </a:solidFill>
                <a:latin typeface="微软雅黑" panose="020B0503020204020204" pitchFamily="34" charset="-122"/>
                <a:ea typeface="微软雅黑" panose="020B0503020204020204" pitchFamily="34" charset="-122"/>
              </a:rPr>
              <a:t> DSP</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4741545" y="5057140"/>
            <a:ext cx="3162300" cy="495300"/>
          </a:xfrm>
          <a:prstGeom prst="rect">
            <a:avLst/>
          </a:prstGeom>
          <a:solidFill>
            <a:srgbClr val="00B0F0"/>
          </a:solidFill>
          <a:ln cmpd="sng">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Matrix653</a:t>
            </a:r>
            <a:r>
              <a:rPr lang="zh-CN" altLang="en-US" dirty="0">
                <a:solidFill>
                  <a:schemeClr val="bg1"/>
                </a:solidFill>
                <a:latin typeface="微软雅黑" panose="020B0503020204020204" pitchFamily="34" charset="-122"/>
                <a:ea typeface="微软雅黑" panose="020B0503020204020204" pitchFamily="34" charset="-122"/>
              </a:rPr>
              <a:t>分时分区操作系统</a:t>
            </a:r>
          </a:p>
        </p:txBody>
      </p:sp>
      <p:grpSp>
        <p:nvGrpSpPr>
          <p:cNvPr id="28" name="组合 27"/>
          <p:cNvGrpSpPr/>
          <p:nvPr/>
        </p:nvGrpSpPr>
        <p:grpSpPr>
          <a:xfrm>
            <a:off x="0" y="244159"/>
            <a:ext cx="1929875" cy="464486"/>
            <a:chOff x="0" y="244159"/>
            <a:chExt cx="1929875" cy="464486"/>
          </a:xfrm>
        </p:grpSpPr>
        <p:sp>
          <p:nvSpPr>
            <p:cNvPr id="29" name="矩形 28"/>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30" name="组合 29"/>
            <p:cNvGrpSpPr/>
            <p:nvPr/>
          </p:nvGrpSpPr>
          <p:grpSpPr>
            <a:xfrm>
              <a:off x="0" y="244159"/>
              <a:ext cx="381000" cy="464486"/>
              <a:chOff x="4195133" y="512967"/>
              <a:chExt cx="233904" cy="337530"/>
            </a:xfrm>
            <a:solidFill>
              <a:srgbClr val="EF7A00"/>
            </a:solidFill>
          </p:grpSpPr>
          <p:sp>
            <p:nvSpPr>
              <p:cNvPr id="31" name="矩形 30"/>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
                                        <p:tgtEl>
                                          <p:spTgt spid="11"/>
                                        </p:tgtEl>
                                      </p:cBhvr>
                                    </p:animEffect>
                                    <p:anim calcmode="lin" valueType="num">
                                      <p:cBhvr>
                                        <p:cTn id="13" dur="200" fill="hold"/>
                                        <p:tgtEl>
                                          <p:spTgt spid="11"/>
                                        </p:tgtEl>
                                        <p:attrNameLst>
                                          <p:attrName>ppt_x</p:attrName>
                                        </p:attrNameLst>
                                      </p:cBhvr>
                                      <p:tavLst>
                                        <p:tav tm="0">
                                          <p:val>
                                            <p:strVal val="#ppt_x"/>
                                          </p:val>
                                        </p:tav>
                                        <p:tav tm="100000">
                                          <p:val>
                                            <p:strVal val="#ppt_x"/>
                                          </p:val>
                                        </p:tav>
                                      </p:tavLst>
                                    </p:anim>
                                    <p:anim calcmode="lin" valueType="num">
                                      <p:cBhvr>
                                        <p:cTn id="14" dur="2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
                                        <p:tgtEl>
                                          <p:spTgt spid="14"/>
                                        </p:tgtEl>
                                      </p:cBhvr>
                                    </p:animEffect>
                                    <p:anim calcmode="lin" valueType="num">
                                      <p:cBhvr>
                                        <p:cTn id="19" dur="200" fill="hold"/>
                                        <p:tgtEl>
                                          <p:spTgt spid="14"/>
                                        </p:tgtEl>
                                        <p:attrNameLst>
                                          <p:attrName>ppt_x</p:attrName>
                                        </p:attrNameLst>
                                      </p:cBhvr>
                                      <p:tavLst>
                                        <p:tav tm="0">
                                          <p:val>
                                            <p:strVal val="#ppt_x"/>
                                          </p:val>
                                        </p:tav>
                                        <p:tav tm="100000">
                                          <p:val>
                                            <p:strVal val="#ppt_x"/>
                                          </p:val>
                                        </p:tav>
                                      </p:tavLst>
                                    </p:anim>
                                    <p:anim calcmode="lin" valueType="num">
                                      <p:cBhvr>
                                        <p:cTn id="20" dur="2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00"/>
                                        <p:tgtEl>
                                          <p:spTgt spid="15"/>
                                        </p:tgtEl>
                                      </p:cBhvr>
                                    </p:animEffect>
                                    <p:anim calcmode="lin" valueType="num">
                                      <p:cBhvr>
                                        <p:cTn id="25" dur="200" fill="hold"/>
                                        <p:tgtEl>
                                          <p:spTgt spid="15"/>
                                        </p:tgtEl>
                                        <p:attrNameLst>
                                          <p:attrName>ppt_x</p:attrName>
                                        </p:attrNameLst>
                                      </p:cBhvr>
                                      <p:tavLst>
                                        <p:tav tm="0">
                                          <p:val>
                                            <p:strVal val="#ppt_x"/>
                                          </p:val>
                                        </p:tav>
                                        <p:tav tm="100000">
                                          <p:val>
                                            <p:strVal val="#ppt_x"/>
                                          </p:val>
                                        </p:tav>
                                      </p:tavLst>
                                    </p:anim>
                                    <p:anim calcmode="lin" valueType="num">
                                      <p:cBhvr>
                                        <p:cTn id="26" dur="200" fill="hold"/>
                                        <p:tgtEl>
                                          <p:spTgt spid="1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00"/>
                                        <p:tgtEl>
                                          <p:spTgt spid="12"/>
                                        </p:tgtEl>
                                      </p:cBhvr>
                                    </p:animEffect>
                                    <p:anim calcmode="lin" valueType="num">
                                      <p:cBhvr>
                                        <p:cTn id="31" dur="200" fill="hold"/>
                                        <p:tgtEl>
                                          <p:spTgt spid="12"/>
                                        </p:tgtEl>
                                        <p:attrNameLst>
                                          <p:attrName>ppt_x</p:attrName>
                                        </p:attrNameLst>
                                      </p:cBhvr>
                                      <p:tavLst>
                                        <p:tav tm="0">
                                          <p:val>
                                            <p:strVal val="#ppt_x"/>
                                          </p:val>
                                        </p:tav>
                                        <p:tav tm="100000">
                                          <p:val>
                                            <p:strVal val="#ppt_x"/>
                                          </p:val>
                                        </p:tav>
                                      </p:tavLst>
                                    </p:anim>
                                    <p:anim calcmode="lin" valueType="num">
                                      <p:cBhvr>
                                        <p:cTn id="32" dur="200" fill="hold"/>
                                        <p:tgtEl>
                                          <p:spTgt spid="12"/>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
                                        <p:tgtEl>
                                          <p:spTgt spid="13"/>
                                        </p:tgtEl>
                                      </p:cBhvr>
                                    </p:animEffect>
                                    <p:anim calcmode="lin" valueType="num">
                                      <p:cBhvr>
                                        <p:cTn id="37" dur="200" fill="hold"/>
                                        <p:tgtEl>
                                          <p:spTgt spid="13"/>
                                        </p:tgtEl>
                                        <p:attrNameLst>
                                          <p:attrName>ppt_x</p:attrName>
                                        </p:attrNameLst>
                                      </p:cBhvr>
                                      <p:tavLst>
                                        <p:tav tm="0">
                                          <p:val>
                                            <p:strVal val="#ppt_x"/>
                                          </p:val>
                                        </p:tav>
                                        <p:tav tm="100000">
                                          <p:val>
                                            <p:strVal val="#ppt_x"/>
                                          </p:val>
                                        </p:tav>
                                      </p:tavLst>
                                    </p:anim>
                                    <p:anim calcmode="lin" valueType="num">
                                      <p:cBhvr>
                                        <p:cTn id="38" dur="200" fill="hold"/>
                                        <p:tgtEl>
                                          <p:spTgt spid="13"/>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
                                        <p:tgtEl>
                                          <p:spTgt spid="16"/>
                                        </p:tgtEl>
                                      </p:cBhvr>
                                    </p:animEffect>
                                    <p:anim calcmode="lin" valueType="num">
                                      <p:cBhvr>
                                        <p:cTn id="43" dur="200" fill="hold"/>
                                        <p:tgtEl>
                                          <p:spTgt spid="16"/>
                                        </p:tgtEl>
                                        <p:attrNameLst>
                                          <p:attrName>ppt_x</p:attrName>
                                        </p:attrNameLst>
                                      </p:cBhvr>
                                      <p:tavLst>
                                        <p:tav tm="0">
                                          <p:val>
                                            <p:strVal val="#ppt_x"/>
                                          </p:val>
                                        </p:tav>
                                        <p:tav tm="100000">
                                          <p:val>
                                            <p:strVal val="#ppt_x"/>
                                          </p:val>
                                        </p:tav>
                                      </p:tavLst>
                                    </p:anim>
                                    <p:anim calcmode="lin" valueType="num">
                                      <p:cBhvr>
                                        <p:cTn id="44" dur="200" fill="hold"/>
                                        <p:tgtEl>
                                          <p:spTgt spid="16"/>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
                                        <p:tgtEl>
                                          <p:spTgt spid="17"/>
                                        </p:tgtEl>
                                      </p:cBhvr>
                                    </p:animEffect>
                                    <p:anim calcmode="lin" valueType="num">
                                      <p:cBhvr>
                                        <p:cTn id="49" dur="200" fill="hold"/>
                                        <p:tgtEl>
                                          <p:spTgt spid="17"/>
                                        </p:tgtEl>
                                        <p:attrNameLst>
                                          <p:attrName>ppt_x</p:attrName>
                                        </p:attrNameLst>
                                      </p:cBhvr>
                                      <p:tavLst>
                                        <p:tav tm="0">
                                          <p:val>
                                            <p:strVal val="#ppt_x"/>
                                          </p:val>
                                        </p:tav>
                                        <p:tav tm="100000">
                                          <p:val>
                                            <p:strVal val="#ppt_x"/>
                                          </p:val>
                                        </p:tav>
                                      </p:tavLst>
                                    </p:anim>
                                    <p:anim calcmode="lin" valueType="num">
                                      <p:cBhvr>
                                        <p:cTn id="50" dur="200" fill="hold"/>
                                        <p:tgtEl>
                                          <p:spTgt spid="17"/>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42"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200"/>
                                        <p:tgtEl>
                                          <p:spTgt spid="18"/>
                                        </p:tgtEl>
                                      </p:cBhvr>
                                    </p:animEffect>
                                    <p:anim calcmode="lin" valueType="num">
                                      <p:cBhvr>
                                        <p:cTn id="55" dur="200" fill="hold"/>
                                        <p:tgtEl>
                                          <p:spTgt spid="18"/>
                                        </p:tgtEl>
                                        <p:attrNameLst>
                                          <p:attrName>ppt_x</p:attrName>
                                        </p:attrNameLst>
                                      </p:cBhvr>
                                      <p:tavLst>
                                        <p:tav tm="0">
                                          <p:val>
                                            <p:strVal val="#ppt_x"/>
                                          </p:val>
                                        </p:tav>
                                        <p:tav tm="100000">
                                          <p:val>
                                            <p:strVal val="#ppt_x"/>
                                          </p:val>
                                        </p:tav>
                                      </p:tavLst>
                                    </p:anim>
                                    <p:anim calcmode="lin" valueType="num">
                                      <p:cBhvr>
                                        <p:cTn id="56" dur="200" fill="hold"/>
                                        <p:tgtEl>
                                          <p:spTgt spid="18"/>
                                        </p:tgtEl>
                                        <p:attrNameLst>
                                          <p:attrName>ppt_y</p:attrName>
                                        </p:attrNameLst>
                                      </p:cBhvr>
                                      <p:tavLst>
                                        <p:tav tm="0">
                                          <p:val>
                                            <p:strVal val="#ppt_y+.1"/>
                                          </p:val>
                                        </p:tav>
                                        <p:tav tm="100000">
                                          <p:val>
                                            <p:strVal val="#ppt_y"/>
                                          </p:val>
                                        </p:tav>
                                      </p:tavLst>
                                    </p:anim>
                                  </p:childTnLst>
                                </p:cTn>
                              </p:par>
                            </p:childTnLst>
                          </p:cTn>
                        </p:par>
                        <p:par>
                          <p:cTn id="57" fill="hold">
                            <p:stCondLst>
                              <p:cond delay="4500"/>
                            </p:stCondLst>
                            <p:childTnLst>
                              <p:par>
                                <p:cTn id="58" presetID="42"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200"/>
                                        <p:tgtEl>
                                          <p:spTgt spid="19"/>
                                        </p:tgtEl>
                                      </p:cBhvr>
                                    </p:animEffect>
                                    <p:anim calcmode="lin" valueType="num">
                                      <p:cBhvr>
                                        <p:cTn id="61" dur="200" fill="hold"/>
                                        <p:tgtEl>
                                          <p:spTgt spid="19"/>
                                        </p:tgtEl>
                                        <p:attrNameLst>
                                          <p:attrName>ppt_x</p:attrName>
                                        </p:attrNameLst>
                                      </p:cBhvr>
                                      <p:tavLst>
                                        <p:tav tm="0">
                                          <p:val>
                                            <p:strVal val="#ppt_x"/>
                                          </p:val>
                                        </p:tav>
                                        <p:tav tm="100000">
                                          <p:val>
                                            <p:strVal val="#ppt_x"/>
                                          </p:val>
                                        </p:tav>
                                      </p:tavLst>
                                    </p:anim>
                                    <p:anim calcmode="lin" valueType="num">
                                      <p:cBhvr>
                                        <p:cTn id="62" dur="200" fill="hold"/>
                                        <p:tgtEl>
                                          <p:spTgt spid="19"/>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42"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200"/>
                                        <p:tgtEl>
                                          <p:spTgt spid="20"/>
                                        </p:tgtEl>
                                      </p:cBhvr>
                                    </p:animEffect>
                                    <p:anim calcmode="lin" valueType="num">
                                      <p:cBhvr>
                                        <p:cTn id="67" dur="200" fill="hold"/>
                                        <p:tgtEl>
                                          <p:spTgt spid="20"/>
                                        </p:tgtEl>
                                        <p:attrNameLst>
                                          <p:attrName>ppt_x</p:attrName>
                                        </p:attrNameLst>
                                      </p:cBhvr>
                                      <p:tavLst>
                                        <p:tav tm="0">
                                          <p:val>
                                            <p:strVal val="#ppt_x"/>
                                          </p:val>
                                        </p:tav>
                                        <p:tav tm="100000">
                                          <p:val>
                                            <p:strVal val="#ppt_x"/>
                                          </p:val>
                                        </p:tav>
                                      </p:tavLst>
                                    </p:anim>
                                    <p:anim calcmode="lin" valueType="num">
                                      <p:cBhvr>
                                        <p:cTn id="68" dur="2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599211" y="4583834"/>
            <a:ext cx="6412655" cy="727187"/>
          </a:xfrm>
          <a:prstGeom prst="rect">
            <a:avLst/>
          </a:prstGeom>
          <a:noFill/>
          <a:ln w="12700">
            <a:noFill/>
            <a:miter lim="800000"/>
          </a:ln>
        </p:spPr>
        <p:txBody>
          <a:bodyPr wrap="square">
            <a:spAutoFit/>
          </a:bodyPr>
          <a:lstStyle/>
          <a:p>
            <a:pPr algn="just">
              <a:lnSpc>
                <a:spcPct val="170000"/>
              </a:lnSpc>
            </a:pPr>
            <a:r>
              <a:rPr lang="en-US" altLang="zh-CN" sz="2800" b="1" dirty="0">
                <a:solidFill>
                  <a:srgbClr val="00B0F0"/>
                </a:solidFill>
                <a:latin typeface="微软雅黑" panose="020B0503020204020204" pitchFamily="34" charset="-122"/>
                <a:ea typeface="微软雅黑" panose="020B0503020204020204" pitchFamily="34" charset="-122"/>
              </a:rPr>
              <a:t>2018</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p:txBody>
      </p:sp>
      <p:sp>
        <p:nvSpPr>
          <p:cNvPr id="2" name="矩形 1"/>
          <p:cNvSpPr/>
          <p:nvPr/>
        </p:nvSpPr>
        <p:spPr>
          <a:xfrm>
            <a:off x="1599212" y="5311022"/>
            <a:ext cx="9073008" cy="992259"/>
          </a:xfrm>
          <a:prstGeom prst="rect">
            <a:avLst/>
          </a:prstGeom>
        </p:spPr>
        <p:txBody>
          <a:bodyPr wrap="square">
            <a:spAutoFit/>
          </a:bodyPr>
          <a:lstStyle/>
          <a:p>
            <a:pPr algn="just">
              <a:lnSpc>
                <a:spcPct val="170000"/>
              </a:lnSpc>
            </a:pPr>
            <a:r>
              <a:rPr lang="zh-CN" altLang="en-US" sz="1200" dirty="0">
                <a:solidFill>
                  <a:schemeClr val="bg1"/>
                </a:solidFill>
                <a:latin typeface="微软雅黑" panose="020B0503020204020204" pitchFamily="34" charset="-122"/>
                <a:ea typeface="微软雅黑" panose="020B0503020204020204" pitchFamily="34" charset="-122"/>
              </a:rPr>
              <a:t>翼辉信息推出 </a:t>
            </a:r>
            <a:r>
              <a:rPr lang="en-US" altLang="zh-CN" sz="1200" dirty="0" err="1">
                <a:solidFill>
                  <a:schemeClr val="bg1"/>
                </a:solidFill>
                <a:latin typeface="微软雅黑" panose="020B0503020204020204" pitchFamily="34" charset="-122"/>
                <a:ea typeface="微软雅黑" panose="020B0503020204020204" pitchFamily="34" charset="-122"/>
              </a:rPr>
              <a:t>MultiOS</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混合多系统平台，可理解为非对称多处理（</a:t>
            </a:r>
            <a:r>
              <a:rPr lang="en-US" altLang="zh-CN" sz="1200" dirty="0" err="1">
                <a:solidFill>
                  <a:schemeClr val="bg1"/>
                </a:solidFill>
                <a:latin typeface="微软雅黑" panose="020B0503020204020204" pitchFamily="34" charset="-122"/>
                <a:ea typeface="微软雅黑" panose="020B0503020204020204" pitchFamily="34" charset="-122"/>
              </a:rPr>
              <a:t>Asym</a:t>
            </a:r>
            <a:r>
              <a:rPr lang="en-US" altLang="zh-CN" sz="1200" dirty="0">
                <a:solidFill>
                  <a:schemeClr val="bg1"/>
                </a:solidFill>
                <a:latin typeface="微软雅黑" panose="020B0503020204020204" pitchFamily="34" charset="-122"/>
                <a:ea typeface="微软雅黑" panose="020B0503020204020204" pitchFamily="34" charset="-122"/>
              </a:rPr>
              <a:t>-metrical </a:t>
            </a:r>
            <a:r>
              <a:rPr lang="en-US" altLang="zh-CN" sz="1200" dirty="0" err="1">
                <a:solidFill>
                  <a:schemeClr val="bg1"/>
                </a:solidFill>
                <a:latin typeface="微软雅黑" panose="020B0503020204020204" pitchFamily="34" charset="-122"/>
                <a:ea typeface="微软雅黑" panose="020B0503020204020204" pitchFamily="34" charset="-122"/>
              </a:rPr>
              <a:t>Mulit</a:t>
            </a:r>
            <a:r>
              <a:rPr lang="en-US" altLang="zh-CN" sz="1200" dirty="0">
                <a:solidFill>
                  <a:schemeClr val="bg1"/>
                </a:solidFill>
                <a:latin typeface="微软雅黑" panose="020B0503020204020204" pitchFamily="34" charset="-122"/>
                <a:ea typeface="微软雅黑" panose="020B0503020204020204" pitchFamily="34" charset="-122"/>
              </a:rPr>
              <a:t>-Processing</a:t>
            </a:r>
            <a:r>
              <a:rPr lang="zh-CN" altLang="en-US" sz="1200" dirty="0">
                <a:solidFill>
                  <a:schemeClr val="bg1"/>
                </a:solidFill>
                <a:latin typeface="微软雅黑" panose="020B0503020204020204" pitchFamily="34" charset="-122"/>
                <a:ea typeface="微软雅黑" panose="020B0503020204020204" pitchFamily="34" charset="-122"/>
              </a:rPr>
              <a:t>）操作系统平台技术，</a:t>
            </a:r>
            <a:r>
              <a:rPr lang="en-US" altLang="zh-CN" sz="1200" dirty="0">
                <a:solidFill>
                  <a:schemeClr val="bg1"/>
                </a:solidFill>
                <a:latin typeface="微软雅黑" panose="020B0503020204020204" pitchFamily="34" charset="-122"/>
                <a:ea typeface="微软雅黑" panose="020B0503020204020204" pitchFamily="34" charset="-122"/>
              </a:rPr>
              <a:t>AMP</a:t>
            </a:r>
            <a:r>
              <a:rPr lang="zh-CN" altLang="en-US" sz="1200" dirty="0">
                <a:solidFill>
                  <a:schemeClr val="bg1"/>
                </a:solidFill>
                <a:latin typeface="微软雅黑" panose="020B0503020204020204" pitchFamily="34" charset="-122"/>
                <a:ea typeface="微软雅黑" panose="020B0503020204020204" pitchFamily="34" charset="-122"/>
              </a:rPr>
              <a:t>的优点在于精细的任务分工，可灵活适应不同情景，并可提供多种不同搭配方式。主核使用 </a:t>
            </a:r>
            <a:r>
              <a:rPr lang="en-US" altLang="zh-CN" sz="1200" dirty="0" err="1">
                <a:solidFill>
                  <a:schemeClr val="bg1"/>
                </a:solidFill>
                <a:latin typeface="微软雅黑" panose="020B0503020204020204" pitchFamily="34" charset="-122"/>
                <a:ea typeface="微软雅黑" panose="020B0503020204020204" pitchFamily="34" charset="-122"/>
              </a:rPr>
              <a:t>SylixOS</a:t>
            </a:r>
            <a:r>
              <a:rPr lang="zh-CN" altLang="en-US" sz="1200" dirty="0">
                <a:solidFill>
                  <a:schemeClr val="bg1"/>
                </a:solidFill>
                <a:latin typeface="微软雅黑" panose="020B0503020204020204" pitchFamily="34" charset="-122"/>
                <a:ea typeface="微软雅黑" panose="020B0503020204020204" pitchFamily="34" charset="-122"/>
              </a:rPr>
              <a:t>，其他核可随意搭配任意开源操作系统。保证客户既能使用 </a:t>
            </a:r>
            <a:r>
              <a:rPr lang="en-US" altLang="zh-CN" sz="1200" dirty="0">
                <a:solidFill>
                  <a:schemeClr val="bg1"/>
                </a:solidFill>
                <a:latin typeface="微软雅黑" panose="020B0503020204020204" pitchFamily="34" charset="-122"/>
                <a:ea typeface="微软雅黑" panose="020B0503020204020204" pitchFamily="34" charset="-122"/>
              </a:rPr>
              <a:t>Linux </a:t>
            </a:r>
            <a:r>
              <a:rPr lang="zh-CN" altLang="en-US" sz="1200" dirty="0">
                <a:solidFill>
                  <a:schemeClr val="bg1"/>
                </a:solidFill>
                <a:latin typeface="微软雅黑" panose="020B0503020204020204" pitchFamily="34" charset="-122"/>
                <a:ea typeface="微软雅黑" panose="020B0503020204020204" pitchFamily="34" charset="-122"/>
              </a:rPr>
              <a:t>的生态，又能满足高实时性要求。</a:t>
            </a:r>
          </a:p>
        </p:txBody>
      </p:sp>
      <p:grpSp>
        <p:nvGrpSpPr>
          <p:cNvPr id="36" name="组合 35"/>
          <p:cNvGrpSpPr/>
          <p:nvPr/>
        </p:nvGrpSpPr>
        <p:grpSpPr>
          <a:xfrm>
            <a:off x="1631504" y="2348880"/>
            <a:ext cx="8496944" cy="2388963"/>
            <a:chOff x="1115616" y="3861048"/>
            <a:chExt cx="6625246" cy="2165448"/>
          </a:xfrm>
        </p:grpSpPr>
        <p:cxnSp>
          <p:nvCxnSpPr>
            <p:cNvPr id="23" name="直接连接符 22"/>
            <p:cNvCxnSpPr>
              <a:stCxn id="19" idx="2"/>
            </p:cNvCxnSpPr>
            <p:nvPr/>
          </p:nvCxnSpPr>
          <p:spPr>
            <a:xfrm>
              <a:off x="4127444" y="4149080"/>
              <a:ext cx="0" cy="15893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4" idx="2"/>
            </p:cNvCxnSpPr>
            <p:nvPr/>
          </p:nvCxnSpPr>
          <p:spPr>
            <a:xfrm>
              <a:off x="7056786" y="4149080"/>
              <a:ext cx="0" cy="15893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a:off x="1799692" y="4149080"/>
              <a:ext cx="0" cy="10081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1115616" y="3861048"/>
              <a:ext cx="1368152" cy="288032"/>
            </a:xfrm>
            <a:prstGeom prst="roundRect">
              <a:avLst/>
            </a:prstGeom>
            <a:solidFill>
              <a:srgbClr val="4BBE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exe</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115616" y="4506864"/>
              <a:ext cx="1368152" cy="288032"/>
            </a:xfrm>
            <a:prstGeom prst="roundRect">
              <a:avLst/>
            </a:prstGeom>
            <a:solidFill>
              <a:srgbClr val="4BBE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Windows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1799692" y="5157192"/>
              <a:ext cx="162462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00931" y="4880193"/>
              <a:ext cx="511810" cy="275590"/>
            </a:xfrm>
            <a:prstGeom prst="rect">
              <a:avLst/>
            </a:prstGeom>
            <a:noFill/>
          </p:spPr>
          <p:txBody>
            <a:bodyPr wrap="none" rtlCol="0">
              <a:spAutoFit/>
            </a:bodyPr>
            <a:lstStyle/>
            <a:p>
              <a:r>
                <a:rPr lang="en-US" altLang="zh-CN" sz="1200" b="1" dirty="0" err="1">
                  <a:solidFill>
                    <a:schemeClr val="bg1"/>
                  </a:solidFill>
                  <a:latin typeface="微软雅黑" panose="020B0503020204020204" pitchFamily="34" charset="-122"/>
                  <a:ea typeface="微软雅黑" panose="020B0503020204020204" pitchFamily="34" charset="-122"/>
                </a:rPr>
                <a:t>kvm</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3442858" y="5013176"/>
              <a:ext cx="1368152" cy="288032"/>
            </a:xfrm>
            <a:prstGeom prst="roundRect">
              <a:avLst/>
            </a:prstGeom>
            <a:solidFill>
              <a:srgbClr val="4BBE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Linux</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3443368" y="3861048"/>
              <a:ext cx="1368152" cy="288032"/>
            </a:xfrm>
            <a:prstGeom prst="roundRect">
              <a:avLst/>
            </a:prstGeom>
            <a:solidFill>
              <a:srgbClr val="4BBE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APP</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3442858" y="5738464"/>
              <a:ext cx="4298004" cy="288032"/>
            </a:xfrm>
            <a:prstGeom prst="round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X86 Hardware Platform</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6372200" y="5013176"/>
              <a:ext cx="1368152" cy="288032"/>
            </a:xfrm>
            <a:prstGeom prst="roundRect">
              <a:avLst/>
            </a:prstGeom>
            <a:solidFill>
              <a:srgbClr val="61B6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err="1">
                  <a:solidFill>
                    <a:schemeClr val="bg1"/>
                  </a:solidFill>
                  <a:latin typeface="微软雅黑" panose="020B0503020204020204" pitchFamily="34" charset="-122"/>
                  <a:ea typeface="微软雅黑" panose="020B0503020204020204" pitchFamily="34" charset="-122"/>
                </a:rPr>
                <a:t>SylixOS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6372710" y="3861048"/>
              <a:ext cx="1368152" cy="288032"/>
            </a:xfrm>
            <a:prstGeom prst="roundRect">
              <a:avLst/>
            </a:prstGeom>
            <a:solidFill>
              <a:srgbClr val="61B6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APP</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9" name="左右箭头 28"/>
            <p:cNvSpPr/>
            <p:nvPr/>
          </p:nvSpPr>
          <p:spPr>
            <a:xfrm>
              <a:off x="5122776" y="4951289"/>
              <a:ext cx="1033400" cy="411806"/>
            </a:xfrm>
            <a:prstGeom prst="leftRightArrow">
              <a:avLst/>
            </a:prstGeom>
            <a:solidFill>
              <a:schemeClr val="bg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核间通信</a:t>
              </a:r>
            </a:p>
          </p:txBody>
        </p:sp>
      </p:grpSp>
      <p:sp>
        <p:nvSpPr>
          <p:cNvPr id="20" name="矩形 19"/>
          <p:cNvSpPr/>
          <p:nvPr/>
        </p:nvSpPr>
        <p:spPr bwMode="auto">
          <a:xfrm>
            <a:off x="3936334" y="1082561"/>
            <a:ext cx="4436791" cy="442641"/>
          </a:xfrm>
          <a:prstGeom prst="rect">
            <a:avLst/>
          </a:prstGeom>
          <a:noFill/>
          <a:ln cmpd="sng">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b="1" dirty="0" err="1">
                <a:solidFill>
                  <a:schemeClr val="bg1"/>
                </a:solidFill>
                <a:latin typeface="微软雅黑" panose="020B0503020204020204" pitchFamily="34" charset="-122"/>
                <a:ea typeface="微软雅黑" panose="020B0503020204020204" pitchFamily="34" charset="-122"/>
              </a:rPr>
              <a:t>MultiOS</a:t>
            </a:r>
            <a:r>
              <a:rPr lang="en-US"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rPr>
              <a:t>混合多系统平台</a:t>
            </a:r>
          </a:p>
        </p:txBody>
      </p:sp>
      <p:grpSp>
        <p:nvGrpSpPr>
          <p:cNvPr id="30" name="组合 29"/>
          <p:cNvGrpSpPr/>
          <p:nvPr/>
        </p:nvGrpSpPr>
        <p:grpSpPr>
          <a:xfrm>
            <a:off x="0" y="244159"/>
            <a:ext cx="1929875" cy="464486"/>
            <a:chOff x="0" y="244159"/>
            <a:chExt cx="1929875" cy="464486"/>
          </a:xfrm>
        </p:grpSpPr>
        <p:sp>
          <p:nvSpPr>
            <p:cNvPr id="35" name="矩形 34"/>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37" name="组合 36"/>
            <p:cNvGrpSpPr/>
            <p:nvPr/>
          </p:nvGrpSpPr>
          <p:grpSpPr>
            <a:xfrm>
              <a:off x="0" y="244159"/>
              <a:ext cx="381000" cy="464486"/>
              <a:chOff x="4195133" y="512967"/>
              <a:chExt cx="233904" cy="337530"/>
            </a:xfrm>
            <a:solidFill>
              <a:srgbClr val="EF7A00"/>
            </a:solidFill>
          </p:grpSpPr>
          <p:sp>
            <p:nvSpPr>
              <p:cNvPr id="38" name="矩形 37"/>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16" y="764704"/>
            <a:ext cx="10377428" cy="6072633"/>
            <a:chOff x="560111" y="188641"/>
            <a:chExt cx="10912487" cy="6533678"/>
          </a:xfrm>
        </p:grpSpPr>
        <p:sp>
          <p:nvSpPr>
            <p:cNvPr id="6" name="矩形 5"/>
            <p:cNvSpPr/>
            <p:nvPr/>
          </p:nvSpPr>
          <p:spPr>
            <a:xfrm>
              <a:off x="702851" y="6434287"/>
              <a:ext cx="10769747"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Hardware</a:t>
              </a:r>
              <a:endParaRPr lang="zh-CN" altLang="en-US" sz="1600" b="1" dirty="0">
                <a:solidFill>
                  <a:schemeClr val="tx1"/>
                </a:solidFill>
              </a:endParaRPr>
            </a:p>
          </p:txBody>
        </p:sp>
        <p:sp>
          <p:nvSpPr>
            <p:cNvPr id="7" name="矩形 6"/>
            <p:cNvSpPr/>
            <p:nvPr/>
          </p:nvSpPr>
          <p:spPr>
            <a:xfrm>
              <a:off x="702851" y="6117160"/>
              <a:ext cx="10769747"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BSP &amp; Drivers</a:t>
              </a:r>
              <a:endParaRPr lang="zh-CN" altLang="en-US" sz="1600" b="1" dirty="0">
                <a:solidFill>
                  <a:schemeClr val="tx1"/>
                </a:solidFill>
              </a:endParaRPr>
            </a:p>
          </p:txBody>
        </p:sp>
        <p:grpSp>
          <p:nvGrpSpPr>
            <p:cNvPr id="8" name="Upper_layer"/>
            <p:cNvGrpSpPr/>
            <p:nvPr/>
          </p:nvGrpSpPr>
          <p:grpSpPr>
            <a:xfrm>
              <a:off x="702850" y="188641"/>
              <a:ext cx="10769748" cy="5499919"/>
              <a:chOff x="35496" y="170848"/>
              <a:chExt cx="8077311" cy="5499918"/>
            </a:xfrm>
          </p:grpSpPr>
          <p:sp>
            <p:nvSpPr>
              <p:cNvPr id="9" name="矩形 8"/>
              <p:cNvSpPr/>
              <p:nvPr/>
            </p:nvSpPr>
            <p:spPr>
              <a:xfrm>
                <a:off x="35496" y="4537998"/>
                <a:ext cx="8077311" cy="1132768"/>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schemeClr val="bg1"/>
                  </a:solidFill>
                </a:endParaRPr>
              </a:p>
            </p:txBody>
          </p:sp>
          <p:sp>
            <p:nvSpPr>
              <p:cNvPr id="10" name="圆角矩形 9"/>
              <p:cNvSpPr/>
              <p:nvPr/>
            </p:nvSpPr>
            <p:spPr>
              <a:xfrm>
                <a:off x="134578" y="482861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SMP </a:t>
                </a:r>
                <a:r>
                  <a:rPr lang="en-US" altLang="zh-CN" sz="1200" err="1">
                    <a:solidFill>
                      <a:schemeClr val="bg1"/>
                    </a:solidFill>
                  </a:rPr>
                  <a:t>rt</a:t>
                </a:r>
                <a:r>
                  <a:rPr lang="en-US" altLang="zh-CN" sz="1200">
                    <a:solidFill>
                      <a:schemeClr val="bg1"/>
                    </a:solidFill>
                  </a:rPr>
                  <a:t> schedule</a:t>
                </a:r>
                <a:endParaRPr lang="zh-CN" altLang="en-US" sz="1200">
                  <a:solidFill>
                    <a:schemeClr val="bg1"/>
                  </a:solidFill>
                </a:endParaRPr>
              </a:p>
            </p:txBody>
          </p:sp>
          <p:sp>
            <p:nvSpPr>
              <p:cNvPr id="11" name="矩形 10"/>
              <p:cNvSpPr/>
              <p:nvPr/>
            </p:nvSpPr>
            <p:spPr>
              <a:xfrm>
                <a:off x="47912" y="4528170"/>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err="1">
                    <a:solidFill>
                      <a:schemeClr val="tx1"/>
                    </a:solidFill>
                  </a:rPr>
                  <a:t>LongWing</a:t>
                </a:r>
                <a:r>
                  <a:rPr lang="en-US" altLang="zh-CN" sz="1865" b="1" baseline="30000">
                    <a:solidFill>
                      <a:schemeClr val="tx1"/>
                    </a:solidFill>
                  </a:rPr>
                  <a:t>(TM)</a:t>
                </a:r>
                <a:r>
                  <a:rPr lang="en-US" altLang="zh-CN" sz="1865" b="1">
                    <a:solidFill>
                      <a:schemeClr val="tx1"/>
                    </a:solidFill>
                  </a:rPr>
                  <a:t> Kernel</a:t>
                </a:r>
                <a:endParaRPr lang="zh-CN" altLang="en-US" sz="1865" b="1">
                  <a:solidFill>
                    <a:schemeClr val="tx1"/>
                  </a:solidFill>
                </a:endParaRPr>
              </a:p>
            </p:txBody>
          </p:sp>
          <p:sp>
            <p:nvSpPr>
              <p:cNvPr id="12" name="圆角矩形 11"/>
              <p:cNvSpPr/>
              <p:nvPr/>
            </p:nvSpPr>
            <p:spPr>
              <a:xfrm>
                <a:off x="134578" y="511664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Interrupt</a:t>
                </a:r>
                <a:endParaRPr lang="zh-CN" altLang="en-US" sz="1200">
                  <a:solidFill>
                    <a:schemeClr val="bg1"/>
                  </a:solidFill>
                </a:endParaRPr>
              </a:p>
            </p:txBody>
          </p:sp>
          <p:sp>
            <p:nvSpPr>
              <p:cNvPr id="13" name="圆角矩形 12"/>
              <p:cNvSpPr/>
              <p:nvPr/>
            </p:nvSpPr>
            <p:spPr>
              <a:xfrm>
                <a:off x="134578" y="539974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Memory</a:t>
                </a:r>
                <a:endParaRPr lang="zh-CN" altLang="en-US" sz="1200">
                  <a:solidFill>
                    <a:schemeClr val="bg1"/>
                  </a:solidFill>
                </a:endParaRPr>
              </a:p>
            </p:txBody>
          </p:sp>
          <p:sp>
            <p:nvSpPr>
              <p:cNvPr id="14" name="圆角矩形 13"/>
              <p:cNvSpPr/>
              <p:nvPr/>
            </p:nvSpPr>
            <p:spPr>
              <a:xfrm>
                <a:off x="1797350" y="4828613"/>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MMU</a:t>
                </a:r>
                <a:endParaRPr lang="zh-CN" altLang="en-US" sz="1200">
                  <a:solidFill>
                    <a:schemeClr val="bg1"/>
                  </a:solidFill>
                </a:endParaRPr>
              </a:p>
            </p:txBody>
          </p:sp>
          <p:sp>
            <p:nvSpPr>
              <p:cNvPr id="15" name="圆角矩形 14"/>
              <p:cNvSpPr/>
              <p:nvPr/>
            </p:nvSpPr>
            <p:spPr>
              <a:xfrm>
                <a:off x="1799074" y="5116645"/>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RMS</a:t>
                </a:r>
                <a:endParaRPr lang="zh-CN" altLang="en-US" sz="1200">
                  <a:solidFill>
                    <a:schemeClr val="bg1"/>
                  </a:solidFill>
                </a:endParaRPr>
              </a:p>
            </p:txBody>
          </p:sp>
          <p:sp>
            <p:nvSpPr>
              <p:cNvPr id="16" name="圆角矩形 15"/>
              <p:cNvSpPr/>
              <p:nvPr/>
            </p:nvSpPr>
            <p:spPr>
              <a:xfrm>
                <a:off x="1797350" y="5399749"/>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Process</a:t>
                </a:r>
                <a:endParaRPr lang="zh-CN" altLang="en-US" sz="1200" dirty="0">
                  <a:solidFill>
                    <a:schemeClr val="bg1"/>
                  </a:solidFill>
                </a:endParaRPr>
              </a:p>
            </p:txBody>
          </p:sp>
          <p:sp>
            <p:nvSpPr>
              <p:cNvPr id="17" name="圆角矩形 16"/>
              <p:cNvSpPr/>
              <p:nvPr/>
            </p:nvSpPr>
            <p:spPr>
              <a:xfrm>
                <a:off x="3460122" y="4828613"/>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CACHE</a:t>
                </a:r>
                <a:endParaRPr lang="zh-CN" altLang="en-US" sz="1200">
                  <a:solidFill>
                    <a:schemeClr val="bg1"/>
                  </a:solidFill>
                </a:endParaRPr>
              </a:p>
            </p:txBody>
          </p:sp>
          <p:sp>
            <p:nvSpPr>
              <p:cNvPr id="18" name="圆角矩形 17"/>
              <p:cNvSpPr/>
              <p:nvPr/>
            </p:nvSpPr>
            <p:spPr>
              <a:xfrm>
                <a:off x="3463570" y="5116645"/>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Timer</a:t>
                </a:r>
                <a:endParaRPr lang="zh-CN" altLang="en-US" sz="1200">
                  <a:solidFill>
                    <a:schemeClr val="bg1"/>
                  </a:solidFill>
                </a:endParaRPr>
              </a:p>
            </p:txBody>
          </p:sp>
          <p:sp>
            <p:nvSpPr>
              <p:cNvPr id="19" name="圆角矩形 18"/>
              <p:cNvSpPr/>
              <p:nvPr/>
            </p:nvSpPr>
            <p:spPr>
              <a:xfrm>
                <a:off x="3460122" y="5399749"/>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Thread </a:t>
                </a:r>
                <a:endParaRPr lang="zh-CN" altLang="en-US" sz="1200">
                  <a:solidFill>
                    <a:schemeClr val="bg1"/>
                  </a:solidFill>
                </a:endParaRPr>
              </a:p>
            </p:txBody>
          </p:sp>
          <p:sp>
            <p:nvSpPr>
              <p:cNvPr id="20" name="圆角矩形 19"/>
              <p:cNvSpPr/>
              <p:nvPr/>
            </p:nvSpPr>
            <p:spPr>
              <a:xfrm>
                <a:off x="5122894" y="4828613"/>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Monitor Trace </a:t>
                </a:r>
                <a:endParaRPr lang="zh-CN" altLang="en-US" sz="1200">
                  <a:solidFill>
                    <a:schemeClr val="bg1"/>
                  </a:solidFill>
                </a:endParaRPr>
              </a:p>
            </p:txBody>
          </p:sp>
          <p:sp>
            <p:nvSpPr>
              <p:cNvPr id="21" name="圆角矩形 20"/>
              <p:cNvSpPr/>
              <p:nvPr/>
            </p:nvSpPr>
            <p:spPr>
              <a:xfrm>
                <a:off x="5128066" y="5116645"/>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Message</a:t>
                </a:r>
                <a:endParaRPr lang="zh-CN" altLang="en-US" sz="1200">
                  <a:solidFill>
                    <a:schemeClr val="bg1"/>
                  </a:solidFill>
                </a:endParaRPr>
              </a:p>
            </p:txBody>
          </p:sp>
          <p:sp>
            <p:nvSpPr>
              <p:cNvPr id="22" name="圆角矩形 21"/>
              <p:cNvSpPr/>
              <p:nvPr/>
            </p:nvSpPr>
            <p:spPr>
              <a:xfrm>
                <a:off x="5122894" y="5399749"/>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Work Queue</a:t>
                </a:r>
                <a:endParaRPr lang="zh-CN" altLang="en-US" sz="1200">
                  <a:solidFill>
                    <a:schemeClr val="bg1"/>
                  </a:solidFill>
                </a:endParaRPr>
              </a:p>
            </p:txBody>
          </p:sp>
          <p:sp>
            <p:nvSpPr>
              <p:cNvPr id="23" name="圆角矩形 22"/>
              <p:cNvSpPr/>
              <p:nvPr/>
            </p:nvSpPr>
            <p:spPr>
              <a:xfrm>
                <a:off x="6785665" y="4816202"/>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C++ Run Time Lib</a:t>
                </a:r>
                <a:endParaRPr lang="zh-CN" altLang="en-US" sz="1200" dirty="0">
                  <a:solidFill>
                    <a:schemeClr val="bg1"/>
                  </a:solidFill>
                </a:endParaRPr>
              </a:p>
            </p:txBody>
          </p:sp>
          <p:sp>
            <p:nvSpPr>
              <p:cNvPr id="24" name="圆角矩形 23"/>
              <p:cNvSpPr/>
              <p:nvPr/>
            </p:nvSpPr>
            <p:spPr>
              <a:xfrm>
                <a:off x="6792560" y="5104234"/>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Event</a:t>
                </a:r>
                <a:endParaRPr lang="zh-CN" altLang="en-US" sz="1200" dirty="0">
                  <a:solidFill>
                    <a:schemeClr val="bg1"/>
                  </a:solidFill>
                </a:endParaRPr>
              </a:p>
            </p:txBody>
          </p:sp>
          <p:sp>
            <p:nvSpPr>
              <p:cNvPr id="25" name="圆角矩形 24"/>
              <p:cNvSpPr/>
              <p:nvPr/>
            </p:nvSpPr>
            <p:spPr>
              <a:xfrm>
                <a:off x="6785665" y="5387338"/>
                <a:ext cx="1245954" cy="20690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a:t>
                </a:r>
                <a:endParaRPr lang="zh-CN" altLang="en-US" sz="1200">
                  <a:solidFill>
                    <a:schemeClr val="bg1"/>
                  </a:solidFill>
                </a:endParaRPr>
              </a:p>
            </p:txBody>
          </p:sp>
          <p:sp>
            <p:nvSpPr>
              <p:cNvPr id="26" name="矩形 25"/>
              <p:cNvSpPr/>
              <p:nvPr/>
            </p:nvSpPr>
            <p:spPr>
              <a:xfrm>
                <a:off x="35496" y="2977689"/>
                <a:ext cx="3389791" cy="151216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endParaRPr lang="zh-CN" altLang="en-US" sz="2135">
                  <a:solidFill>
                    <a:srgbClr val="191F93"/>
                  </a:solidFill>
                </a:endParaRPr>
              </a:p>
            </p:txBody>
          </p:sp>
          <p:sp>
            <p:nvSpPr>
              <p:cNvPr id="27" name="圆角矩形 26"/>
              <p:cNvSpPr/>
              <p:nvPr/>
            </p:nvSpPr>
            <p:spPr>
              <a:xfrm>
                <a:off x="2316449" y="325824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BLOCK</a:t>
                </a:r>
                <a:endParaRPr lang="zh-CN" altLang="en-US" sz="1065">
                  <a:solidFill>
                    <a:schemeClr val="bg1"/>
                  </a:solidFill>
                </a:endParaRPr>
              </a:p>
            </p:txBody>
          </p:sp>
          <p:sp>
            <p:nvSpPr>
              <p:cNvPr id="28" name="矩形 27"/>
              <p:cNvSpPr/>
              <p:nvPr/>
            </p:nvSpPr>
            <p:spPr>
              <a:xfrm>
                <a:off x="48545" y="2970208"/>
                <a:ext cx="2353919" cy="232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dirty="0">
                    <a:solidFill>
                      <a:schemeClr val="accent6">
                        <a:lumMod val="75000"/>
                      </a:schemeClr>
                    </a:solidFill>
                  </a:rPr>
                  <a:t>Standard device module</a:t>
                </a:r>
                <a:endParaRPr lang="zh-CN" altLang="en-US" sz="1865" b="1" dirty="0">
                  <a:solidFill>
                    <a:schemeClr val="accent6">
                      <a:lumMod val="75000"/>
                    </a:schemeClr>
                  </a:solidFill>
                </a:endParaRPr>
              </a:p>
            </p:txBody>
          </p:sp>
          <p:sp>
            <p:nvSpPr>
              <p:cNvPr id="29" name="圆角矩形 28"/>
              <p:cNvSpPr/>
              <p:nvPr/>
            </p:nvSpPr>
            <p:spPr>
              <a:xfrm>
                <a:off x="2316449" y="345626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GRAPH</a:t>
                </a:r>
                <a:endParaRPr lang="zh-CN" altLang="en-US" sz="1065">
                  <a:solidFill>
                    <a:schemeClr val="bg1"/>
                  </a:solidFill>
                </a:endParaRPr>
              </a:p>
            </p:txBody>
          </p:sp>
          <p:sp>
            <p:nvSpPr>
              <p:cNvPr id="30" name="圆角矩形 29"/>
              <p:cNvSpPr/>
              <p:nvPr/>
            </p:nvSpPr>
            <p:spPr>
              <a:xfrm>
                <a:off x="2316449" y="3654285"/>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PTY</a:t>
                </a:r>
                <a:endParaRPr lang="zh-CN" altLang="en-US" sz="1065">
                  <a:solidFill>
                    <a:schemeClr val="bg1"/>
                  </a:solidFill>
                </a:endParaRPr>
              </a:p>
            </p:txBody>
          </p:sp>
          <p:sp>
            <p:nvSpPr>
              <p:cNvPr id="31" name="圆角矩形 30"/>
              <p:cNvSpPr/>
              <p:nvPr/>
            </p:nvSpPr>
            <p:spPr>
              <a:xfrm>
                <a:off x="2316449" y="385230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SHM</a:t>
                </a:r>
                <a:endParaRPr lang="zh-CN" altLang="en-US" sz="1065">
                  <a:solidFill>
                    <a:schemeClr val="bg1"/>
                  </a:solidFill>
                </a:endParaRPr>
              </a:p>
            </p:txBody>
          </p:sp>
          <p:sp>
            <p:nvSpPr>
              <p:cNvPr id="32" name="圆角矩形 31"/>
              <p:cNvSpPr/>
              <p:nvPr/>
            </p:nvSpPr>
            <p:spPr>
              <a:xfrm>
                <a:off x="2316449" y="405033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1553B</a:t>
                </a:r>
                <a:endParaRPr lang="zh-CN" altLang="en-US" sz="1065">
                  <a:solidFill>
                    <a:schemeClr val="bg1"/>
                  </a:solidFill>
                </a:endParaRPr>
              </a:p>
            </p:txBody>
          </p:sp>
          <p:sp>
            <p:nvSpPr>
              <p:cNvPr id="33" name="圆角矩形 32"/>
              <p:cNvSpPr/>
              <p:nvPr/>
            </p:nvSpPr>
            <p:spPr>
              <a:xfrm>
                <a:off x="2868511" y="325824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CAN</a:t>
                </a:r>
                <a:endParaRPr lang="zh-CN" altLang="en-US" sz="1065">
                  <a:solidFill>
                    <a:schemeClr val="bg1"/>
                  </a:solidFill>
                </a:endParaRPr>
              </a:p>
            </p:txBody>
          </p:sp>
          <p:sp>
            <p:nvSpPr>
              <p:cNvPr id="34" name="圆角矩形 33"/>
              <p:cNvSpPr/>
              <p:nvPr/>
            </p:nvSpPr>
            <p:spPr>
              <a:xfrm>
                <a:off x="2868511" y="345626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SPI</a:t>
                </a:r>
                <a:endParaRPr lang="zh-CN" altLang="en-US" sz="1065">
                  <a:solidFill>
                    <a:schemeClr val="bg1"/>
                  </a:solidFill>
                </a:endParaRPr>
              </a:p>
            </p:txBody>
          </p:sp>
          <p:sp>
            <p:nvSpPr>
              <p:cNvPr id="35" name="圆角矩形 34"/>
              <p:cNvSpPr/>
              <p:nvPr/>
            </p:nvSpPr>
            <p:spPr>
              <a:xfrm>
                <a:off x="2868511" y="3654285"/>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USB</a:t>
                </a:r>
                <a:endParaRPr lang="zh-CN" altLang="en-US" sz="1065">
                  <a:solidFill>
                    <a:schemeClr val="bg1"/>
                  </a:solidFill>
                </a:endParaRPr>
              </a:p>
            </p:txBody>
          </p:sp>
          <p:sp>
            <p:nvSpPr>
              <p:cNvPr id="36" name="圆角矩形 35"/>
              <p:cNvSpPr/>
              <p:nvPr/>
            </p:nvSpPr>
            <p:spPr>
              <a:xfrm>
                <a:off x="2868511" y="385230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PIPE</a:t>
                </a:r>
                <a:endParaRPr lang="zh-CN" altLang="en-US" sz="1065">
                  <a:solidFill>
                    <a:schemeClr val="bg1"/>
                  </a:solidFill>
                </a:endParaRPr>
              </a:p>
            </p:txBody>
          </p:sp>
          <p:sp>
            <p:nvSpPr>
              <p:cNvPr id="37" name="圆角矩形 36"/>
              <p:cNvSpPr/>
              <p:nvPr/>
            </p:nvSpPr>
            <p:spPr>
              <a:xfrm>
                <a:off x="2868511" y="405033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SRIO</a:t>
                </a:r>
                <a:endParaRPr lang="zh-CN" altLang="en-US" sz="1065">
                  <a:solidFill>
                    <a:schemeClr val="bg1"/>
                  </a:solidFill>
                </a:endParaRPr>
              </a:p>
            </p:txBody>
          </p:sp>
          <p:sp>
            <p:nvSpPr>
              <p:cNvPr id="38" name="圆角矩形 37"/>
              <p:cNvSpPr/>
              <p:nvPr/>
            </p:nvSpPr>
            <p:spPr>
              <a:xfrm>
                <a:off x="1764388" y="326157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SD</a:t>
                </a:r>
                <a:endParaRPr lang="zh-CN" altLang="en-US" sz="1065">
                  <a:solidFill>
                    <a:schemeClr val="bg1"/>
                  </a:solidFill>
                </a:endParaRPr>
              </a:p>
            </p:txBody>
          </p:sp>
          <p:sp>
            <p:nvSpPr>
              <p:cNvPr id="39" name="圆角矩形 38"/>
              <p:cNvSpPr/>
              <p:nvPr/>
            </p:nvSpPr>
            <p:spPr>
              <a:xfrm>
                <a:off x="1764388" y="345876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RTC</a:t>
                </a:r>
                <a:endParaRPr lang="zh-CN" altLang="en-US" sz="1065">
                  <a:solidFill>
                    <a:schemeClr val="bg1"/>
                  </a:solidFill>
                </a:endParaRPr>
              </a:p>
            </p:txBody>
          </p:sp>
          <p:sp>
            <p:nvSpPr>
              <p:cNvPr id="40" name="圆角矩形 39"/>
              <p:cNvSpPr/>
              <p:nvPr/>
            </p:nvSpPr>
            <p:spPr>
              <a:xfrm>
                <a:off x="1764388" y="365595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TTY</a:t>
                </a:r>
                <a:endParaRPr lang="zh-CN" altLang="en-US" sz="1065">
                  <a:solidFill>
                    <a:schemeClr val="bg1"/>
                  </a:solidFill>
                </a:endParaRPr>
              </a:p>
            </p:txBody>
          </p:sp>
          <p:sp>
            <p:nvSpPr>
              <p:cNvPr id="41" name="圆角矩形 40"/>
              <p:cNvSpPr/>
              <p:nvPr/>
            </p:nvSpPr>
            <p:spPr>
              <a:xfrm>
                <a:off x="1764388" y="385314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GPIO</a:t>
                </a:r>
                <a:endParaRPr lang="zh-CN" altLang="en-US" sz="1065">
                  <a:solidFill>
                    <a:schemeClr val="bg1"/>
                  </a:solidFill>
                </a:endParaRPr>
              </a:p>
            </p:txBody>
          </p:sp>
          <p:sp>
            <p:nvSpPr>
              <p:cNvPr id="42" name="圆角矩形 41"/>
              <p:cNvSpPr/>
              <p:nvPr/>
            </p:nvSpPr>
            <p:spPr>
              <a:xfrm>
                <a:off x="1764388" y="405032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AHCI</a:t>
                </a:r>
                <a:endParaRPr lang="zh-CN" altLang="en-US" sz="1065">
                  <a:solidFill>
                    <a:schemeClr val="bg1"/>
                  </a:solidFill>
                </a:endParaRPr>
              </a:p>
            </p:txBody>
          </p:sp>
          <p:sp>
            <p:nvSpPr>
              <p:cNvPr id="43" name="圆角矩形 42"/>
              <p:cNvSpPr/>
              <p:nvPr/>
            </p:nvSpPr>
            <p:spPr>
              <a:xfrm>
                <a:off x="1212327" y="326157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ATA</a:t>
                </a:r>
                <a:endParaRPr lang="zh-CN" altLang="en-US" sz="1065">
                  <a:solidFill>
                    <a:schemeClr val="bg1"/>
                  </a:solidFill>
                </a:endParaRPr>
              </a:p>
            </p:txBody>
          </p:sp>
          <p:sp>
            <p:nvSpPr>
              <p:cNvPr id="44" name="圆角矩形 43"/>
              <p:cNvSpPr/>
              <p:nvPr/>
            </p:nvSpPr>
            <p:spPr>
              <a:xfrm>
                <a:off x="1212327" y="345876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DMA</a:t>
                </a:r>
                <a:endParaRPr lang="zh-CN" altLang="en-US" sz="1065">
                  <a:solidFill>
                    <a:schemeClr val="bg1"/>
                  </a:solidFill>
                </a:endParaRPr>
              </a:p>
            </p:txBody>
          </p:sp>
          <p:sp>
            <p:nvSpPr>
              <p:cNvPr id="45" name="圆角矩形 44"/>
              <p:cNvSpPr/>
              <p:nvPr/>
            </p:nvSpPr>
            <p:spPr>
              <a:xfrm>
                <a:off x="1212327" y="365595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IIC</a:t>
                </a:r>
                <a:endParaRPr lang="zh-CN" altLang="en-US" sz="1065">
                  <a:solidFill>
                    <a:schemeClr val="bg1"/>
                  </a:solidFill>
                </a:endParaRPr>
              </a:p>
            </p:txBody>
          </p:sp>
          <p:sp>
            <p:nvSpPr>
              <p:cNvPr id="46" name="圆角矩形 45"/>
              <p:cNvSpPr/>
              <p:nvPr/>
            </p:nvSpPr>
            <p:spPr>
              <a:xfrm>
                <a:off x="1212327" y="385314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MII</a:t>
                </a:r>
                <a:endParaRPr lang="zh-CN" altLang="en-US" sz="1065">
                  <a:solidFill>
                    <a:schemeClr val="bg1"/>
                  </a:solidFill>
                </a:endParaRPr>
              </a:p>
            </p:txBody>
          </p:sp>
          <p:sp>
            <p:nvSpPr>
              <p:cNvPr id="47" name="圆角矩形 46"/>
              <p:cNvSpPr/>
              <p:nvPr/>
            </p:nvSpPr>
            <p:spPr>
              <a:xfrm>
                <a:off x="1212327" y="405032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PCI</a:t>
                </a:r>
                <a:endParaRPr lang="zh-CN" altLang="en-US" sz="1065">
                  <a:solidFill>
                    <a:schemeClr val="bg1"/>
                  </a:solidFill>
                </a:endParaRPr>
              </a:p>
            </p:txBody>
          </p:sp>
          <p:grpSp>
            <p:nvGrpSpPr>
              <p:cNvPr id="48" name="组合 47"/>
              <p:cNvGrpSpPr/>
              <p:nvPr/>
            </p:nvGrpSpPr>
            <p:grpSpPr>
              <a:xfrm>
                <a:off x="135212" y="3251061"/>
                <a:ext cx="1041111" cy="892579"/>
                <a:chOff x="445725" y="3140968"/>
                <a:chExt cx="813907" cy="1121962"/>
              </a:xfrm>
            </p:grpSpPr>
            <p:sp>
              <p:nvSpPr>
                <p:cNvPr id="153" name="矩形 152"/>
                <p:cNvSpPr/>
                <p:nvPr/>
              </p:nvSpPr>
              <p:spPr>
                <a:xfrm>
                  <a:off x="445726" y="3140968"/>
                  <a:ext cx="813906" cy="95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445725" y="4055126"/>
                  <a:ext cx="438887" cy="2078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圆角矩形 48"/>
              <p:cNvSpPr/>
              <p:nvPr/>
            </p:nvSpPr>
            <p:spPr>
              <a:xfrm>
                <a:off x="78621" y="3258241"/>
                <a:ext cx="741898"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b="1">
                    <a:solidFill>
                      <a:schemeClr val="tx1"/>
                    </a:solidFill>
                  </a:rPr>
                  <a:t>File System</a:t>
                </a:r>
                <a:endParaRPr lang="zh-CN" altLang="en-US" sz="935" b="1">
                  <a:solidFill>
                    <a:schemeClr val="tx1"/>
                  </a:solidFill>
                </a:endParaRPr>
              </a:p>
            </p:txBody>
          </p:sp>
          <p:sp>
            <p:nvSpPr>
              <p:cNvPr id="50" name="圆角矩形 49"/>
              <p:cNvSpPr/>
              <p:nvPr/>
            </p:nvSpPr>
            <p:spPr>
              <a:xfrm>
                <a:off x="696615" y="3281533"/>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a:t>TPS</a:t>
                </a:r>
                <a:endParaRPr lang="zh-CN" altLang="en-US" sz="935"/>
              </a:p>
            </p:txBody>
          </p:sp>
          <p:sp>
            <p:nvSpPr>
              <p:cNvPr id="51" name="圆角矩形 50"/>
              <p:cNvSpPr/>
              <p:nvPr/>
            </p:nvSpPr>
            <p:spPr>
              <a:xfrm>
                <a:off x="696615" y="3425549"/>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a:t>NFS</a:t>
                </a:r>
                <a:endParaRPr lang="zh-CN" altLang="en-US" sz="935"/>
              </a:p>
            </p:txBody>
          </p:sp>
          <p:sp>
            <p:nvSpPr>
              <p:cNvPr id="52" name="圆角矩形 51"/>
              <p:cNvSpPr/>
              <p:nvPr/>
            </p:nvSpPr>
            <p:spPr>
              <a:xfrm>
                <a:off x="696615" y="3569565"/>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65" err="1"/>
                  <a:t>romFS</a:t>
                </a:r>
                <a:endParaRPr lang="zh-CN" altLang="en-US" sz="865"/>
              </a:p>
            </p:txBody>
          </p:sp>
          <p:sp>
            <p:nvSpPr>
              <p:cNvPr id="53" name="圆角矩形 52"/>
              <p:cNvSpPr/>
              <p:nvPr/>
            </p:nvSpPr>
            <p:spPr>
              <a:xfrm>
                <a:off x="696615" y="3713581"/>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err="1"/>
                  <a:t>ramFS</a:t>
                </a:r>
                <a:endParaRPr lang="zh-CN" altLang="en-US" sz="935"/>
              </a:p>
            </p:txBody>
          </p:sp>
          <p:sp>
            <p:nvSpPr>
              <p:cNvPr id="54" name="圆角矩形 53"/>
              <p:cNvSpPr/>
              <p:nvPr/>
            </p:nvSpPr>
            <p:spPr>
              <a:xfrm>
                <a:off x="696615" y="3857597"/>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err="1"/>
                  <a:t>fatFS</a:t>
                </a:r>
                <a:endParaRPr lang="zh-CN" altLang="en-US" sz="935"/>
              </a:p>
            </p:txBody>
          </p:sp>
          <p:sp>
            <p:nvSpPr>
              <p:cNvPr id="56" name="圆角矩形 55"/>
              <p:cNvSpPr/>
              <p:nvPr/>
            </p:nvSpPr>
            <p:spPr>
              <a:xfrm>
                <a:off x="170742" y="3436422"/>
                <a:ext cx="495382"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t>rootFS</a:t>
                </a:r>
                <a:endParaRPr lang="zh-CN" altLang="en-US" sz="935"/>
              </a:p>
            </p:txBody>
          </p:sp>
          <p:sp>
            <p:nvSpPr>
              <p:cNvPr id="57" name="圆角矩形 56"/>
              <p:cNvSpPr/>
              <p:nvPr/>
            </p:nvSpPr>
            <p:spPr>
              <a:xfrm>
                <a:off x="170742" y="3597099"/>
                <a:ext cx="495383"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err="1"/>
                  <a:t>proc</a:t>
                </a:r>
                <a:r>
                  <a:rPr lang="en-US" altLang="zh-CN" sz="935"/>
                  <a:t> FS</a:t>
                </a:r>
                <a:endParaRPr lang="zh-CN" altLang="en-US" sz="935"/>
              </a:p>
            </p:txBody>
          </p:sp>
          <p:sp>
            <p:nvSpPr>
              <p:cNvPr id="58" name="圆角矩形 57"/>
              <p:cNvSpPr/>
              <p:nvPr/>
            </p:nvSpPr>
            <p:spPr>
              <a:xfrm>
                <a:off x="170742" y="3763796"/>
                <a:ext cx="495381" cy="3478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65"/>
                  </a:lnSpc>
                </a:pPr>
                <a:r>
                  <a:rPr lang="en-US" altLang="zh-CN" sz="935" err="1"/>
                  <a:t>Yaffs</a:t>
                </a:r>
                <a:endParaRPr lang="en-US" altLang="zh-CN" sz="935"/>
              </a:p>
              <a:p>
                <a:pPr algn="ctr">
                  <a:lnSpc>
                    <a:spcPts val="665"/>
                  </a:lnSpc>
                </a:pPr>
                <a:r>
                  <a:rPr lang="en-US" altLang="zh-CN" sz="935"/>
                  <a:t>+</a:t>
                </a:r>
              </a:p>
              <a:p>
                <a:pPr algn="ctr">
                  <a:lnSpc>
                    <a:spcPts val="665"/>
                  </a:lnSpc>
                </a:pPr>
                <a:r>
                  <a:rPr lang="en-US" altLang="zh-CN" sz="935" err="1"/>
                  <a:t>mtd</a:t>
                </a:r>
                <a:endParaRPr lang="zh-CN" altLang="en-US" sz="935"/>
              </a:p>
            </p:txBody>
          </p:sp>
          <p:sp>
            <p:nvSpPr>
              <p:cNvPr id="59" name="圆角矩形 58"/>
              <p:cNvSpPr/>
              <p:nvPr/>
            </p:nvSpPr>
            <p:spPr>
              <a:xfrm>
                <a:off x="706440" y="4019363"/>
                <a:ext cx="432046" cy="124277"/>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5">
                    <a:solidFill>
                      <a:schemeClr val="bg1"/>
                    </a:solidFill>
                  </a:rPr>
                  <a:t>partition</a:t>
                </a:r>
                <a:endParaRPr lang="zh-CN" altLang="en-US" sz="665">
                  <a:solidFill>
                    <a:schemeClr val="bg1"/>
                  </a:solidFill>
                </a:endParaRPr>
              </a:p>
            </p:txBody>
          </p:sp>
          <p:sp>
            <p:nvSpPr>
              <p:cNvPr id="60" name="下箭头 59"/>
              <p:cNvSpPr/>
              <p:nvPr/>
            </p:nvSpPr>
            <p:spPr>
              <a:xfrm>
                <a:off x="401607" y="4149310"/>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下箭头 60"/>
              <p:cNvSpPr/>
              <p:nvPr/>
            </p:nvSpPr>
            <p:spPr>
              <a:xfrm>
                <a:off x="899603" y="4149311"/>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170742" y="4226983"/>
                <a:ext cx="470379"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00"/>
                  </a:lnSpc>
                </a:pPr>
                <a:r>
                  <a:rPr lang="en-US" altLang="zh-CN" sz="800" dirty="0" err="1">
                    <a:solidFill>
                      <a:schemeClr val="bg1"/>
                    </a:solidFill>
                  </a:rPr>
                  <a:t>nand</a:t>
                </a:r>
                <a:r>
                  <a:rPr lang="en-US" altLang="zh-CN" sz="800" dirty="0">
                    <a:solidFill>
                      <a:schemeClr val="bg1"/>
                    </a:solidFill>
                  </a:rPr>
                  <a:t> cache</a:t>
                </a:r>
                <a:endParaRPr lang="zh-CN" altLang="en-US" sz="800" dirty="0">
                  <a:solidFill>
                    <a:schemeClr val="bg1"/>
                  </a:solidFill>
                </a:endParaRPr>
              </a:p>
            </p:txBody>
          </p:sp>
          <p:sp>
            <p:nvSpPr>
              <p:cNvPr id="63" name="圆角矩形 62"/>
              <p:cNvSpPr/>
              <p:nvPr/>
            </p:nvSpPr>
            <p:spPr>
              <a:xfrm>
                <a:off x="678147" y="4226981"/>
                <a:ext cx="468983"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00"/>
                  </a:lnSpc>
                </a:pPr>
                <a:r>
                  <a:rPr lang="en-US" altLang="zh-CN" sz="800" dirty="0">
                    <a:solidFill>
                      <a:schemeClr val="bg1"/>
                    </a:solidFill>
                  </a:rPr>
                  <a:t>disk cache</a:t>
                </a:r>
                <a:endParaRPr lang="zh-CN" altLang="en-US" sz="800" dirty="0">
                  <a:solidFill>
                    <a:schemeClr val="bg1"/>
                  </a:solidFill>
                </a:endParaRPr>
              </a:p>
            </p:txBody>
          </p:sp>
          <p:sp>
            <p:nvSpPr>
              <p:cNvPr id="64" name="圆角矩形 63"/>
              <p:cNvSpPr/>
              <p:nvPr/>
            </p:nvSpPr>
            <p:spPr>
              <a:xfrm>
                <a:off x="1212327" y="4266353"/>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Keyboard</a:t>
                </a:r>
                <a:endParaRPr lang="zh-CN" altLang="en-US" sz="800">
                  <a:solidFill>
                    <a:schemeClr val="bg1"/>
                  </a:solidFill>
                </a:endParaRPr>
              </a:p>
            </p:txBody>
          </p:sp>
          <p:sp>
            <p:nvSpPr>
              <p:cNvPr id="65" name="圆角矩形 64"/>
              <p:cNvSpPr/>
              <p:nvPr/>
            </p:nvSpPr>
            <p:spPr>
              <a:xfrm>
                <a:off x="1950409" y="4266353"/>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Mouse</a:t>
                </a:r>
                <a:endParaRPr lang="zh-CN" altLang="en-US" sz="800">
                  <a:solidFill>
                    <a:schemeClr val="bg1"/>
                  </a:solidFill>
                </a:endParaRPr>
              </a:p>
            </p:txBody>
          </p:sp>
          <p:sp>
            <p:nvSpPr>
              <p:cNvPr id="66" name="圆角矩形 65"/>
              <p:cNvSpPr/>
              <p:nvPr/>
            </p:nvSpPr>
            <p:spPr>
              <a:xfrm>
                <a:off x="2688491" y="4266353"/>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Sound</a:t>
                </a:r>
                <a:endParaRPr lang="zh-CN" altLang="en-US" sz="800">
                  <a:solidFill>
                    <a:schemeClr val="bg1"/>
                  </a:solidFill>
                </a:endParaRPr>
              </a:p>
            </p:txBody>
          </p:sp>
          <p:sp>
            <p:nvSpPr>
              <p:cNvPr id="67" name="矩形 66"/>
              <p:cNvSpPr/>
              <p:nvPr/>
            </p:nvSpPr>
            <p:spPr>
              <a:xfrm>
                <a:off x="35497" y="2075098"/>
                <a:ext cx="3389791" cy="854450"/>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endParaRPr lang="zh-CN" altLang="en-US" sz="2135">
                  <a:solidFill>
                    <a:srgbClr val="191F93"/>
                  </a:solidFill>
                </a:endParaRPr>
              </a:p>
            </p:txBody>
          </p:sp>
          <p:sp>
            <p:nvSpPr>
              <p:cNvPr id="68" name="圆角矩形 67"/>
              <p:cNvSpPr/>
              <p:nvPr/>
            </p:nvSpPr>
            <p:spPr>
              <a:xfrm>
                <a:off x="134578" y="237498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select</a:t>
                </a:r>
                <a:endParaRPr lang="zh-CN" altLang="en-US" sz="1065"/>
              </a:p>
            </p:txBody>
          </p:sp>
          <p:sp>
            <p:nvSpPr>
              <p:cNvPr id="69" name="矩形 68"/>
              <p:cNvSpPr/>
              <p:nvPr/>
            </p:nvSpPr>
            <p:spPr>
              <a:xfrm>
                <a:off x="47912" y="2099258"/>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a:solidFill>
                      <a:schemeClr val="tx1"/>
                    </a:solidFill>
                  </a:rPr>
                  <a:t>I/O System</a:t>
                </a:r>
                <a:endParaRPr lang="zh-CN" altLang="en-US" sz="1865" b="1">
                  <a:solidFill>
                    <a:schemeClr val="tx1"/>
                  </a:solidFill>
                </a:endParaRPr>
              </a:p>
            </p:txBody>
          </p:sp>
          <p:sp>
            <p:nvSpPr>
              <p:cNvPr id="70" name="圆角矩形 69"/>
              <p:cNvSpPr/>
              <p:nvPr/>
            </p:nvSpPr>
            <p:spPr>
              <a:xfrm>
                <a:off x="134578" y="264439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t>timerfd</a:t>
                </a:r>
                <a:endParaRPr lang="zh-CN" altLang="en-US" sz="1065"/>
              </a:p>
            </p:txBody>
          </p:sp>
          <p:sp>
            <p:nvSpPr>
              <p:cNvPr id="71" name="圆角矩形 70"/>
              <p:cNvSpPr/>
              <p:nvPr/>
            </p:nvSpPr>
            <p:spPr>
              <a:xfrm>
                <a:off x="950841" y="237498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poll</a:t>
                </a:r>
                <a:endParaRPr lang="zh-CN" altLang="en-US" sz="1065"/>
              </a:p>
            </p:txBody>
          </p:sp>
          <p:sp>
            <p:nvSpPr>
              <p:cNvPr id="72" name="圆角矩形 71"/>
              <p:cNvSpPr/>
              <p:nvPr/>
            </p:nvSpPr>
            <p:spPr>
              <a:xfrm>
                <a:off x="950841" y="264439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t>signalfd</a:t>
                </a:r>
                <a:endParaRPr lang="zh-CN" altLang="en-US" sz="1065"/>
              </a:p>
            </p:txBody>
          </p:sp>
          <p:sp>
            <p:nvSpPr>
              <p:cNvPr id="73" name="圆角矩形 72"/>
              <p:cNvSpPr/>
              <p:nvPr/>
            </p:nvSpPr>
            <p:spPr>
              <a:xfrm>
                <a:off x="1767103" y="237498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t>epoll</a:t>
                </a:r>
                <a:endParaRPr lang="zh-CN" altLang="en-US" sz="1065"/>
              </a:p>
            </p:txBody>
          </p:sp>
          <p:sp>
            <p:nvSpPr>
              <p:cNvPr id="74" name="圆角矩形 73"/>
              <p:cNvSpPr/>
              <p:nvPr/>
            </p:nvSpPr>
            <p:spPr>
              <a:xfrm>
                <a:off x="1767104" y="264439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Power</a:t>
                </a:r>
                <a:endParaRPr lang="zh-CN" altLang="en-US" sz="1065"/>
              </a:p>
            </p:txBody>
          </p:sp>
          <p:sp>
            <p:nvSpPr>
              <p:cNvPr id="75" name="圆角矩形 74"/>
              <p:cNvSpPr/>
              <p:nvPr/>
            </p:nvSpPr>
            <p:spPr>
              <a:xfrm>
                <a:off x="2583365" y="237498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t>eventfd</a:t>
                </a:r>
                <a:endParaRPr lang="zh-CN" altLang="en-US" sz="1065"/>
              </a:p>
            </p:txBody>
          </p:sp>
          <p:sp>
            <p:nvSpPr>
              <p:cNvPr id="76" name="圆角矩形 75"/>
              <p:cNvSpPr/>
              <p:nvPr/>
            </p:nvSpPr>
            <p:spPr>
              <a:xfrm>
                <a:off x="2583366" y="264439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t>Hotplug</a:t>
                </a:r>
                <a:endParaRPr lang="zh-CN" altLang="en-US" sz="1065"/>
              </a:p>
            </p:txBody>
          </p:sp>
          <p:sp>
            <p:nvSpPr>
              <p:cNvPr id="77" name="矩形 76"/>
              <p:cNvSpPr/>
              <p:nvPr/>
            </p:nvSpPr>
            <p:spPr>
              <a:xfrm>
                <a:off x="35497" y="1191935"/>
                <a:ext cx="3389791"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endParaRPr lang="zh-CN" altLang="en-US" sz="2135">
                  <a:solidFill>
                    <a:srgbClr val="191F93"/>
                  </a:solidFill>
                </a:endParaRPr>
              </a:p>
            </p:txBody>
          </p:sp>
          <p:sp>
            <p:nvSpPr>
              <p:cNvPr id="78" name="圆角矩形 77"/>
              <p:cNvSpPr/>
              <p:nvPr/>
            </p:nvSpPr>
            <p:spPr>
              <a:xfrm>
                <a:off x="134580" y="148093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pthread</a:t>
                </a:r>
                <a:endParaRPr lang="zh-CN" altLang="en-US" sz="1065">
                  <a:solidFill>
                    <a:schemeClr val="bg1"/>
                  </a:solidFill>
                </a:endParaRPr>
              </a:p>
            </p:txBody>
          </p:sp>
          <p:sp>
            <p:nvSpPr>
              <p:cNvPr id="79" name="矩形 78"/>
              <p:cNvSpPr/>
              <p:nvPr/>
            </p:nvSpPr>
            <p:spPr>
              <a:xfrm>
                <a:off x="47911" y="1206668"/>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a:solidFill>
                      <a:srgbClr val="00B050"/>
                    </a:solidFill>
                  </a:rPr>
                  <a:t>POSIX</a:t>
                </a:r>
                <a:endParaRPr lang="zh-CN" altLang="en-US" sz="1865" b="1">
                  <a:solidFill>
                    <a:srgbClr val="00B050"/>
                  </a:solidFill>
                </a:endParaRPr>
              </a:p>
            </p:txBody>
          </p:sp>
          <p:sp>
            <p:nvSpPr>
              <p:cNvPr id="80" name="圆角矩形 79"/>
              <p:cNvSpPr/>
              <p:nvPr/>
            </p:nvSpPr>
            <p:spPr>
              <a:xfrm>
                <a:off x="134579" y="175034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dll</a:t>
                </a:r>
                <a:r>
                  <a:rPr lang="en-US" altLang="zh-CN" sz="1065">
                    <a:solidFill>
                      <a:schemeClr val="bg1"/>
                    </a:solidFill>
                  </a:rPr>
                  <a:t> lib</a:t>
                </a:r>
                <a:endParaRPr lang="zh-CN" altLang="en-US" sz="1065">
                  <a:solidFill>
                    <a:schemeClr val="bg1"/>
                  </a:solidFill>
                </a:endParaRPr>
              </a:p>
            </p:txBody>
          </p:sp>
          <p:sp>
            <p:nvSpPr>
              <p:cNvPr id="81" name="圆角矩形 80"/>
              <p:cNvSpPr/>
              <p:nvPr/>
            </p:nvSpPr>
            <p:spPr>
              <a:xfrm>
                <a:off x="758396" y="1480930"/>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semaphore</a:t>
                </a:r>
                <a:endParaRPr lang="zh-CN" altLang="en-US" sz="1065">
                  <a:solidFill>
                    <a:schemeClr val="bg1"/>
                  </a:solidFill>
                </a:endParaRPr>
              </a:p>
            </p:txBody>
          </p:sp>
          <p:sp>
            <p:nvSpPr>
              <p:cNvPr id="82" name="圆角矩形 81"/>
              <p:cNvSpPr/>
              <p:nvPr/>
            </p:nvSpPr>
            <p:spPr>
              <a:xfrm>
                <a:off x="758395" y="1750343"/>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async</a:t>
                </a:r>
                <a:r>
                  <a:rPr lang="en-US" altLang="zh-CN" sz="1065">
                    <a:solidFill>
                      <a:schemeClr val="bg1"/>
                    </a:solidFill>
                  </a:rPr>
                  <a:t> I/O</a:t>
                </a:r>
                <a:endParaRPr lang="zh-CN" altLang="en-US" sz="1065">
                  <a:solidFill>
                    <a:schemeClr val="bg1"/>
                  </a:solidFill>
                </a:endParaRPr>
              </a:p>
            </p:txBody>
          </p:sp>
          <p:sp>
            <p:nvSpPr>
              <p:cNvPr id="83" name="圆角矩形 82"/>
              <p:cNvSpPr/>
              <p:nvPr/>
            </p:nvSpPr>
            <p:spPr>
              <a:xfrm>
                <a:off x="1501202" y="148093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sched</a:t>
                </a:r>
                <a:endParaRPr lang="zh-CN" altLang="en-US" sz="1065">
                  <a:solidFill>
                    <a:schemeClr val="bg1"/>
                  </a:solidFill>
                </a:endParaRPr>
              </a:p>
            </p:txBody>
          </p:sp>
          <p:sp>
            <p:nvSpPr>
              <p:cNvPr id="84" name="圆角矩形 83"/>
              <p:cNvSpPr/>
              <p:nvPr/>
            </p:nvSpPr>
            <p:spPr>
              <a:xfrm>
                <a:off x="1501201" y="175034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multi I/O</a:t>
                </a:r>
                <a:endParaRPr lang="zh-CN" altLang="en-US" sz="1065">
                  <a:solidFill>
                    <a:schemeClr val="bg1"/>
                  </a:solidFill>
                </a:endParaRPr>
              </a:p>
            </p:txBody>
          </p:sp>
          <p:sp>
            <p:nvSpPr>
              <p:cNvPr id="85" name="圆角矩形 84"/>
              <p:cNvSpPr/>
              <p:nvPr/>
            </p:nvSpPr>
            <p:spPr>
              <a:xfrm>
                <a:off x="2125017" y="148093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mqueue</a:t>
                </a:r>
                <a:endParaRPr lang="zh-CN" altLang="en-US" sz="1065">
                  <a:solidFill>
                    <a:schemeClr val="bg1"/>
                  </a:solidFill>
                </a:endParaRPr>
              </a:p>
            </p:txBody>
          </p:sp>
          <p:sp>
            <p:nvSpPr>
              <p:cNvPr id="86" name="圆角矩形 85"/>
              <p:cNvSpPr/>
              <p:nvPr/>
            </p:nvSpPr>
            <p:spPr>
              <a:xfrm>
                <a:off x="2125017" y="175034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spwan</a:t>
                </a:r>
                <a:endParaRPr lang="zh-CN" altLang="en-US" sz="1065">
                  <a:solidFill>
                    <a:schemeClr val="bg1"/>
                  </a:solidFill>
                </a:endParaRPr>
              </a:p>
            </p:txBody>
          </p:sp>
          <p:sp>
            <p:nvSpPr>
              <p:cNvPr id="87" name="圆角矩形 86"/>
              <p:cNvSpPr/>
              <p:nvPr/>
            </p:nvSpPr>
            <p:spPr>
              <a:xfrm>
                <a:off x="2748832" y="148093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mman</a:t>
                </a:r>
                <a:endParaRPr lang="zh-CN" altLang="en-US" sz="1065">
                  <a:solidFill>
                    <a:schemeClr val="bg1"/>
                  </a:solidFill>
                </a:endParaRPr>
              </a:p>
            </p:txBody>
          </p:sp>
          <p:sp>
            <p:nvSpPr>
              <p:cNvPr id="88" name="圆角矩形 87"/>
              <p:cNvSpPr/>
              <p:nvPr/>
            </p:nvSpPr>
            <p:spPr>
              <a:xfrm>
                <a:off x="2748833" y="175034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fnmatch</a:t>
                </a:r>
                <a:endParaRPr lang="zh-CN" altLang="en-US" sz="1065">
                  <a:solidFill>
                    <a:schemeClr val="bg1"/>
                  </a:solidFill>
                </a:endParaRPr>
              </a:p>
            </p:txBody>
          </p:sp>
          <p:sp>
            <p:nvSpPr>
              <p:cNvPr id="89" name="矩形 88"/>
              <p:cNvSpPr/>
              <p:nvPr/>
            </p:nvSpPr>
            <p:spPr>
              <a:xfrm>
                <a:off x="35496" y="170848"/>
                <a:ext cx="8077311" cy="97294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endParaRPr lang="zh-CN" altLang="en-US" sz="1200">
                  <a:solidFill>
                    <a:srgbClr val="191F93"/>
                  </a:solidFill>
                </a:endParaRPr>
              </a:p>
            </p:txBody>
          </p:sp>
          <p:sp>
            <p:nvSpPr>
              <p:cNvPr id="90" name="圆角矩形 89"/>
              <p:cNvSpPr/>
              <p:nvPr/>
            </p:nvSpPr>
            <p:spPr>
              <a:xfrm>
                <a:off x="170108" y="450468"/>
                <a:ext cx="866877"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a:solidFill>
                      <a:schemeClr val="bg1"/>
                    </a:solidFill>
                  </a:rPr>
                  <a:t>SQLite3</a:t>
                </a:r>
                <a:endParaRPr lang="zh-CN" altLang="en-US" sz="1335">
                  <a:solidFill>
                    <a:schemeClr val="bg1"/>
                  </a:solidFill>
                </a:endParaRPr>
              </a:p>
            </p:txBody>
          </p:sp>
          <p:sp>
            <p:nvSpPr>
              <p:cNvPr id="91" name="矩形 90"/>
              <p:cNvSpPr/>
              <p:nvPr/>
            </p:nvSpPr>
            <p:spPr>
              <a:xfrm>
                <a:off x="65572" y="170848"/>
                <a:ext cx="2475171"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a:solidFill>
                      <a:schemeClr val="bg1"/>
                    </a:solidFill>
                  </a:rPr>
                  <a:t>3rd part software &amp; tools</a:t>
                </a:r>
                <a:endParaRPr lang="zh-CN" altLang="en-US" sz="1865" b="1">
                  <a:solidFill>
                    <a:schemeClr val="bg1"/>
                  </a:solidFill>
                </a:endParaRPr>
              </a:p>
            </p:txBody>
          </p:sp>
          <p:sp>
            <p:nvSpPr>
              <p:cNvPr id="92" name="圆角矩形 91"/>
              <p:cNvSpPr/>
              <p:nvPr/>
            </p:nvSpPr>
            <p:spPr>
              <a:xfrm>
                <a:off x="170109" y="783647"/>
                <a:ext cx="866876"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a:solidFill>
                      <a:schemeClr val="bg1"/>
                    </a:solidFill>
                  </a:rPr>
                  <a:t>SDL</a:t>
                </a:r>
                <a:endParaRPr lang="zh-CN" altLang="en-US" sz="1335">
                  <a:solidFill>
                    <a:schemeClr val="bg1"/>
                  </a:solidFill>
                </a:endParaRPr>
              </a:p>
            </p:txBody>
          </p:sp>
          <p:sp>
            <p:nvSpPr>
              <p:cNvPr id="93" name="圆角矩形 92"/>
              <p:cNvSpPr/>
              <p:nvPr/>
            </p:nvSpPr>
            <p:spPr>
              <a:xfrm>
                <a:off x="1176547" y="450468"/>
                <a:ext cx="859785"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TCPDUMP</a:t>
                </a:r>
                <a:endParaRPr lang="zh-CN" altLang="en-US" sz="1335" dirty="0">
                  <a:solidFill>
                    <a:schemeClr val="bg1"/>
                  </a:solidFill>
                </a:endParaRPr>
              </a:p>
            </p:txBody>
          </p:sp>
          <p:sp>
            <p:nvSpPr>
              <p:cNvPr id="94" name="圆角矩形 93"/>
              <p:cNvSpPr/>
              <p:nvPr/>
            </p:nvSpPr>
            <p:spPr>
              <a:xfrm>
                <a:off x="1176322" y="783647"/>
                <a:ext cx="860009"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err="1">
                    <a:solidFill>
                      <a:schemeClr val="bg1"/>
                    </a:solidFill>
                  </a:rPr>
                  <a:t>FFmpeg</a:t>
                </a:r>
                <a:endParaRPr lang="zh-CN" altLang="en-US" sz="1335">
                  <a:solidFill>
                    <a:schemeClr val="bg1"/>
                  </a:solidFill>
                </a:endParaRPr>
              </a:p>
            </p:txBody>
          </p:sp>
          <p:sp>
            <p:nvSpPr>
              <p:cNvPr id="95" name="圆角矩形 94"/>
              <p:cNvSpPr/>
              <p:nvPr/>
            </p:nvSpPr>
            <p:spPr>
              <a:xfrm>
                <a:off x="2175894" y="450468"/>
                <a:ext cx="858784"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65"/>
                  </a:lnSpc>
                </a:pPr>
                <a:r>
                  <a:rPr lang="en-US" altLang="zh-CN" sz="1065" dirty="0" err="1">
                    <a:solidFill>
                      <a:schemeClr val="bg1"/>
                    </a:solidFill>
                  </a:rPr>
                  <a:t>GoAHead</a:t>
                </a:r>
                <a:endParaRPr lang="en-US" altLang="zh-CN" sz="1065" dirty="0">
                  <a:solidFill>
                    <a:schemeClr val="bg1"/>
                  </a:solidFill>
                </a:endParaRPr>
              </a:p>
              <a:p>
                <a:pPr algn="ctr">
                  <a:lnSpc>
                    <a:spcPts val="1065"/>
                  </a:lnSpc>
                </a:pPr>
                <a:r>
                  <a:rPr lang="en-US" altLang="zh-CN" sz="1065" dirty="0" err="1">
                    <a:solidFill>
                      <a:schemeClr val="bg1"/>
                    </a:solidFill>
                  </a:rPr>
                  <a:t>WebSever</a:t>
                </a:r>
                <a:endParaRPr lang="zh-CN" altLang="en-US" sz="1065" dirty="0">
                  <a:solidFill>
                    <a:schemeClr val="bg1"/>
                  </a:solidFill>
                </a:endParaRPr>
              </a:p>
            </p:txBody>
          </p:sp>
          <p:sp>
            <p:nvSpPr>
              <p:cNvPr id="96" name="圆角矩形 95"/>
              <p:cNvSpPr/>
              <p:nvPr/>
            </p:nvSpPr>
            <p:spPr>
              <a:xfrm>
                <a:off x="2175894" y="789617"/>
                <a:ext cx="858784"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err="1">
                    <a:solidFill>
                      <a:schemeClr val="bg1"/>
                    </a:solidFill>
                  </a:rPr>
                  <a:t>Qt</a:t>
                </a:r>
                <a:endParaRPr lang="zh-CN" altLang="en-US" sz="1335">
                  <a:solidFill>
                    <a:schemeClr val="bg1"/>
                  </a:solidFill>
                </a:endParaRPr>
              </a:p>
            </p:txBody>
          </p:sp>
          <p:sp>
            <p:nvSpPr>
              <p:cNvPr id="97" name="圆角矩形 96"/>
              <p:cNvSpPr/>
              <p:nvPr/>
            </p:nvSpPr>
            <p:spPr>
              <a:xfrm>
                <a:off x="3174240" y="450468"/>
                <a:ext cx="858784"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OpenSSL</a:t>
                </a:r>
                <a:endParaRPr lang="zh-CN" altLang="en-US" sz="1335" dirty="0">
                  <a:solidFill>
                    <a:schemeClr val="bg1"/>
                  </a:solidFill>
                </a:endParaRPr>
              </a:p>
            </p:txBody>
          </p:sp>
          <p:sp>
            <p:nvSpPr>
              <p:cNvPr id="98" name="圆角矩形 97"/>
              <p:cNvSpPr/>
              <p:nvPr/>
            </p:nvSpPr>
            <p:spPr>
              <a:xfrm>
                <a:off x="3171082" y="783647"/>
                <a:ext cx="861942"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QGIS</a:t>
                </a:r>
                <a:endParaRPr lang="zh-CN" altLang="en-US" sz="1335" dirty="0">
                  <a:solidFill>
                    <a:schemeClr val="bg1"/>
                  </a:solidFill>
                </a:endParaRPr>
              </a:p>
            </p:txBody>
          </p:sp>
          <p:sp>
            <p:nvSpPr>
              <p:cNvPr id="99" name="圆角矩形 98"/>
              <p:cNvSpPr/>
              <p:nvPr/>
            </p:nvSpPr>
            <p:spPr>
              <a:xfrm>
                <a:off x="4172586" y="438057"/>
                <a:ext cx="861811"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err="1">
                    <a:solidFill>
                      <a:schemeClr val="bg1"/>
                    </a:solidFill>
                  </a:rPr>
                  <a:t>Lua</a:t>
                </a:r>
                <a:endParaRPr lang="zh-CN" altLang="en-US" sz="1335">
                  <a:solidFill>
                    <a:schemeClr val="bg1"/>
                  </a:solidFill>
                </a:endParaRPr>
              </a:p>
            </p:txBody>
          </p:sp>
          <p:sp>
            <p:nvSpPr>
              <p:cNvPr id="100" name="圆角矩形 99"/>
              <p:cNvSpPr/>
              <p:nvPr/>
            </p:nvSpPr>
            <p:spPr>
              <a:xfrm>
                <a:off x="4170721" y="771236"/>
                <a:ext cx="863675"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Python</a:t>
                </a:r>
                <a:endParaRPr lang="zh-CN" altLang="en-US" sz="1335" dirty="0">
                  <a:solidFill>
                    <a:schemeClr val="bg1"/>
                  </a:solidFill>
                </a:endParaRPr>
              </a:p>
            </p:txBody>
          </p:sp>
          <p:sp>
            <p:nvSpPr>
              <p:cNvPr id="101" name="圆角矩形 100"/>
              <p:cNvSpPr/>
              <p:nvPr/>
            </p:nvSpPr>
            <p:spPr>
              <a:xfrm>
                <a:off x="5173959" y="423715"/>
                <a:ext cx="861811"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DDS</a:t>
                </a:r>
                <a:endParaRPr lang="zh-CN" altLang="en-US" sz="1335" dirty="0">
                  <a:solidFill>
                    <a:schemeClr val="bg1"/>
                  </a:solidFill>
                </a:endParaRPr>
              </a:p>
            </p:txBody>
          </p:sp>
          <p:sp>
            <p:nvSpPr>
              <p:cNvPr id="102" name="圆角矩形 101"/>
              <p:cNvSpPr/>
              <p:nvPr/>
            </p:nvSpPr>
            <p:spPr>
              <a:xfrm>
                <a:off x="5171714" y="756895"/>
                <a:ext cx="858668"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rPr>
                  <a:t>TensorFlow</a:t>
                </a:r>
                <a:endParaRPr lang="zh-CN" altLang="en-US" sz="1200" dirty="0">
                  <a:solidFill>
                    <a:schemeClr val="bg1"/>
                  </a:solidFill>
                </a:endParaRPr>
              </a:p>
            </p:txBody>
          </p:sp>
          <p:sp>
            <p:nvSpPr>
              <p:cNvPr id="103" name="圆角矩形 102"/>
              <p:cNvSpPr/>
              <p:nvPr/>
            </p:nvSpPr>
            <p:spPr>
              <a:xfrm>
                <a:off x="6175332" y="423715"/>
                <a:ext cx="861811"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err="1">
                    <a:solidFill>
                      <a:schemeClr val="bg1"/>
                    </a:solidFill>
                  </a:rPr>
                  <a:t>mbed</a:t>
                </a:r>
                <a:r>
                  <a:rPr lang="en-US" altLang="zh-CN" sz="1335" dirty="0">
                    <a:solidFill>
                      <a:schemeClr val="bg1"/>
                    </a:solidFill>
                  </a:rPr>
                  <a:t> TLS</a:t>
                </a:r>
                <a:endParaRPr lang="zh-CN" altLang="en-US" sz="1335" dirty="0">
                  <a:solidFill>
                    <a:schemeClr val="bg1"/>
                  </a:solidFill>
                </a:endParaRPr>
              </a:p>
            </p:txBody>
          </p:sp>
          <p:sp>
            <p:nvSpPr>
              <p:cNvPr id="104" name="圆角矩形 103"/>
              <p:cNvSpPr/>
              <p:nvPr/>
            </p:nvSpPr>
            <p:spPr>
              <a:xfrm>
                <a:off x="6175331" y="756893"/>
                <a:ext cx="861811"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NCNN</a:t>
                </a:r>
                <a:endParaRPr lang="zh-CN" altLang="en-US" sz="1335" dirty="0">
                  <a:solidFill>
                    <a:schemeClr val="bg1"/>
                  </a:solidFill>
                </a:endParaRPr>
              </a:p>
            </p:txBody>
          </p:sp>
          <p:sp>
            <p:nvSpPr>
              <p:cNvPr id="105" name="圆角矩形 104"/>
              <p:cNvSpPr/>
              <p:nvPr/>
            </p:nvSpPr>
            <p:spPr>
              <a:xfrm>
                <a:off x="7176703" y="423713"/>
                <a:ext cx="861811"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Java Script</a:t>
                </a:r>
                <a:endParaRPr lang="zh-CN" altLang="en-US" sz="1200" dirty="0">
                  <a:solidFill>
                    <a:schemeClr val="bg1"/>
                  </a:solidFill>
                </a:endParaRPr>
              </a:p>
            </p:txBody>
          </p:sp>
          <p:sp>
            <p:nvSpPr>
              <p:cNvPr id="106" name="圆角矩形 105"/>
              <p:cNvSpPr/>
              <p:nvPr/>
            </p:nvSpPr>
            <p:spPr>
              <a:xfrm>
                <a:off x="7176703" y="756892"/>
                <a:ext cx="854916" cy="275387"/>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a:t>
                </a:r>
                <a:endParaRPr lang="zh-CN" altLang="en-US" sz="1335" dirty="0">
                  <a:solidFill>
                    <a:schemeClr val="bg1"/>
                  </a:solidFill>
                </a:endParaRPr>
              </a:p>
            </p:txBody>
          </p:sp>
          <p:sp>
            <p:nvSpPr>
              <p:cNvPr id="107" name="矩形 106"/>
              <p:cNvSpPr/>
              <p:nvPr/>
            </p:nvSpPr>
            <p:spPr>
              <a:xfrm>
                <a:off x="3470169" y="1191935"/>
                <a:ext cx="1728000"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endParaRPr lang="zh-CN" altLang="en-US" sz="2135">
                  <a:solidFill>
                    <a:srgbClr val="191F93"/>
                  </a:solidFill>
                </a:endParaRPr>
              </a:p>
            </p:txBody>
          </p:sp>
          <p:sp>
            <p:nvSpPr>
              <p:cNvPr id="108" name="圆角矩形 107"/>
              <p:cNvSpPr/>
              <p:nvPr/>
            </p:nvSpPr>
            <p:spPr>
              <a:xfrm>
                <a:off x="3540508" y="1265041"/>
                <a:ext cx="436699"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libc</a:t>
                </a:r>
                <a:endParaRPr lang="zh-CN" altLang="en-US" sz="1065">
                  <a:solidFill>
                    <a:schemeClr val="bg1"/>
                  </a:solidFill>
                </a:endParaRPr>
              </a:p>
            </p:txBody>
          </p:sp>
          <p:sp>
            <p:nvSpPr>
              <p:cNvPr id="109" name="圆角矩形 108"/>
              <p:cNvSpPr/>
              <p:nvPr/>
            </p:nvSpPr>
            <p:spPr>
              <a:xfrm>
                <a:off x="3718097" y="1629409"/>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solidFill>
                      <a:schemeClr val="bg1"/>
                    </a:solidFill>
                  </a:rPr>
                  <a:t>module.ko</a:t>
                </a:r>
                <a:endParaRPr lang="zh-CN" altLang="en-US" sz="1065">
                  <a:solidFill>
                    <a:schemeClr val="bg1"/>
                  </a:solidFill>
                </a:endParaRPr>
              </a:p>
            </p:txBody>
          </p:sp>
          <p:sp>
            <p:nvSpPr>
              <p:cNvPr id="110" name="圆角矩形 109"/>
              <p:cNvSpPr/>
              <p:nvPr/>
            </p:nvSpPr>
            <p:spPr>
              <a:xfrm>
                <a:off x="4058318" y="1265041"/>
                <a:ext cx="526098"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Shell</a:t>
                </a:r>
                <a:endParaRPr lang="zh-CN" altLang="en-US" sz="1065">
                  <a:solidFill>
                    <a:schemeClr val="bg1"/>
                  </a:solidFill>
                </a:endParaRPr>
              </a:p>
            </p:txBody>
          </p:sp>
          <p:sp>
            <p:nvSpPr>
              <p:cNvPr id="111" name="圆角矩形 110"/>
              <p:cNvSpPr/>
              <p:nvPr/>
            </p:nvSpPr>
            <p:spPr>
              <a:xfrm>
                <a:off x="3718097" y="1843069"/>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solidFill>
                      <a:schemeClr val="bg1"/>
                    </a:solidFill>
                  </a:rPr>
                  <a:t>library.so</a:t>
                </a:r>
                <a:endParaRPr lang="zh-CN" altLang="en-US" sz="1065">
                  <a:solidFill>
                    <a:schemeClr val="bg1"/>
                  </a:solidFill>
                </a:endParaRPr>
              </a:p>
            </p:txBody>
          </p:sp>
          <p:sp>
            <p:nvSpPr>
              <p:cNvPr id="112" name="圆角矩形 111"/>
              <p:cNvSpPr/>
              <p:nvPr/>
            </p:nvSpPr>
            <p:spPr>
              <a:xfrm>
                <a:off x="4649668" y="1265041"/>
                <a:ext cx="436699" cy="155449"/>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solidFill>
                      <a:schemeClr val="bg1"/>
                    </a:solidFill>
                  </a:rPr>
                  <a:t>GDB</a:t>
                </a:r>
                <a:endParaRPr lang="zh-CN" altLang="en-US" sz="1065" dirty="0">
                  <a:solidFill>
                    <a:schemeClr val="bg1"/>
                  </a:solidFill>
                </a:endParaRPr>
              </a:p>
            </p:txBody>
          </p:sp>
          <p:grpSp>
            <p:nvGrpSpPr>
              <p:cNvPr id="113" name="组合 112"/>
              <p:cNvGrpSpPr/>
              <p:nvPr/>
            </p:nvGrpSpPr>
            <p:grpSpPr>
              <a:xfrm>
                <a:off x="3482584" y="1190385"/>
                <a:ext cx="4630223" cy="3299475"/>
                <a:chOff x="436751" y="2876375"/>
                <a:chExt cx="1031402" cy="1215750"/>
              </a:xfrm>
              <a:solidFill>
                <a:schemeClr val="accent6">
                  <a:lumMod val="40000"/>
                  <a:lumOff val="60000"/>
                </a:schemeClr>
              </a:solidFill>
            </p:grpSpPr>
            <p:sp>
              <p:nvSpPr>
                <p:cNvPr id="151" name="矩形 150"/>
                <p:cNvSpPr/>
                <p:nvPr/>
              </p:nvSpPr>
              <p:spPr>
                <a:xfrm>
                  <a:off x="436751" y="3202363"/>
                  <a:ext cx="1031402" cy="88976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829315" y="2876375"/>
                  <a:ext cx="638838" cy="43648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圆角矩形 113"/>
              <p:cNvSpPr/>
              <p:nvPr/>
            </p:nvSpPr>
            <p:spPr>
              <a:xfrm>
                <a:off x="3540507" y="2141802"/>
                <a:ext cx="4491112" cy="233179"/>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a:t>BSD socket</a:t>
                </a:r>
                <a:endParaRPr lang="zh-CN" altLang="en-US" sz="1335"/>
              </a:p>
            </p:txBody>
          </p:sp>
          <p:sp>
            <p:nvSpPr>
              <p:cNvPr id="118" name="矩形 117"/>
              <p:cNvSpPr/>
              <p:nvPr/>
            </p:nvSpPr>
            <p:spPr>
              <a:xfrm>
                <a:off x="3504296" y="1420490"/>
                <a:ext cx="1694895" cy="22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Loader &amp; Symbol</a:t>
                </a:r>
                <a:endParaRPr lang="zh-CN" altLang="en-US" sz="1200" b="1">
                  <a:solidFill>
                    <a:schemeClr val="tx1"/>
                  </a:solidFill>
                </a:endParaRPr>
              </a:p>
            </p:txBody>
          </p:sp>
          <p:sp>
            <p:nvSpPr>
              <p:cNvPr id="122" name="圆角矩形 121"/>
              <p:cNvSpPr/>
              <p:nvPr/>
            </p:nvSpPr>
            <p:spPr>
              <a:xfrm>
                <a:off x="5313677" y="1265041"/>
                <a:ext cx="494875"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P-MIB</a:t>
                </a:r>
                <a:endParaRPr lang="zh-CN" altLang="en-US" sz="1065" dirty="0"/>
              </a:p>
            </p:txBody>
          </p:sp>
          <p:sp>
            <p:nvSpPr>
              <p:cNvPr id="124" name="矩形 123"/>
              <p:cNvSpPr/>
              <p:nvPr/>
            </p:nvSpPr>
            <p:spPr>
              <a:xfrm>
                <a:off x="3540507" y="2418324"/>
                <a:ext cx="1440057"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5015567" y="2418324"/>
                <a:ext cx="981507"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6023164" y="2418324"/>
                <a:ext cx="1009524"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圆角矩形 126"/>
              <p:cNvSpPr/>
              <p:nvPr/>
            </p:nvSpPr>
            <p:spPr>
              <a:xfrm>
                <a:off x="3544380" y="3736082"/>
                <a:ext cx="704387"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Flow </a:t>
                </a:r>
                <a:r>
                  <a:rPr lang="en-US" altLang="zh-CN" sz="1065" dirty="0" err="1"/>
                  <a:t>Ctl</a:t>
                </a:r>
                <a:endParaRPr lang="zh-CN" altLang="en-US" sz="1065" dirty="0"/>
              </a:p>
            </p:txBody>
          </p:sp>
          <p:sp>
            <p:nvSpPr>
              <p:cNvPr id="131" name="圆角矩形 130"/>
              <p:cNvSpPr/>
              <p:nvPr/>
            </p:nvSpPr>
            <p:spPr>
              <a:xfrm>
                <a:off x="3540508" y="4015788"/>
                <a:ext cx="4498006" cy="200468"/>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Net Packet Filter</a:t>
                </a:r>
                <a:endParaRPr lang="zh-CN" altLang="en-US" sz="1065" dirty="0"/>
              </a:p>
            </p:txBody>
          </p:sp>
          <p:sp>
            <p:nvSpPr>
              <p:cNvPr id="132" name="圆角矩形 131"/>
              <p:cNvSpPr/>
              <p:nvPr/>
            </p:nvSpPr>
            <p:spPr>
              <a:xfrm>
                <a:off x="3540508" y="4254428"/>
                <a:ext cx="1475059"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wireless net framework</a:t>
                </a:r>
                <a:endParaRPr lang="zh-CN" altLang="en-US" sz="1065" dirty="0"/>
              </a:p>
            </p:txBody>
          </p:sp>
          <p:sp>
            <p:nvSpPr>
              <p:cNvPr id="134" name="矩形 133"/>
              <p:cNvSpPr/>
              <p:nvPr/>
            </p:nvSpPr>
            <p:spPr>
              <a:xfrm>
                <a:off x="3688929" y="2488777"/>
                <a:ext cx="1152128"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rgbClr val="DA8F20"/>
                    </a:solidFill>
                  </a:rPr>
                  <a:t>AF_INET/AF_INET6</a:t>
                </a:r>
                <a:endParaRPr lang="zh-CN" altLang="en-US" sz="1200" b="1">
                  <a:solidFill>
                    <a:srgbClr val="DA8F20"/>
                  </a:solidFill>
                </a:endParaRPr>
              </a:p>
            </p:txBody>
          </p:sp>
          <p:sp>
            <p:nvSpPr>
              <p:cNvPr id="135" name="矩形 134"/>
              <p:cNvSpPr/>
              <p:nvPr/>
            </p:nvSpPr>
            <p:spPr>
              <a:xfrm>
                <a:off x="5015566" y="2488777"/>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rgbClr val="DA8F20"/>
                    </a:solidFill>
                  </a:rPr>
                  <a:t>AF_UNIX</a:t>
                </a:r>
                <a:endParaRPr lang="zh-CN" altLang="en-US" sz="1200" b="1">
                  <a:solidFill>
                    <a:srgbClr val="DA8F20"/>
                  </a:solidFill>
                </a:endParaRPr>
              </a:p>
            </p:txBody>
          </p:sp>
          <p:sp>
            <p:nvSpPr>
              <p:cNvPr id="136" name="矩形 135"/>
              <p:cNvSpPr/>
              <p:nvPr/>
            </p:nvSpPr>
            <p:spPr>
              <a:xfrm>
                <a:off x="6030382" y="2488777"/>
                <a:ext cx="981507"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DA8F20"/>
                    </a:solidFill>
                  </a:rPr>
                  <a:t>AF_PACKET</a:t>
                </a:r>
                <a:endParaRPr lang="zh-CN" altLang="en-US" sz="1200" b="1" dirty="0">
                  <a:solidFill>
                    <a:srgbClr val="DA8F20"/>
                  </a:solidFill>
                </a:endParaRPr>
              </a:p>
            </p:txBody>
          </p:sp>
          <p:sp>
            <p:nvSpPr>
              <p:cNvPr id="137" name="圆角矩形 136"/>
              <p:cNvSpPr/>
              <p:nvPr/>
            </p:nvSpPr>
            <p:spPr>
              <a:xfrm>
                <a:off x="3750622" y="2666555"/>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DNS</a:t>
                </a:r>
                <a:endParaRPr lang="zh-CN" altLang="en-US" sz="1065"/>
              </a:p>
            </p:txBody>
          </p:sp>
          <p:sp>
            <p:nvSpPr>
              <p:cNvPr id="138" name="圆角矩形 137"/>
              <p:cNvSpPr/>
              <p:nvPr/>
            </p:nvSpPr>
            <p:spPr>
              <a:xfrm>
                <a:off x="4274028" y="2666555"/>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DHCP</a:t>
                </a:r>
                <a:endParaRPr lang="zh-CN" altLang="en-US" sz="1065"/>
              </a:p>
            </p:txBody>
          </p:sp>
          <p:sp>
            <p:nvSpPr>
              <p:cNvPr id="139" name="圆角矩形 138"/>
              <p:cNvSpPr/>
              <p:nvPr/>
            </p:nvSpPr>
            <p:spPr>
              <a:xfrm>
                <a:off x="3750622" y="2927053"/>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UDP</a:t>
                </a:r>
                <a:endParaRPr lang="zh-CN" altLang="en-US" sz="1065" dirty="0"/>
              </a:p>
            </p:txBody>
          </p:sp>
          <p:sp>
            <p:nvSpPr>
              <p:cNvPr id="140" name="圆角矩形 139"/>
              <p:cNvSpPr/>
              <p:nvPr/>
            </p:nvSpPr>
            <p:spPr>
              <a:xfrm>
                <a:off x="4274028" y="2927053"/>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TCP</a:t>
                </a:r>
                <a:endParaRPr lang="zh-CN" altLang="en-US" sz="1065"/>
              </a:p>
            </p:txBody>
          </p:sp>
          <p:sp>
            <p:nvSpPr>
              <p:cNvPr id="141" name="圆角矩形 140"/>
              <p:cNvSpPr/>
              <p:nvPr/>
            </p:nvSpPr>
            <p:spPr>
              <a:xfrm>
                <a:off x="3573234" y="3187551"/>
                <a:ext cx="451204"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a:t>IGMP</a:t>
                </a:r>
                <a:endParaRPr lang="zh-CN" altLang="en-US" sz="935"/>
              </a:p>
            </p:txBody>
          </p:sp>
          <p:sp>
            <p:nvSpPr>
              <p:cNvPr id="142" name="圆角矩形 141"/>
              <p:cNvSpPr/>
              <p:nvPr/>
            </p:nvSpPr>
            <p:spPr>
              <a:xfrm>
                <a:off x="4035987" y="3187551"/>
                <a:ext cx="483283"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a:t>IPv4/v6</a:t>
                </a:r>
                <a:endParaRPr lang="zh-CN" altLang="en-US" sz="935"/>
              </a:p>
            </p:txBody>
          </p:sp>
          <p:sp>
            <p:nvSpPr>
              <p:cNvPr id="143" name="圆角矩形 142"/>
              <p:cNvSpPr/>
              <p:nvPr/>
            </p:nvSpPr>
            <p:spPr>
              <a:xfrm>
                <a:off x="4530820" y="3187551"/>
                <a:ext cx="41275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a:t>ICMP</a:t>
                </a:r>
                <a:endParaRPr lang="zh-CN" altLang="en-US" sz="935"/>
              </a:p>
            </p:txBody>
          </p:sp>
          <p:sp>
            <p:nvSpPr>
              <p:cNvPr id="144" name="圆角矩形 143"/>
              <p:cNvSpPr/>
              <p:nvPr/>
            </p:nvSpPr>
            <p:spPr>
              <a:xfrm>
                <a:off x="3750622" y="3448050"/>
                <a:ext cx="498145"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ARP</a:t>
                </a:r>
                <a:endParaRPr lang="zh-CN" altLang="en-US" sz="1065"/>
              </a:p>
            </p:txBody>
          </p:sp>
          <p:sp>
            <p:nvSpPr>
              <p:cNvPr id="145" name="圆角矩形 144"/>
              <p:cNvSpPr/>
              <p:nvPr/>
            </p:nvSpPr>
            <p:spPr>
              <a:xfrm>
                <a:off x="4274028" y="3448050"/>
                <a:ext cx="567029"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Ad Hoc</a:t>
                </a:r>
                <a:endParaRPr lang="zh-CN" altLang="en-US" sz="1065"/>
              </a:p>
            </p:txBody>
          </p:sp>
          <p:sp>
            <p:nvSpPr>
              <p:cNvPr id="146" name="圆角矩形 145"/>
              <p:cNvSpPr/>
              <p:nvPr/>
            </p:nvSpPr>
            <p:spPr>
              <a:xfrm>
                <a:off x="5205074" y="2726731"/>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dual-pipe</a:t>
                </a:r>
                <a:endParaRPr lang="zh-CN" altLang="en-US" sz="1065" dirty="0"/>
              </a:p>
            </p:txBody>
          </p:sp>
          <p:sp>
            <p:nvSpPr>
              <p:cNvPr id="147" name="圆角矩形 146"/>
              <p:cNvSpPr/>
              <p:nvPr/>
            </p:nvSpPr>
            <p:spPr>
              <a:xfrm>
                <a:off x="5205074" y="3029165"/>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cred</a:t>
                </a:r>
                <a:endParaRPr lang="zh-CN" altLang="en-US" sz="1065"/>
              </a:p>
            </p:txBody>
          </p:sp>
          <p:sp>
            <p:nvSpPr>
              <p:cNvPr id="148" name="圆角矩形 147"/>
              <p:cNvSpPr/>
              <p:nvPr/>
            </p:nvSpPr>
            <p:spPr>
              <a:xfrm>
                <a:off x="5205074" y="3317847"/>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t>fd</a:t>
                </a:r>
                <a:r>
                  <a:rPr lang="en-US" altLang="zh-CN" sz="1065"/>
                  <a:t>-trans</a:t>
                </a:r>
                <a:endParaRPr lang="zh-CN" altLang="en-US" sz="1065"/>
              </a:p>
            </p:txBody>
          </p:sp>
          <p:sp>
            <p:nvSpPr>
              <p:cNvPr id="149" name="圆角矩形 148"/>
              <p:cNvSpPr/>
              <p:nvPr/>
            </p:nvSpPr>
            <p:spPr>
              <a:xfrm>
                <a:off x="6206312" y="2726731"/>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err="1"/>
                  <a:t>mmap</a:t>
                </a:r>
                <a:endParaRPr lang="zh-CN" altLang="en-US" sz="1065"/>
              </a:p>
            </p:txBody>
          </p:sp>
          <p:sp>
            <p:nvSpPr>
              <p:cNvPr id="150" name="圆角矩形 149"/>
              <p:cNvSpPr/>
              <p:nvPr/>
            </p:nvSpPr>
            <p:spPr>
              <a:xfrm>
                <a:off x="6206312" y="3029165"/>
                <a:ext cx="610352" cy="19168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a:t>queue</a:t>
                </a:r>
                <a:endParaRPr lang="zh-CN" altLang="en-US" sz="1065"/>
              </a:p>
            </p:txBody>
          </p:sp>
        </p:grpSp>
        <p:grpSp>
          <p:nvGrpSpPr>
            <p:cNvPr id="155" name="Arch_BOX"/>
            <p:cNvGrpSpPr/>
            <p:nvPr/>
          </p:nvGrpSpPr>
          <p:grpSpPr>
            <a:xfrm>
              <a:off x="560111" y="5718907"/>
              <a:ext cx="10912487" cy="369163"/>
              <a:chOff x="-59152" y="5718907"/>
              <a:chExt cx="7235855" cy="369162"/>
            </a:xfrm>
          </p:grpSpPr>
          <p:sp>
            <p:nvSpPr>
              <p:cNvPr id="156" name="矩形 155"/>
              <p:cNvSpPr/>
              <p:nvPr/>
            </p:nvSpPr>
            <p:spPr>
              <a:xfrm>
                <a:off x="35496" y="5718907"/>
                <a:ext cx="7141207" cy="36916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endParaRPr lang="zh-CN" altLang="en-US" sz="2135">
                  <a:solidFill>
                    <a:srgbClr val="191F93"/>
                  </a:solidFill>
                </a:endParaRPr>
              </a:p>
            </p:txBody>
          </p:sp>
          <p:sp>
            <p:nvSpPr>
              <p:cNvPr id="157" name="矩形 156"/>
              <p:cNvSpPr/>
              <p:nvPr/>
            </p:nvSpPr>
            <p:spPr>
              <a:xfrm>
                <a:off x="-59152" y="5752306"/>
                <a:ext cx="144016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dirty="0">
                    <a:solidFill>
                      <a:schemeClr val="tx1"/>
                    </a:solidFill>
                  </a:rPr>
                  <a:t>Architecture</a:t>
                </a:r>
                <a:endParaRPr lang="zh-CN" altLang="en-US" sz="1865" b="1" dirty="0">
                  <a:solidFill>
                    <a:schemeClr val="tx1"/>
                  </a:solidFill>
                </a:endParaRPr>
              </a:p>
            </p:txBody>
          </p:sp>
        </p:grpSp>
        <p:sp>
          <p:nvSpPr>
            <p:cNvPr id="158" name="Arch_ARM"/>
            <p:cNvSpPr/>
            <p:nvPr/>
          </p:nvSpPr>
          <p:spPr>
            <a:xfrm>
              <a:off x="2449489" y="5783847"/>
              <a:ext cx="1107475"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ARM32/64</a:t>
              </a:r>
              <a:endParaRPr lang="zh-CN" altLang="en-US" sz="1335" dirty="0">
                <a:solidFill>
                  <a:schemeClr val="bg1"/>
                </a:solidFill>
              </a:endParaRPr>
            </a:p>
          </p:txBody>
        </p:sp>
        <p:sp>
          <p:nvSpPr>
            <p:cNvPr id="163" name="圆角矩形 162"/>
            <p:cNvSpPr/>
            <p:nvPr/>
          </p:nvSpPr>
          <p:spPr>
            <a:xfrm>
              <a:off x="7740426" y="1561873"/>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FTP</a:t>
              </a:r>
              <a:endParaRPr lang="zh-CN" altLang="en-US" sz="1065" dirty="0"/>
            </a:p>
          </p:txBody>
        </p:sp>
        <p:sp>
          <p:nvSpPr>
            <p:cNvPr id="164" name="圆角矩形 163"/>
            <p:cNvSpPr/>
            <p:nvPr/>
          </p:nvSpPr>
          <p:spPr>
            <a:xfrm>
              <a:off x="7740425" y="1834766"/>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TFTP</a:t>
              </a:r>
              <a:endParaRPr lang="zh-CN" altLang="en-US" sz="1065" dirty="0"/>
            </a:p>
          </p:txBody>
        </p:sp>
        <p:sp>
          <p:nvSpPr>
            <p:cNvPr id="306" name="圆角矩形 305"/>
            <p:cNvSpPr/>
            <p:nvPr/>
          </p:nvSpPr>
          <p:spPr>
            <a:xfrm>
              <a:off x="8482790" y="1560674"/>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SNTP</a:t>
              </a:r>
              <a:endParaRPr lang="zh-CN" altLang="en-US" sz="1065" dirty="0"/>
            </a:p>
          </p:txBody>
        </p:sp>
        <p:sp>
          <p:nvSpPr>
            <p:cNvPr id="307" name="圆角矩形 306"/>
            <p:cNvSpPr/>
            <p:nvPr/>
          </p:nvSpPr>
          <p:spPr>
            <a:xfrm>
              <a:off x="8482790" y="1833569"/>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dirty="0"/>
                <a:t>Ping4/6</a:t>
              </a:r>
              <a:endParaRPr lang="zh-CN" altLang="en-US" sz="935" dirty="0"/>
            </a:p>
          </p:txBody>
        </p:sp>
        <p:sp>
          <p:nvSpPr>
            <p:cNvPr id="308" name="圆角矩形 307"/>
            <p:cNvSpPr/>
            <p:nvPr/>
          </p:nvSpPr>
          <p:spPr>
            <a:xfrm>
              <a:off x="9224628" y="1560673"/>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Telnet</a:t>
              </a:r>
              <a:endParaRPr lang="zh-CN" altLang="en-US" sz="1065" dirty="0"/>
            </a:p>
          </p:txBody>
        </p:sp>
        <p:sp>
          <p:nvSpPr>
            <p:cNvPr id="309" name="圆角矩形 308"/>
            <p:cNvSpPr/>
            <p:nvPr/>
          </p:nvSpPr>
          <p:spPr>
            <a:xfrm>
              <a:off x="9224626" y="1833568"/>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syslog</a:t>
              </a:r>
              <a:endParaRPr lang="zh-CN" altLang="en-US" sz="1065" dirty="0"/>
            </a:p>
          </p:txBody>
        </p:sp>
        <p:sp>
          <p:nvSpPr>
            <p:cNvPr id="310" name="圆角矩形 309"/>
            <p:cNvSpPr/>
            <p:nvPr/>
          </p:nvSpPr>
          <p:spPr>
            <a:xfrm>
              <a:off x="9976201" y="1560673"/>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BGP</a:t>
              </a:r>
              <a:endParaRPr lang="zh-CN" altLang="en-US" sz="1065" dirty="0"/>
            </a:p>
          </p:txBody>
        </p:sp>
        <p:sp>
          <p:nvSpPr>
            <p:cNvPr id="311" name="圆角矩形 310"/>
            <p:cNvSpPr/>
            <p:nvPr/>
          </p:nvSpPr>
          <p:spPr>
            <a:xfrm>
              <a:off x="9976200" y="1833568"/>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PIM</a:t>
              </a:r>
              <a:endParaRPr lang="zh-CN" altLang="en-US" sz="1065" dirty="0"/>
            </a:p>
          </p:txBody>
        </p:sp>
        <p:sp>
          <p:nvSpPr>
            <p:cNvPr id="312" name="圆角矩形 311"/>
            <p:cNvSpPr/>
            <p:nvPr/>
          </p:nvSpPr>
          <p:spPr>
            <a:xfrm>
              <a:off x="10704516" y="1560673"/>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RIP</a:t>
              </a:r>
              <a:endParaRPr lang="zh-CN" altLang="en-US" sz="1065" dirty="0"/>
            </a:p>
          </p:txBody>
        </p:sp>
        <p:sp>
          <p:nvSpPr>
            <p:cNvPr id="313" name="圆角矩形 312"/>
            <p:cNvSpPr/>
            <p:nvPr/>
          </p:nvSpPr>
          <p:spPr>
            <a:xfrm>
              <a:off x="10704514" y="1833568"/>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SNMP</a:t>
              </a:r>
              <a:endParaRPr lang="zh-CN" altLang="en-US" sz="1065" dirty="0"/>
            </a:p>
          </p:txBody>
        </p:sp>
        <p:sp>
          <p:nvSpPr>
            <p:cNvPr id="162" name="圆角矩形 161"/>
            <p:cNvSpPr/>
            <p:nvPr/>
          </p:nvSpPr>
          <p:spPr>
            <a:xfrm>
              <a:off x="8482790" y="1275538"/>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dirty="0" err="1"/>
                <a:t>SunRPC</a:t>
              </a:r>
              <a:endParaRPr lang="zh-CN" altLang="en-US" sz="935" dirty="0"/>
            </a:p>
          </p:txBody>
        </p:sp>
        <p:sp>
          <p:nvSpPr>
            <p:cNvPr id="165" name="圆角矩形 164"/>
            <p:cNvSpPr/>
            <p:nvPr/>
          </p:nvSpPr>
          <p:spPr>
            <a:xfrm>
              <a:off x="9224628" y="1275538"/>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dirty="0" err="1"/>
                <a:t>KidVPN</a:t>
              </a:r>
              <a:endParaRPr lang="zh-CN" altLang="en-US" sz="935" dirty="0"/>
            </a:p>
          </p:txBody>
        </p:sp>
        <p:sp>
          <p:nvSpPr>
            <p:cNvPr id="166" name="圆角矩形 165"/>
            <p:cNvSpPr/>
            <p:nvPr/>
          </p:nvSpPr>
          <p:spPr>
            <a:xfrm>
              <a:off x="9976201" y="1275538"/>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OSPF</a:t>
              </a:r>
              <a:endParaRPr lang="zh-CN" altLang="en-US" sz="1065" dirty="0"/>
            </a:p>
          </p:txBody>
        </p:sp>
        <p:sp>
          <p:nvSpPr>
            <p:cNvPr id="167" name="圆角矩形 166"/>
            <p:cNvSpPr/>
            <p:nvPr/>
          </p:nvSpPr>
          <p:spPr>
            <a:xfrm>
              <a:off x="10704516" y="1282833"/>
              <a:ext cx="65983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IS-IS</a:t>
              </a:r>
              <a:endParaRPr lang="zh-CN" altLang="en-US" sz="1065" dirty="0"/>
            </a:p>
          </p:txBody>
        </p:sp>
        <p:sp>
          <p:nvSpPr>
            <p:cNvPr id="168" name="矩形 167"/>
            <p:cNvSpPr/>
            <p:nvPr/>
          </p:nvSpPr>
          <p:spPr>
            <a:xfrm>
              <a:off x="10060247" y="2440604"/>
              <a:ext cx="1304100"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10064865" y="2506569"/>
              <a:ext cx="1308676"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DA8F20"/>
                  </a:solidFill>
                </a:rPr>
                <a:t>AF_ROUTE</a:t>
              </a:r>
              <a:endParaRPr lang="zh-CN" altLang="en-US" sz="1200" b="1" dirty="0">
                <a:solidFill>
                  <a:srgbClr val="DA8F20"/>
                </a:solidFill>
              </a:endParaRPr>
            </a:p>
          </p:txBody>
        </p:sp>
        <p:sp>
          <p:nvSpPr>
            <p:cNvPr id="170" name="圆角矩形 169"/>
            <p:cNvSpPr/>
            <p:nvPr/>
          </p:nvSpPr>
          <p:spPr>
            <a:xfrm>
              <a:off x="10234279" y="2744522"/>
              <a:ext cx="969845" cy="191687"/>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route op</a:t>
              </a:r>
              <a:endParaRPr lang="zh-CN" altLang="en-US" sz="1065" dirty="0"/>
            </a:p>
          </p:txBody>
        </p:sp>
        <p:sp>
          <p:nvSpPr>
            <p:cNvPr id="171" name="圆角矩形 170"/>
            <p:cNvSpPr/>
            <p:nvPr/>
          </p:nvSpPr>
          <p:spPr>
            <a:xfrm>
              <a:off x="10234279" y="3046957"/>
              <a:ext cx="969845" cy="191687"/>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route hook</a:t>
              </a:r>
              <a:endParaRPr lang="zh-CN" altLang="en-US" sz="1065" dirty="0"/>
            </a:p>
          </p:txBody>
        </p:sp>
        <p:sp>
          <p:nvSpPr>
            <p:cNvPr id="172" name="圆角矩形 171"/>
            <p:cNvSpPr/>
            <p:nvPr/>
          </p:nvSpPr>
          <p:spPr>
            <a:xfrm>
              <a:off x="10234279" y="3342698"/>
              <a:ext cx="969845" cy="191687"/>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route table</a:t>
              </a:r>
              <a:endParaRPr lang="zh-CN" altLang="en-US" sz="1065" dirty="0"/>
            </a:p>
          </p:txBody>
        </p:sp>
        <p:sp>
          <p:nvSpPr>
            <p:cNvPr id="173" name="圆角矩形 172"/>
            <p:cNvSpPr/>
            <p:nvPr/>
          </p:nvSpPr>
          <p:spPr>
            <a:xfrm>
              <a:off x="6377311" y="3759341"/>
              <a:ext cx="93918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PPP</a:t>
              </a:r>
              <a:endParaRPr lang="zh-CN" altLang="en-US" sz="1065" dirty="0"/>
            </a:p>
          </p:txBody>
        </p:sp>
        <p:sp>
          <p:nvSpPr>
            <p:cNvPr id="174" name="圆角矩形 173"/>
            <p:cNvSpPr/>
            <p:nvPr/>
          </p:nvSpPr>
          <p:spPr>
            <a:xfrm>
              <a:off x="7393075" y="3747689"/>
              <a:ext cx="93918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NAT</a:t>
              </a:r>
              <a:endParaRPr lang="zh-CN" altLang="en-US" sz="1065" dirty="0"/>
            </a:p>
          </p:txBody>
        </p:sp>
        <p:sp>
          <p:nvSpPr>
            <p:cNvPr id="175" name="圆角矩形 174"/>
            <p:cNvSpPr/>
            <p:nvPr/>
          </p:nvSpPr>
          <p:spPr>
            <a:xfrm>
              <a:off x="8411186" y="3753874"/>
              <a:ext cx="93918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VND</a:t>
              </a:r>
              <a:endParaRPr lang="zh-CN" altLang="en-US" sz="1065" dirty="0"/>
            </a:p>
          </p:txBody>
        </p:sp>
        <p:sp>
          <p:nvSpPr>
            <p:cNvPr id="176" name="圆角矩形 175"/>
            <p:cNvSpPr/>
            <p:nvPr/>
          </p:nvSpPr>
          <p:spPr>
            <a:xfrm>
              <a:off x="9422938" y="3759341"/>
              <a:ext cx="93918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RT poll</a:t>
              </a:r>
              <a:endParaRPr lang="zh-CN" altLang="en-US" sz="1065" dirty="0"/>
            </a:p>
          </p:txBody>
        </p:sp>
        <p:sp>
          <p:nvSpPr>
            <p:cNvPr id="177" name="圆角矩形 176"/>
            <p:cNvSpPr/>
            <p:nvPr/>
          </p:nvSpPr>
          <p:spPr>
            <a:xfrm>
              <a:off x="10434358" y="3747688"/>
              <a:ext cx="939183"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Net Bridge</a:t>
              </a:r>
              <a:endParaRPr lang="zh-CN" altLang="en-US" sz="1065" dirty="0"/>
            </a:p>
          </p:txBody>
        </p:sp>
        <p:sp>
          <p:nvSpPr>
            <p:cNvPr id="180" name="圆角矩形 179"/>
            <p:cNvSpPr/>
            <p:nvPr/>
          </p:nvSpPr>
          <p:spPr>
            <a:xfrm>
              <a:off x="7391497" y="4276466"/>
              <a:ext cx="1966745"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err="1"/>
                <a:t>LoWPAN</a:t>
              </a:r>
              <a:endParaRPr lang="zh-CN" altLang="en-US" sz="1065" dirty="0"/>
            </a:p>
          </p:txBody>
        </p:sp>
        <p:sp>
          <p:nvSpPr>
            <p:cNvPr id="181" name="圆角矩形 180"/>
            <p:cNvSpPr/>
            <p:nvPr/>
          </p:nvSpPr>
          <p:spPr>
            <a:xfrm>
              <a:off x="9406796" y="4276466"/>
              <a:ext cx="1966745" cy="19412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t>Net Device</a:t>
              </a:r>
              <a:endParaRPr lang="zh-CN" altLang="en-US" sz="1065" dirty="0"/>
            </a:p>
          </p:txBody>
        </p:sp>
        <p:sp>
          <p:nvSpPr>
            <p:cNvPr id="182" name="Arch_ARM"/>
            <p:cNvSpPr/>
            <p:nvPr/>
          </p:nvSpPr>
          <p:spPr>
            <a:xfrm>
              <a:off x="3696395" y="5783847"/>
              <a:ext cx="983999"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PowerPC</a:t>
              </a:r>
              <a:endParaRPr lang="zh-CN" altLang="en-US" sz="1335" dirty="0">
                <a:solidFill>
                  <a:schemeClr val="bg1"/>
                </a:solidFill>
              </a:endParaRPr>
            </a:p>
          </p:txBody>
        </p:sp>
        <p:sp>
          <p:nvSpPr>
            <p:cNvPr id="183" name="Arch_ARM"/>
            <p:cNvSpPr/>
            <p:nvPr/>
          </p:nvSpPr>
          <p:spPr>
            <a:xfrm>
              <a:off x="4819824" y="5783847"/>
              <a:ext cx="1107475"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MIPS32/64</a:t>
              </a:r>
              <a:endParaRPr lang="zh-CN" altLang="en-US" sz="1335" dirty="0">
                <a:solidFill>
                  <a:schemeClr val="bg1"/>
                </a:solidFill>
              </a:endParaRPr>
            </a:p>
          </p:txBody>
        </p:sp>
        <p:sp>
          <p:nvSpPr>
            <p:cNvPr id="184" name="Arch_ARM"/>
            <p:cNvSpPr/>
            <p:nvPr/>
          </p:nvSpPr>
          <p:spPr>
            <a:xfrm>
              <a:off x="6066729" y="5783847"/>
              <a:ext cx="953784"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x86/x64</a:t>
              </a:r>
              <a:endParaRPr lang="zh-CN" altLang="en-US" sz="1335" dirty="0">
                <a:solidFill>
                  <a:schemeClr val="bg1"/>
                </a:solidFill>
              </a:endParaRPr>
            </a:p>
          </p:txBody>
        </p:sp>
        <p:sp>
          <p:nvSpPr>
            <p:cNvPr id="185" name="Arch_ARM"/>
            <p:cNvSpPr/>
            <p:nvPr/>
          </p:nvSpPr>
          <p:spPr>
            <a:xfrm>
              <a:off x="7159945" y="5783847"/>
              <a:ext cx="921327"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SPARC</a:t>
              </a:r>
              <a:endParaRPr lang="zh-CN" altLang="en-US" sz="1335" dirty="0">
                <a:solidFill>
                  <a:schemeClr val="bg1"/>
                </a:solidFill>
              </a:endParaRPr>
            </a:p>
          </p:txBody>
        </p:sp>
        <p:sp>
          <p:nvSpPr>
            <p:cNvPr id="186" name="Arch_ARM"/>
            <p:cNvSpPr/>
            <p:nvPr/>
          </p:nvSpPr>
          <p:spPr>
            <a:xfrm>
              <a:off x="8220702" y="5783847"/>
              <a:ext cx="889965"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DSP</a:t>
              </a:r>
              <a:endParaRPr lang="zh-CN" altLang="en-US" sz="1335" dirty="0">
                <a:solidFill>
                  <a:schemeClr val="bg1"/>
                </a:solidFill>
              </a:endParaRPr>
            </a:p>
          </p:txBody>
        </p:sp>
        <p:sp>
          <p:nvSpPr>
            <p:cNvPr id="187" name="Arch_ARM"/>
            <p:cNvSpPr/>
            <p:nvPr/>
          </p:nvSpPr>
          <p:spPr>
            <a:xfrm>
              <a:off x="9250097" y="5783847"/>
              <a:ext cx="876536"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dirty="0">
                  <a:solidFill>
                    <a:schemeClr val="bg1"/>
                  </a:solidFill>
                </a:rPr>
                <a:t>C-SKY</a:t>
              </a:r>
              <a:endParaRPr lang="zh-CN" altLang="en-US" sz="1335" dirty="0">
                <a:solidFill>
                  <a:schemeClr val="bg1"/>
                </a:solidFill>
              </a:endParaRPr>
            </a:p>
          </p:txBody>
        </p:sp>
        <p:sp>
          <p:nvSpPr>
            <p:cNvPr id="188" name="Arch_ARM"/>
            <p:cNvSpPr/>
            <p:nvPr/>
          </p:nvSpPr>
          <p:spPr>
            <a:xfrm>
              <a:off x="10266065" y="5783847"/>
              <a:ext cx="1107475" cy="238043"/>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RISC-V32/64</a:t>
              </a:r>
              <a:endParaRPr lang="zh-CN" altLang="en-US" sz="1200" dirty="0">
                <a:solidFill>
                  <a:schemeClr val="bg1"/>
                </a:solidFill>
              </a:endParaRPr>
            </a:p>
          </p:txBody>
        </p:sp>
      </p:grpSp>
      <p:grpSp>
        <p:nvGrpSpPr>
          <p:cNvPr id="179" name="组合 178"/>
          <p:cNvGrpSpPr/>
          <p:nvPr/>
        </p:nvGrpSpPr>
        <p:grpSpPr>
          <a:xfrm>
            <a:off x="0" y="244159"/>
            <a:ext cx="4084311" cy="464486"/>
            <a:chOff x="0" y="244159"/>
            <a:chExt cx="4084311" cy="464486"/>
          </a:xfrm>
        </p:grpSpPr>
        <p:sp>
          <p:nvSpPr>
            <p:cNvPr id="189" name="矩形 188"/>
            <p:cNvSpPr/>
            <p:nvPr/>
          </p:nvSpPr>
          <p:spPr>
            <a:xfrm>
              <a:off x="514103" y="244159"/>
              <a:ext cx="3570208"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大型实时嵌入式操作系统</a:t>
              </a:r>
              <a:endParaRPr lang="zh-CN" altLang="en-US" sz="2400" dirty="0">
                <a:solidFill>
                  <a:schemeClr val="bg1"/>
                </a:solidFill>
                <a:ea typeface="微软雅黑" panose="020B0503020204020204" pitchFamily="34" charset="-122"/>
              </a:endParaRPr>
            </a:p>
          </p:txBody>
        </p:sp>
        <p:grpSp>
          <p:nvGrpSpPr>
            <p:cNvPr id="190" name="组合 189"/>
            <p:cNvGrpSpPr/>
            <p:nvPr/>
          </p:nvGrpSpPr>
          <p:grpSpPr>
            <a:xfrm>
              <a:off x="0" y="244159"/>
              <a:ext cx="381000" cy="464486"/>
              <a:chOff x="4195133" y="512967"/>
              <a:chExt cx="233904" cy="337530"/>
            </a:xfrm>
            <a:solidFill>
              <a:srgbClr val="EF7A00"/>
            </a:solidFill>
          </p:grpSpPr>
          <p:sp>
            <p:nvSpPr>
              <p:cNvPr id="191" name="矩形 190"/>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2" name="矩形 191"/>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701236" y="4278652"/>
            <a:ext cx="4019456" cy="30129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61B614"/>
              </a:solidFill>
              <a:latin typeface="微软雅黑" panose="020B0503020204020204" pitchFamily="34" charset="-122"/>
              <a:ea typeface="微软雅黑" panose="020B0503020204020204" pitchFamily="34" charset="-122"/>
            </a:endParaRPr>
          </a:p>
        </p:txBody>
      </p:sp>
      <p:sp>
        <p:nvSpPr>
          <p:cNvPr id="57" name="矩形 56"/>
          <p:cNvSpPr/>
          <p:nvPr/>
        </p:nvSpPr>
        <p:spPr>
          <a:xfrm>
            <a:off x="701236" y="4596302"/>
            <a:ext cx="4019456" cy="31047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61B614"/>
              </a:solidFill>
              <a:latin typeface="微软雅黑" panose="020B0503020204020204" pitchFamily="34" charset="-122"/>
              <a:ea typeface="微软雅黑" panose="020B0503020204020204" pitchFamily="34" charset="-122"/>
            </a:endParaRPr>
          </a:p>
        </p:txBody>
      </p:sp>
      <p:sp>
        <p:nvSpPr>
          <p:cNvPr id="58" name="矩形 57"/>
          <p:cNvSpPr/>
          <p:nvPr/>
        </p:nvSpPr>
        <p:spPr>
          <a:xfrm>
            <a:off x="701236" y="4921866"/>
            <a:ext cx="4019456" cy="35060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61B614"/>
              </a:solidFill>
              <a:latin typeface="微软雅黑" panose="020B0503020204020204" pitchFamily="34" charset="-122"/>
              <a:ea typeface="微软雅黑" panose="020B0503020204020204" pitchFamily="34" charset="-122"/>
            </a:endParaRPr>
          </a:p>
        </p:txBody>
      </p:sp>
      <p:sp>
        <p:nvSpPr>
          <p:cNvPr id="59" name="矩形 58"/>
          <p:cNvSpPr/>
          <p:nvPr/>
        </p:nvSpPr>
        <p:spPr>
          <a:xfrm>
            <a:off x="701236" y="5283305"/>
            <a:ext cx="4019456" cy="31047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61B614"/>
              </a:solidFill>
              <a:latin typeface="微软雅黑" panose="020B0503020204020204" pitchFamily="34" charset="-122"/>
              <a:ea typeface="微软雅黑" panose="020B0503020204020204" pitchFamily="34" charset="-122"/>
            </a:endParaRPr>
          </a:p>
        </p:txBody>
      </p:sp>
      <p:sp>
        <p:nvSpPr>
          <p:cNvPr id="60" name="矩形 59"/>
          <p:cNvSpPr/>
          <p:nvPr/>
        </p:nvSpPr>
        <p:spPr>
          <a:xfrm>
            <a:off x="701236" y="5607213"/>
            <a:ext cx="4019456" cy="35060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61B614"/>
              </a:solidFill>
              <a:latin typeface="微软雅黑" panose="020B0503020204020204" pitchFamily="34" charset="-122"/>
              <a:ea typeface="微软雅黑" panose="020B0503020204020204" pitchFamily="34" charset="-122"/>
            </a:endParaRPr>
          </a:p>
        </p:txBody>
      </p:sp>
      <p:pic>
        <p:nvPicPr>
          <p:cNvPr id="2050" name="Picture 2" descr="E:\document\宣传文档\演讲PPT\res\开源社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9046" y="1340767"/>
            <a:ext cx="6685403" cy="46198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485" y="5961474"/>
            <a:ext cx="4752525" cy="707886"/>
          </a:xfrm>
          <a:prstGeom prst="rect">
            <a:avLst/>
          </a:prstGeom>
          <a:noFill/>
        </p:spPr>
        <p:txBody>
          <a:bodyPr wrap="square" rtlCol="0">
            <a:spAutoFit/>
          </a:bodyPr>
          <a:lstStyle/>
          <a:p>
            <a:pPr algn="just"/>
            <a:r>
              <a:rPr lang="en-US" altLang="zh-CN" sz="4000" dirty="0">
                <a:solidFill>
                  <a:srgbClr val="FB4E00"/>
                </a:solidFill>
                <a:latin typeface="微软雅黑" panose="020B0503020204020204" pitchFamily="34" charset="-122"/>
                <a:ea typeface="微软雅黑" panose="020B0503020204020204" pitchFamily="34" charset="-122"/>
              </a:rPr>
              <a:t>www.sylixos.com</a:t>
            </a:r>
            <a:endParaRPr lang="zh-CN" altLang="en-US" sz="4000" dirty="0">
              <a:solidFill>
                <a:srgbClr val="FB4E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318859" y="686952"/>
            <a:ext cx="1620957" cy="523220"/>
          </a:xfrm>
          <a:prstGeom prst="rect">
            <a:avLst/>
          </a:prstGeom>
          <a:noFill/>
        </p:spPr>
        <p:txBody>
          <a:bodyPr wrap="non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开源社区</a:t>
            </a:r>
          </a:p>
        </p:txBody>
      </p:sp>
      <p:sp>
        <p:nvSpPr>
          <p:cNvPr id="9" name="TextBox 5"/>
          <p:cNvSpPr txBox="1"/>
          <p:nvPr/>
        </p:nvSpPr>
        <p:spPr>
          <a:xfrm>
            <a:off x="629423" y="1621790"/>
            <a:ext cx="1909497" cy="15261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提高系统可靠性</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降低使用风险</a:t>
            </a:r>
          </a:p>
          <a:p>
            <a:pPr marL="285750" indent="-285750">
              <a:lnSpc>
                <a:spcPct val="150000"/>
              </a:lnSpc>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便于故障定位</a:t>
            </a:r>
          </a:p>
          <a:p>
            <a:pPr marL="285750" indent="-285750">
              <a:lnSpc>
                <a:spcPct val="150000"/>
              </a:lnSpc>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技术透明度高</a:t>
            </a:r>
          </a:p>
        </p:txBody>
      </p:sp>
      <p:grpSp>
        <p:nvGrpSpPr>
          <p:cNvPr id="12" name="组合 11"/>
          <p:cNvGrpSpPr/>
          <p:nvPr/>
        </p:nvGrpSpPr>
        <p:grpSpPr>
          <a:xfrm>
            <a:off x="0" y="244159"/>
            <a:ext cx="1929875" cy="464486"/>
            <a:chOff x="0" y="244159"/>
            <a:chExt cx="1929875" cy="464486"/>
          </a:xfrm>
        </p:grpSpPr>
        <p:sp>
          <p:nvSpPr>
            <p:cNvPr id="13" name="矩形 12"/>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性能特点</a:t>
              </a:r>
              <a:endParaRPr lang="zh-CN" altLang="en-US" sz="2400" dirty="0">
                <a:solidFill>
                  <a:schemeClr val="bg1"/>
                </a:solidFill>
                <a:ea typeface="微软雅黑" panose="020B0503020204020204" pitchFamily="34" charset="-122"/>
              </a:endParaRPr>
            </a:p>
          </p:txBody>
        </p:sp>
        <p:grpSp>
          <p:nvGrpSpPr>
            <p:cNvPr id="14" name="组合 13"/>
            <p:cNvGrpSpPr/>
            <p:nvPr/>
          </p:nvGrpSpPr>
          <p:grpSpPr>
            <a:xfrm>
              <a:off x="0" y="244159"/>
              <a:ext cx="381000" cy="464486"/>
              <a:chOff x="4195133" y="512967"/>
              <a:chExt cx="233904" cy="337530"/>
            </a:xfrm>
            <a:solidFill>
              <a:srgbClr val="EF7A00"/>
            </a:solidFill>
          </p:grpSpPr>
          <p:sp>
            <p:nvSpPr>
              <p:cNvPr id="15" name="矩形 14"/>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p:cNvSpPr txBox="1"/>
          <p:nvPr/>
        </p:nvSpPr>
        <p:spPr>
          <a:xfrm>
            <a:off x="629815" y="3393762"/>
            <a:ext cx="3321658" cy="400110"/>
          </a:xfrm>
          <a:prstGeom prst="rect">
            <a:avLst/>
          </a:prstGeom>
          <a:noFill/>
        </p:spPr>
        <p:txBody>
          <a:bodyPr wrap="square">
            <a:spAutoFit/>
          </a:bodyPr>
          <a:lstStyle/>
          <a:p>
            <a:r>
              <a:rPr lang="zh-CN" altLang="en-US" sz="2000" b="1" dirty="0">
                <a:solidFill>
                  <a:srgbClr val="4BBEF0"/>
                </a:solidFill>
                <a:latin typeface="微软雅黑" panose="020B0503020204020204" pitchFamily="34" charset="-122"/>
                <a:ea typeface="微软雅黑" panose="020B0503020204020204" pitchFamily="34" charset="-122"/>
              </a:rPr>
              <a:t>翼辉遵循</a:t>
            </a:r>
            <a:r>
              <a:rPr lang="en-US" altLang="zh-CN" sz="2000" b="1" dirty="0">
                <a:solidFill>
                  <a:srgbClr val="4BBEF0"/>
                </a:solidFill>
                <a:latin typeface="微软雅黑" panose="020B0503020204020204" pitchFamily="34" charset="-122"/>
                <a:ea typeface="微软雅黑" panose="020B0503020204020204" pitchFamily="34" charset="-122"/>
              </a:rPr>
              <a:t>GPL</a:t>
            </a:r>
            <a:r>
              <a:rPr lang="zh-CN" altLang="en-US" sz="2000" b="1" dirty="0">
                <a:solidFill>
                  <a:srgbClr val="4BBEF0"/>
                </a:solidFill>
                <a:latin typeface="微软雅黑" panose="020B0503020204020204" pitchFamily="34" charset="-122"/>
                <a:ea typeface="微软雅黑" panose="020B0503020204020204" pitchFamily="34" charset="-122"/>
              </a:rPr>
              <a:t>开源协议</a:t>
            </a:r>
          </a:p>
        </p:txBody>
      </p:sp>
      <p:sp>
        <p:nvSpPr>
          <p:cNvPr id="19" name="文本框 18"/>
          <p:cNvSpPr txBox="1"/>
          <p:nvPr/>
        </p:nvSpPr>
        <p:spPr>
          <a:xfrm>
            <a:off x="629815" y="1210172"/>
            <a:ext cx="3321658" cy="400110"/>
          </a:xfrm>
          <a:prstGeom prst="rect">
            <a:avLst/>
          </a:prstGeom>
          <a:noFill/>
        </p:spPr>
        <p:txBody>
          <a:bodyPr wrap="square">
            <a:spAutoFit/>
          </a:bodyPr>
          <a:lstStyle/>
          <a:p>
            <a:r>
              <a:rPr lang="zh-CN" altLang="en-US" sz="2000" b="1" dirty="0">
                <a:solidFill>
                  <a:srgbClr val="4BBEF0"/>
                </a:solidFill>
                <a:latin typeface="微软雅黑" panose="020B0503020204020204" pitchFamily="34" charset="-122"/>
                <a:ea typeface="微软雅黑" panose="020B0503020204020204" pitchFamily="34" charset="-122"/>
              </a:rPr>
              <a:t>开源实时操作系统应用优势：</a:t>
            </a:r>
          </a:p>
        </p:txBody>
      </p:sp>
      <p:grpSp>
        <p:nvGrpSpPr>
          <p:cNvPr id="2048" name="组合 2047"/>
          <p:cNvGrpSpPr/>
          <p:nvPr/>
        </p:nvGrpSpPr>
        <p:grpSpPr>
          <a:xfrm>
            <a:off x="688244" y="3865400"/>
            <a:ext cx="4032448" cy="2095256"/>
            <a:chOff x="688244" y="3865400"/>
            <a:chExt cx="4032448" cy="2227896"/>
          </a:xfrm>
        </p:grpSpPr>
        <p:sp>
          <p:nvSpPr>
            <p:cNvPr id="3" name="矩形 2"/>
            <p:cNvSpPr/>
            <p:nvPr/>
          </p:nvSpPr>
          <p:spPr>
            <a:xfrm>
              <a:off x="688244" y="3865898"/>
              <a:ext cx="4032448" cy="421228"/>
            </a:xfrm>
            <a:prstGeom prst="rect">
              <a:avLst/>
            </a:prstGeom>
            <a:solidFill>
              <a:srgbClr val="61B61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071664" y="3865400"/>
              <a:ext cx="0" cy="2227896"/>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938964" y="3865400"/>
              <a:ext cx="0" cy="22278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Box 5"/>
          <p:cNvSpPr txBox="1"/>
          <p:nvPr/>
        </p:nvSpPr>
        <p:spPr>
          <a:xfrm>
            <a:off x="737879" y="3831430"/>
            <a:ext cx="2310248" cy="461665"/>
          </a:xfrm>
          <a:prstGeom prst="rect">
            <a:avLst/>
          </a:prstGeom>
          <a:noFill/>
        </p:spPr>
        <p:txBody>
          <a:bodyPr wrap="none" rtlCol="0">
            <a:spAutoFit/>
          </a:bodyPr>
          <a:lstStyle/>
          <a:p>
            <a:pPr algn="l" fontAlgn="ctr">
              <a:spcBef>
                <a:spcPts val="0"/>
              </a:spcBef>
              <a:spcAft>
                <a:spcPts val="0"/>
              </a:spcAft>
            </a:pP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对工程师选用操作系统调研      </a:t>
            </a:r>
            <a:endParaRPr lang="en-US" altLang="zh-CN" sz="1200" b="1" i="0" u="none" strike="noStrike" dirty="0">
              <a:solidFill>
                <a:schemeClr val="bg1"/>
              </a:solidFill>
              <a:effectLst/>
              <a:latin typeface="微软雅黑" panose="020B0503020204020204" pitchFamily="34" charset="-122"/>
              <a:ea typeface="微软雅黑" panose="020B0503020204020204" pitchFamily="34" charset="-122"/>
            </a:endParaRPr>
          </a:p>
          <a:p>
            <a:pPr algn="l" fontAlgn="ctr">
              <a:spcBef>
                <a:spcPts val="0"/>
              </a:spcBef>
              <a:spcAft>
                <a:spcPts val="0"/>
              </a:spcAft>
            </a:pPr>
            <a:r>
              <a:rPr lang="en-US" altLang="zh-CN" sz="1200" b="1" i="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排名前五大原因）</a:t>
            </a:r>
          </a:p>
        </p:txBody>
      </p:sp>
      <p:sp>
        <p:nvSpPr>
          <p:cNvPr id="35" name="TextBox 5"/>
          <p:cNvSpPr txBox="1"/>
          <p:nvPr/>
        </p:nvSpPr>
        <p:spPr>
          <a:xfrm>
            <a:off x="3135360" y="3921152"/>
            <a:ext cx="716863" cy="276999"/>
          </a:xfrm>
          <a:prstGeom prst="rect">
            <a:avLst/>
          </a:prstGeom>
          <a:noFill/>
        </p:spPr>
        <p:txBody>
          <a:bodyPr wrap="none" rtlCol="0">
            <a:spAutoFit/>
          </a:bodyPr>
          <a:lstStyle/>
          <a:p>
            <a:pPr algn="l" fontAlgn="ctr">
              <a:spcBef>
                <a:spcPts val="0"/>
              </a:spcBef>
              <a:spcAft>
                <a:spcPts val="0"/>
              </a:spcAft>
            </a:pPr>
            <a:r>
              <a:rPr lang="en-US" altLang="zh-CN" sz="1200" b="1" i="0" u="none" strike="noStrike" dirty="0">
                <a:solidFill>
                  <a:schemeClr val="bg1"/>
                </a:solidFill>
                <a:effectLst/>
                <a:latin typeface="微软雅黑" panose="020B0503020204020204" pitchFamily="34" charset="-122"/>
                <a:ea typeface="微软雅黑" panose="020B0503020204020204" pitchFamily="34" charset="-122"/>
              </a:rPr>
              <a:t>2017</a:t>
            </a: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年</a:t>
            </a:r>
          </a:p>
        </p:txBody>
      </p:sp>
      <p:sp>
        <p:nvSpPr>
          <p:cNvPr id="36" name="TextBox 5"/>
          <p:cNvSpPr txBox="1"/>
          <p:nvPr/>
        </p:nvSpPr>
        <p:spPr>
          <a:xfrm>
            <a:off x="3979229" y="3921152"/>
            <a:ext cx="716863" cy="276999"/>
          </a:xfrm>
          <a:prstGeom prst="rect">
            <a:avLst/>
          </a:prstGeom>
          <a:noFill/>
        </p:spPr>
        <p:txBody>
          <a:bodyPr wrap="none" rtlCol="0">
            <a:spAutoFit/>
          </a:bodyPr>
          <a:lstStyle/>
          <a:p>
            <a:pPr algn="l" fontAlgn="ctr">
              <a:spcBef>
                <a:spcPts val="0"/>
              </a:spcBef>
              <a:spcAft>
                <a:spcPts val="0"/>
              </a:spcAft>
            </a:pPr>
            <a:r>
              <a:rPr lang="en-US" altLang="zh-CN" sz="1200" b="1" i="0" u="none" strike="noStrike" dirty="0">
                <a:solidFill>
                  <a:schemeClr val="bg1"/>
                </a:solidFill>
                <a:effectLst/>
                <a:latin typeface="微软雅黑" panose="020B0503020204020204" pitchFamily="34" charset="-122"/>
                <a:ea typeface="微软雅黑" panose="020B0503020204020204" pitchFamily="34" charset="-122"/>
              </a:rPr>
              <a:t>2019</a:t>
            </a: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年</a:t>
            </a:r>
          </a:p>
        </p:txBody>
      </p:sp>
      <p:sp>
        <p:nvSpPr>
          <p:cNvPr id="37" name="TextBox 5"/>
          <p:cNvSpPr txBox="1"/>
          <p:nvPr/>
        </p:nvSpPr>
        <p:spPr>
          <a:xfrm>
            <a:off x="695400" y="4322070"/>
            <a:ext cx="2210862" cy="261610"/>
          </a:xfrm>
          <a:prstGeom prst="rect">
            <a:avLst/>
          </a:prstGeom>
          <a:noFill/>
        </p:spPr>
        <p:txBody>
          <a:bodyPr wrap="none" rtlCol="0">
            <a:spAutoFit/>
          </a:bodyPr>
          <a:lstStyle/>
          <a:p>
            <a:pPr algn="l" fontAlgn="ctr">
              <a:spcBef>
                <a:spcPts val="0"/>
              </a:spcBef>
              <a:spcAft>
                <a:spcPts val="0"/>
              </a:spcAft>
            </a:pPr>
            <a:r>
              <a:rPr lang="en-US" altLang="zh-CN" sz="1100" b="0"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Availability of full source code</a:t>
            </a:r>
          </a:p>
        </p:txBody>
      </p:sp>
      <p:sp>
        <p:nvSpPr>
          <p:cNvPr id="38" name="TextBox 5"/>
          <p:cNvSpPr txBox="1"/>
          <p:nvPr/>
        </p:nvSpPr>
        <p:spPr>
          <a:xfrm>
            <a:off x="695400" y="4631699"/>
            <a:ext cx="2000869" cy="261610"/>
          </a:xfrm>
          <a:prstGeom prst="rect">
            <a:avLst/>
          </a:prstGeom>
          <a:noFill/>
        </p:spPr>
        <p:txBody>
          <a:bodyPr wrap="none" rtlCol="0">
            <a:spAutoFit/>
          </a:bodyPr>
          <a:lstStyle/>
          <a:p>
            <a:pPr algn="l" fontAlgn="ctr">
              <a:spcBef>
                <a:spcPts val="0"/>
              </a:spcBef>
              <a:spcAft>
                <a:spcPts val="0"/>
              </a:spcAft>
            </a:pPr>
            <a:r>
              <a:rPr lang="en-US" altLang="zh-CN" sz="1100" b="0"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Availability of tech support</a:t>
            </a:r>
          </a:p>
        </p:txBody>
      </p:sp>
      <p:sp>
        <p:nvSpPr>
          <p:cNvPr id="39" name="TextBox 5"/>
          <p:cNvSpPr txBox="1"/>
          <p:nvPr/>
        </p:nvSpPr>
        <p:spPr>
          <a:xfrm>
            <a:off x="695400" y="4873033"/>
            <a:ext cx="1863011" cy="430887"/>
          </a:xfrm>
          <a:prstGeom prst="rect">
            <a:avLst/>
          </a:prstGeom>
          <a:noFill/>
        </p:spPr>
        <p:txBody>
          <a:bodyPr wrap="none" rtlCol="0">
            <a:spAutoFit/>
          </a:bodyPr>
          <a:lstStyle/>
          <a:p>
            <a:pPr algn="l" fontAlgn="ctr">
              <a:spcBef>
                <a:spcPts val="0"/>
              </a:spcBef>
              <a:spcAft>
                <a:spcPts val="0"/>
              </a:spcAft>
            </a:pPr>
            <a:r>
              <a:rPr lang="en-US" altLang="zh-CN" sz="1100" b="0"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Compatibility with other </a:t>
            </a:r>
          </a:p>
          <a:p>
            <a:pPr algn="l" fontAlgn="ctr">
              <a:spcBef>
                <a:spcPts val="0"/>
              </a:spcBef>
              <a:spcAft>
                <a:spcPts val="0"/>
              </a:spcAft>
            </a:pPr>
            <a:r>
              <a:rPr lang="en-US" altLang="zh-CN" sz="1100" b="0" i="0" u="none" strike="noStrike" dirty="0" err="1">
                <a:solidFill>
                  <a:schemeClr val="tx1">
                    <a:lumMod val="75000"/>
                    <a:lumOff val="25000"/>
                  </a:schemeClr>
                </a:solidFill>
                <a:effectLst/>
                <a:latin typeface="微软雅黑" panose="020B0503020204020204" pitchFamily="34" charset="-122"/>
                <a:ea typeface="微软雅黑" panose="020B0503020204020204" pitchFamily="34" charset="-122"/>
              </a:rPr>
              <a:t>software,system,tools</a:t>
            </a:r>
            <a:endParaRPr lang="en-US" altLang="zh-CN" sz="1100" b="0"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41" name="TextBox 5"/>
          <p:cNvSpPr txBox="1"/>
          <p:nvPr/>
        </p:nvSpPr>
        <p:spPr>
          <a:xfrm>
            <a:off x="695400" y="5339969"/>
            <a:ext cx="1741182" cy="261610"/>
          </a:xfrm>
          <a:prstGeom prst="rect">
            <a:avLst/>
          </a:prstGeom>
          <a:noFill/>
        </p:spPr>
        <p:txBody>
          <a:bodyPr wrap="none" rtlCol="0">
            <a:spAutoFit/>
          </a:bodyPr>
          <a:lstStyle/>
          <a:p>
            <a:pPr algn="l" fontAlgn="ctr">
              <a:spcBef>
                <a:spcPts val="0"/>
              </a:spcBef>
              <a:spcAft>
                <a:spcPts val="0"/>
              </a:spcAft>
            </a:pPr>
            <a:r>
              <a:rPr lang="en-US" altLang="zh-CN" sz="1100" b="0"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Real-time performance</a:t>
            </a:r>
          </a:p>
        </p:txBody>
      </p:sp>
      <p:sp>
        <p:nvSpPr>
          <p:cNvPr id="42" name="TextBox 5"/>
          <p:cNvSpPr txBox="1"/>
          <p:nvPr/>
        </p:nvSpPr>
        <p:spPr>
          <a:xfrm>
            <a:off x="695400" y="5660661"/>
            <a:ext cx="2395207" cy="261610"/>
          </a:xfrm>
          <a:prstGeom prst="rect">
            <a:avLst/>
          </a:prstGeom>
          <a:noFill/>
        </p:spPr>
        <p:txBody>
          <a:bodyPr wrap="none" rtlCol="0">
            <a:spAutoFit/>
          </a:bodyPr>
          <a:lstStyle/>
          <a:p>
            <a:pPr algn="l" fontAlgn="ctr">
              <a:spcBef>
                <a:spcPts val="0"/>
              </a:spcBef>
              <a:spcAft>
                <a:spcPts val="0"/>
              </a:spcAft>
            </a:pPr>
            <a:r>
              <a:rPr lang="en-US" altLang="zh-CN" sz="1100" b="0"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Freedom to customize or modify</a:t>
            </a:r>
          </a:p>
        </p:txBody>
      </p:sp>
      <p:sp>
        <p:nvSpPr>
          <p:cNvPr id="43" name="TextBox 5"/>
          <p:cNvSpPr txBox="1"/>
          <p:nvPr/>
        </p:nvSpPr>
        <p:spPr>
          <a:xfrm>
            <a:off x="3276579" y="4175972"/>
            <a:ext cx="476412" cy="1785104"/>
          </a:xfrm>
          <a:prstGeom prst="rect">
            <a:avLst/>
          </a:prstGeom>
          <a:noFill/>
        </p:spPr>
        <p:txBody>
          <a:bodyPr wrap="none" rtlCol="0">
            <a:spAutoFit/>
          </a:bodyPr>
          <a:lstStyle/>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35%</a:t>
            </a:r>
            <a:endParaRPr lang="zh-CN" altLang="zh-CN" sz="1100" b="0" i="0" u="none" strike="noStrike" dirty="0">
              <a:solidFill>
                <a:schemeClr val="tx1">
                  <a:lumMod val="75000"/>
                  <a:lumOff val="25000"/>
                </a:schemeClr>
              </a:solidFill>
              <a:effectLst/>
              <a:latin typeface="Arial" panose="020B0604020202020204" pitchFamily="34" charset="0"/>
            </a:endParaRPr>
          </a:p>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27%</a:t>
            </a:r>
            <a:endParaRPr lang="zh-CN" altLang="zh-CN" sz="1100" b="0" i="0" u="none" strike="noStrike" dirty="0">
              <a:solidFill>
                <a:schemeClr val="tx1">
                  <a:lumMod val="75000"/>
                  <a:lumOff val="25000"/>
                </a:schemeClr>
              </a:solidFill>
              <a:effectLst/>
              <a:latin typeface="Arial" panose="020B0604020202020204" pitchFamily="34" charset="0"/>
            </a:endParaRPr>
          </a:p>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27%</a:t>
            </a:r>
            <a:endParaRPr lang="zh-CN" altLang="zh-CN" sz="1100" b="0" i="0" u="none" strike="noStrike" dirty="0">
              <a:solidFill>
                <a:schemeClr val="tx1">
                  <a:lumMod val="75000"/>
                  <a:lumOff val="25000"/>
                </a:schemeClr>
              </a:solidFill>
              <a:effectLst/>
              <a:latin typeface="Arial" panose="020B0604020202020204" pitchFamily="34" charset="0"/>
            </a:endParaRPr>
          </a:p>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24%</a:t>
            </a:r>
            <a:endParaRPr lang="zh-CN" altLang="zh-CN" sz="1100" b="0" i="0" u="none" strike="noStrike" dirty="0">
              <a:solidFill>
                <a:schemeClr val="tx1">
                  <a:lumMod val="75000"/>
                  <a:lumOff val="25000"/>
                </a:schemeClr>
              </a:solidFill>
              <a:effectLst/>
              <a:latin typeface="Arial" panose="020B0604020202020204" pitchFamily="34" charset="0"/>
            </a:endParaRPr>
          </a:p>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25%</a:t>
            </a:r>
            <a:endParaRPr lang="zh-CN" altLang="zh-CN" sz="1100" b="0" i="0" u="none" strike="noStrike" dirty="0">
              <a:solidFill>
                <a:schemeClr val="tx1">
                  <a:lumMod val="75000"/>
                  <a:lumOff val="25000"/>
                </a:schemeClr>
              </a:solidFill>
              <a:effectLst/>
              <a:latin typeface="Arial" panose="020B0604020202020204" pitchFamily="34" charset="0"/>
            </a:endParaRPr>
          </a:p>
        </p:txBody>
      </p:sp>
      <p:sp>
        <p:nvSpPr>
          <p:cNvPr id="44" name="TextBox 5"/>
          <p:cNvSpPr txBox="1"/>
          <p:nvPr/>
        </p:nvSpPr>
        <p:spPr>
          <a:xfrm>
            <a:off x="4095200" y="4164581"/>
            <a:ext cx="476412" cy="1785104"/>
          </a:xfrm>
          <a:prstGeom prst="rect">
            <a:avLst/>
          </a:prstGeom>
          <a:noFill/>
        </p:spPr>
        <p:txBody>
          <a:bodyPr wrap="none" rtlCol="0">
            <a:spAutoFit/>
          </a:bodyPr>
          <a:lstStyle/>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37%</a:t>
            </a:r>
            <a:endParaRPr lang="zh-CN" altLang="zh-CN" sz="1100" b="0" i="0" u="none" strike="noStrike" dirty="0">
              <a:solidFill>
                <a:schemeClr val="tx1">
                  <a:lumMod val="75000"/>
                  <a:lumOff val="25000"/>
                </a:schemeClr>
              </a:solidFill>
              <a:effectLst/>
              <a:latin typeface="Arial" panose="020B0604020202020204" pitchFamily="34" charset="0"/>
            </a:endParaRPr>
          </a:p>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31%</a:t>
            </a:r>
            <a:endParaRPr lang="zh-CN" altLang="zh-CN" sz="1100" b="0" i="0" u="none" strike="noStrike" dirty="0">
              <a:solidFill>
                <a:schemeClr val="tx1">
                  <a:lumMod val="75000"/>
                  <a:lumOff val="25000"/>
                </a:schemeClr>
              </a:solidFill>
              <a:effectLst/>
              <a:latin typeface="Arial" panose="020B0604020202020204" pitchFamily="34" charset="0"/>
            </a:endParaRPr>
          </a:p>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29%</a:t>
            </a:r>
            <a:endParaRPr lang="zh-CN" altLang="zh-CN" sz="1100" b="0" i="0" u="none" strike="noStrike" dirty="0">
              <a:solidFill>
                <a:schemeClr val="tx1">
                  <a:lumMod val="75000"/>
                  <a:lumOff val="25000"/>
                </a:schemeClr>
              </a:solidFill>
              <a:effectLst/>
              <a:latin typeface="Arial" panose="020B0604020202020204" pitchFamily="34" charset="0"/>
            </a:endParaRPr>
          </a:p>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26%</a:t>
            </a:r>
            <a:endParaRPr lang="zh-CN" altLang="zh-CN" sz="1100" b="0" i="0" u="none" strike="noStrike" dirty="0">
              <a:solidFill>
                <a:schemeClr val="tx1">
                  <a:lumMod val="75000"/>
                  <a:lumOff val="25000"/>
                </a:schemeClr>
              </a:solidFill>
              <a:effectLst/>
              <a:latin typeface="Arial" panose="020B0604020202020204" pitchFamily="34" charset="0"/>
            </a:endParaRPr>
          </a:p>
          <a:p>
            <a:pPr marL="0" algn="r" rtl="0" eaLnBrk="1" fontAlgn="ctr" latinLnBrk="0" hangingPunct="1">
              <a:lnSpc>
                <a:spcPct val="200000"/>
              </a:lnSpc>
              <a:spcBef>
                <a:spcPts val="0"/>
              </a:spcBef>
              <a:spcAft>
                <a:spcPts val="0"/>
              </a:spcAft>
            </a:pPr>
            <a:r>
              <a:rPr lang="en-US" altLang="zh-CN" sz="1100" b="0"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rPr>
              <a:t>26%</a:t>
            </a:r>
            <a:endParaRPr lang="zh-CN" altLang="zh-CN" sz="1100" b="0" i="0" u="none" strike="noStrike" dirty="0">
              <a:solidFill>
                <a:schemeClr val="tx1">
                  <a:lumMod val="75000"/>
                  <a:lumOff val="25000"/>
                </a:schemeClr>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549418" y="897468"/>
            <a:ext cx="3159840" cy="523220"/>
          </a:xfrm>
          <a:prstGeom prst="rect">
            <a:avLst/>
          </a:prstGeom>
          <a:noFill/>
        </p:spPr>
        <p:txBody>
          <a:bodyPr wrap="non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支持</a:t>
            </a:r>
            <a:r>
              <a:rPr lang="en-US" altLang="zh-CN" sz="2800" b="1" dirty="0">
                <a:solidFill>
                  <a:srgbClr val="00B0F0"/>
                </a:solidFill>
                <a:latin typeface="微软雅黑" panose="020B0503020204020204" pitchFamily="34" charset="-122"/>
                <a:ea typeface="微软雅黑" panose="020B0503020204020204" pitchFamily="34" charset="-122"/>
              </a:rPr>
              <a:t>SMP</a:t>
            </a:r>
            <a:r>
              <a:rPr lang="zh-CN" altLang="en-US" sz="2800" b="1" dirty="0">
                <a:solidFill>
                  <a:srgbClr val="00B0F0"/>
                </a:solidFill>
                <a:latin typeface="微软雅黑" panose="020B0503020204020204" pitchFamily="34" charset="-122"/>
                <a:ea typeface="微软雅黑" panose="020B0503020204020204" pitchFamily="34" charset="-122"/>
              </a:rPr>
              <a:t>多核调度</a:t>
            </a:r>
          </a:p>
        </p:txBody>
      </p:sp>
      <p:grpSp>
        <p:nvGrpSpPr>
          <p:cNvPr id="16" name="组合 15"/>
          <p:cNvGrpSpPr/>
          <p:nvPr/>
        </p:nvGrpSpPr>
        <p:grpSpPr>
          <a:xfrm>
            <a:off x="4008267" y="3573017"/>
            <a:ext cx="3667653" cy="1930831"/>
            <a:chOff x="928662" y="2254250"/>
            <a:chExt cx="3286148" cy="1317626"/>
          </a:xfrm>
        </p:grpSpPr>
        <p:sp>
          <p:nvSpPr>
            <p:cNvPr id="18" name="矩形 17"/>
            <p:cNvSpPr/>
            <p:nvPr/>
          </p:nvSpPr>
          <p:spPr>
            <a:xfrm>
              <a:off x="928662" y="2254250"/>
              <a:ext cx="3286148" cy="1317626"/>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a typeface="微软雅黑" panose="020B0503020204020204" pitchFamily="34" charset="-122"/>
              </a:endParaRPr>
            </a:p>
          </p:txBody>
        </p:sp>
        <p:sp>
          <p:nvSpPr>
            <p:cNvPr id="19" name="矩形 18"/>
            <p:cNvSpPr/>
            <p:nvPr/>
          </p:nvSpPr>
          <p:spPr>
            <a:xfrm>
              <a:off x="1000100" y="2309804"/>
              <a:ext cx="1500198" cy="285752"/>
            </a:xfrm>
            <a:prstGeom prst="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CPU Context</a:t>
              </a:r>
              <a:endParaRPr lang="zh-CN" altLang="en-US" sz="1400" dirty="0">
                <a:solidFill>
                  <a:schemeClr val="bg1"/>
                </a:solidFill>
                <a:ea typeface="微软雅黑" panose="020B0503020204020204" pitchFamily="34" charset="-122"/>
              </a:endParaRPr>
            </a:p>
          </p:txBody>
        </p:sp>
        <p:sp>
          <p:nvSpPr>
            <p:cNvPr id="20" name="矩形 19"/>
            <p:cNvSpPr/>
            <p:nvPr/>
          </p:nvSpPr>
          <p:spPr>
            <a:xfrm>
              <a:off x="1000100" y="2608256"/>
              <a:ext cx="1500198" cy="295594"/>
            </a:xfrm>
            <a:prstGeom prst="rect">
              <a:avLst/>
            </a:prstGeom>
            <a:solidFill>
              <a:srgbClr val="00B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INT Logic</a:t>
              </a:r>
              <a:endParaRPr lang="zh-CN" altLang="en-US" sz="1400" dirty="0">
                <a:solidFill>
                  <a:schemeClr val="bg1"/>
                </a:solidFill>
                <a:ea typeface="微软雅黑" panose="020B0503020204020204" pitchFamily="34" charset="-122"/>
              </a:endParaRPr>
            </a:p>
          </p:txBody>
        </p:sp>
        <p:sp>
          <p:nvSpPr>
            <p:cNvPr id="21" name="矩形 20"/>
            <p:cNvSpPr/>
            <p:nvPr/>
          </p:nvSpPr>
          <p:spPr>
            <a:xfrm>
              <a:off x="1000100" y="2915789"/>
              <a:ext cx="728680" cy="263971"/>
            </a:xfrm>
            <a:prstGeom prst="rect">
              <a:avLst/>
            </a:prstGeom>
            <a:solidFill>
              <a:srgbClr val="92D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ALU</a:t>
              </a:r>
              <a:endParaRPr lang="zh-CN" altLang="en-US" sz="1400" dirty="0">
                <a:solidFill>
                  <a:schemeClr val="bg1"/>
                </a:solidFill>
                <a:ea typeface="微软雅黑" panose="020B0503020204020204" pitchFamily="34" charset="-122"/>
              </a:endParaRPr>
            </a:p>
          </p:txBody>
        </p:sp>
        <p:sp>
          <p:nvSpPr>
            <p:cNvPr id="22" name="矩形 21"/>
            <p:cNvSpPr/>
            <p:nvPr/>
          </p:nvSpPr>
          <p:spPr>
            <a:xfrm>
              <a:off x="1741480" y="2914643"/>
              <a:ext cx="758811" cy="265117"/>
            </a:xfrm>
            <a:prstGeom prst="rect">
              <a:avLst/>
            </a:prstGeom>
            <a:solidFill>
              <a:schemeClr val="accent6">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Cache</a:t>
              </a:r>
              <a:endParaRPr lang="zh-CN" altLang="en-US" sz="1400" dirty="0">
                <a:solidFill>
                  <a:schemeClr val="bg1"/>
                </a:solidFill>
                <a:ea typeface="微软雅黑" panose="020B0503020204020204" pitchFamily="34" charset="-122"/>
              </a:endParaRPr>
            </a:p>
          </p:txBody>
        </p:sp>
        <p:sp>
          <p:nvSpPr>
            <p:cNvPr id="23" name="矩形 22"/>
            <p:cNvSpPr/>
            <p:nvPr/>
          </p:nvSpPr>
          <p:spPr>
            <a:xfrm>
              <a:off x="2643174" y="2309804"/>
              <a:ext cx="1500198" cy="285752"/>
            </a:xfrm>
            <a:prstGeom prst="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CPU Context</a:t>
              </a:r>
              <a:endParaRPr lang="zh-CN" altLang="en-US" sz="1400" dirty="0">
                <a:solidFill>
                  <a:schemeClr val="bg1"/>
                </a:solidFill>
                <a:ea typeface="微软雅黑" panose="020B0503020204020204" pitchFamily="34" charset="-122"/>
              </a:endParaRPr>
            </a:p>
          </p:txBody>
        </p:sp>
        <p:sp>
          <p:nvSpPr>
            <p:cNvPr id="24" name="矩形 23"/>
            <p:cNvSpPr/>
            <p:nvPr/>
          </p:nvSpPr>
          <p:spPr>
            <a:xfrm>
              <a:off x="2643174" y="2608255"/>
              <a:ext cx="1500198" cy="295595"/>
            </a:xfrm>
            <a:prstGeom prst="rect">
              <a:avLst/>
            </a:prstGeom>
            <a:solidFill>
              <a:srgbClr val="00B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INT Logic</a:t>
              </a:r>
              <a:endParaRPr lang="zh-CN" altLang="en-US" sz="1400" dirty="0">
                <a:solidFill>
                  <a:schemeClr val="bg1"/>
                </a:solidFill>
                <a:ea typeface="微软雅黑" panose="020B0503020204020204" pitchFamily="34" charset="-122"/>
              </a:endParaRPr>
            </a:p>
          </p:txBody>
        </p:sp>
        <p:sp>
          <p:nvSpPr>
            <p:cNvPr id="25" name="矩形 24"/>
            <p:cNvSpPr/>
            <p:nvPr/>
          </p:nvSpPr>
          <p:spPr>
            <a:xfrm>
              <a:off x="2643174" y="2915789"/>
              <a:ext cx="728680" cy="263971"/>
            </a:xfrm>
            <a:prstGeom prst="rect">
              <a:avLst/>
            </a:prstGeom>
            <a:solidFill>
              <a:srgbClr val="92D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ALU</a:t>
              </a:r>
              <a:endParaRPr lang="zh-CN" altLang="en-US" sz="1400" dirty="0">
                <a:solidFill>
                  <a:schemeClr val="bg1"/>
                </a:solidFill>
                <a:ea typeface="微软雅黑" panose="020B0503020204020204" pitchFamily="34" charset="-122"/>
              </a:endParaRPr>
            </a:p>
          </p:txBody>
        </p:sp>
        <p:sp>
          <p:nvSpPr>
            <p:cNvPr id="26" name="矩形 25"/>
            <p:cNvSpPr/>
            <p:nvPr/>
          </p:nvSpPr>
          <p:spPr>
            <a:xfrm>
              <a:off x="3384554" y="2914643"/>
              <a:ext cx="758811" cy="265117"/>
            </a:xfrm>
            <a:prstGeom prst="rect">
              <a:avLst/>
            </a:prstGeom>
            <a:solidFill>
              <a:schemeClr val="accent6">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Cache</a:t>
              </a:r>
              <a:endParaRPr lang="zh-CN" altLang="en-US" sz="1400" dirty="0">
                <a:solidFill>
                  <a:schemeClr val="bg1"/>
                </a:solidFill>
                <a:ea typeface="微软雅黑" panose="020B0503020204020204" pitchFamily="34" charset="-122"/>
              </a:endParaRPr>
            </a:p>
          </p:txBody>
        </p:sp>
        <p:sp>
          <p:nvSpPr>
            <p:cNvPr id="27" name="矩形 26"/>
            <p:cNvSpPr/>
            <p:nvPr/>
          </p:nvSpPr>
          <p:spPr>
            <a:xfrm>
              <a:off x="1000100" y="3214686"/>
              <a:ext cx="3143272" cy="292102"/>
            </a:xfrm>
            <a:prstGeom prst="rect">
              <a:avLst/>
            </a:prstGeom>
            <a:solidFill>
              <a:srgbClr val="FE9E21"/>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L2 - Cache</a:t>
              </a:r>
              <a:endParaRPr lang="zh-CN" altLang="en-US" sz="1400" dirty="0">
                <a:solidFill>
                  <a:schemeClr val="bg1"/>
                </a:solidFill>
                <a:ea typeface="微软雅黑" panose="020B0503020204020204" pitchFamily="34" charset="-122"/>
              </a:endParaRPr>
            </a:p>
          </p:txBody>
        </p:sp>
      </p:grpSp>
      <p:sp>
        <p:nvSpPr>
          <p:cNvPr id="28" name="矩形 27"/>
          <p:cNvSpPr/>
          <p:nvPr/>
        </p:nvSpPr>
        <p:spPr>
          <a:xfrm>
            <a:off x="1792718" y="5728938"/>
            <a:ext cx="1571636" cy="377411"/>
          </a:xfrm>
          <a:prstGeom prst="rect">
            <a:avLst/>
          </a:prstGeom>
          <a:noFill/>
          <a:ln w="9525">
            <a:noFill/>
            <a:miter lim="800000"/>
          </a:ln>
        </p:spPr>
        <p:txBody>
          <a:bodyPr wrap="square">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A  </a:t>
            </a:r>
            <a:r>
              <a:rPr lang="zh-CN" altLang="en-US" sz="1400" dirty="0">
                <a:solidFill>
                  <a:schemeClr val="bg1"/>
                </a:solidFill>
                <a:latin typeface="微软雅黑" panose="020B0503020204020204" pitchFamily="34" charset="-122"/>
                <a:ea typeface="微软雅黑" panose="020B0503020204020204" pitchFamily="34" charset="-122"/>
              </a:rPr>
              <a:t>单核体系结构</a:t>
            </a:r>
          </a:p>
        </p:txBody>
      </p:sp>
      <p:sp>
        <p:nvSpPr>
          <p:cNvPr id="31" name="矩形 30"/>
          <p:cNvSpPr/>
          <p:nvPr/>
        </p:nvSpPr>
        <p:spPr>
          <a:xfrm>
            <a:off x="5018782" y="5728938"/>
            <a:ext cx="1571636" cy="414020"/>
          </a:xfrm>
          <a:prstGeom prst="rect">
            <a:avLst/>
          </a:prstGeom>
          <a:noFill/>
          <a:ln w="9525">
            <a:noFill/>
            <a:miter lim="800000"/>
          </a:ln>
        </p:spPr>
        <p:txBody>
          <a:bodyPr wrap="square">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B  </a:t>
            </a:r>
            <a:r>
              <a:rPr lang="zh-CN" altLang="en-US" sz="1400" dirty="0">
                <a:solidFill>
                  <a:schemeClr val="bg1"/>
                </a:solidFill>
                <a:latin typeface="微软雅黑" panose="020B0503020204020204" pitchFamily="34" charset="-122"/>
                <a:ea typeface="微软雅黑" panose="020B0503020204020204" pitchFamily="34" charset="-122"/>
              </a:rPr>
              <a:t>多核体系结构</a:t>
            </a:r>
          </a:p>
        </p:txBody>
      </p:sp>
      <p:sp>
        <p:nvSpPr>
          <p:cNvPr id="34" name="矩形 33"/>
          <p:cNvSpPr>
            <a:spLocks noChangeArrowheads="1"/>
          </p:cNvSpPr>
          <p:nvPr/>
        </p:nvSpPr>
        <p:spPr bwMode="auto">
          <a:xfrm>
            <a:off x="1365567" y="1533233"/>
            <a:ext cx="9460865" cy="1156855"/>
          </a:xfrm>
          <a:prstGeom prst="rect">
            <a:avLst/>
          </a:prstGeom>
          <a:noFill/>
          <a:ln w="9525">
            <a:noFill/>
            <a:miter lim="800000"/>
          </a:ln>
        </p:spPr>
        <p:txBody>
          <a:bodyPr wrap="square">
            <a:spAutoFit/>
          </a:bodyPr>
          <a:lstStyle/>
          <a:p>
            <a:pPr algn="just">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SMP </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Symmetrical Multi-Processing</a:t>
            </a:r>
            <a:r>
              <a:rPr lang="zh-CN" altLang="en-US" sz="1600" dirty="0">
                <a:solidFill>
                  <a:schemeClr val="bg1"/>
                </a:solidFill>
                <a:latin typeface="微软雅黑" panose="020B0503020204020204" pitchFamily="34" charset="-122"/>
                <a:ea typeface="微软雅黑" panose="020B0503020204020204" pitchFamily="34" charset="-122"/>
              </a:rPr>
              <a:t>）对称多处理技术，是指在一个计算机上汇集了一组处理器</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各</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之间共享内存子系统以及总线结构。虽然同时使用多个 </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，但从管理的角度它们好像一台单机一样，系统将任务队列对称地分布于多个</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之上，从而极大地提高了整个系统的数据处理能力。</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485714" y="3573017"/>
            <a:ext cx="2244154" cy="1917352"/>
            <a:chOff x="1000100" y="1643050"/>
            <a:chExt cx="1571636" cy="1317626"/>
          </a:xfrm>
        </p:grpSpPr>
        <p:sp>
          <p:nvSpPr>
            <p:cNvPr id="36" name="矩形 35"/>
            <p:cNvSpPr/>
            <p:nvPr/>
          </p:nvSpPr>
          <p:spPr>
            <a:xfrm>
              <a:off x="1000100" y="1643050"/>
              <a:ext cx="1571636" cy="1317626"/>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a typeface="微软雅黑" panose="020B0503020204020204" pitchFamily="34" charset="-122"/>
              </a:endParaRPr>
            </a:p>
          </p:txBody>
        </p:sp>
        <p:sp>
          <p:nvSpPr>
            <p:cNvPr id="37" name="矩形 36"/>
            <p:cNvSpPr/>
            <p:nvPr/>
          </p:nvSpPr>
          <p:spPr>
            <a:xfrm>
              <a:off x="1068432" y="1698604"/>
              <a:ext cx="1434972" cy="285752"/>
            </a:xfrm>
            <a:prstGeom prst="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CPU Context</a:t>
              </a:r>
              <a:endParaRPr lang="zh-CN" altLang="en-US" sz="1400" dirty="0">
                <a:solidFill>
                  <a:schemeClr val="bg1"/>
                </a:solidFill>
                <a:ea typeface="微软雅黑" panose="020B0503020204020204" pitchFamily="34" charset="-122"/>
              </a:endParaRPr>
            </a:p>
          </p:txBody>
        </p:sp>
        <p:sp>
          <p:nvSpPr>
            <p:cNvPr id="44" name="矩形 43"/>
            <p:cNvSpPr/>
            <p:nvPr/>
          </p:nvSpPr>
          <p:spPr>
            <a:xfrm>
              <a:off x="1068432" y="1997056"/>
              <a:ext cx="1434972" cy="295594"/>
            </a:xfrm>
            <a:prstGeom prst="rect">
              <a:avLst/>
            </a:prstGeom>
            <a:solidFill>
              <a:srgbClr val="00B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INT Logic</a:t>
              </a:r>
              <a:endParaRPr lang="zh-CN" altLang="en-US" sz="1400" dirty="0">
                <a:solidFill>
                  <a:schemeClr val="bg1"/>
                </a:solidFill>
                <a:ea typeface="微软雅黑" panose="020B0503020204020204" pitchFamily="34" charset="-122"/>
              </a:endParaRPr>
            </a:p>
          </p:txBody>
        </p:sp>
        <p:sp>
          <p:nvSpPr>
            <p:cNvPr id="46" name="矩形 45"/>
            <p:cNvSpPr/>
            <p:nvPr/>
          </p:nvSpPr>
          <p:spPr>
            <a:xfrm>
              <a:off x="1068432" y="2304589"/>
              <a:ext cx="696998" cy="263971"/>
            </a:xfrm>
            <a:prstGeom prst="rect">
              <a:avLst/>
            </a:prstGeom>
            <a:solidFill>
              <a:srgbClr val="92D05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ALU</a:t>
              </a:r>
              <a:endParaRPr lang="zh-CN" altLang="en-US" sz="1400" dirty="0">
                <a:solidFill>
                  <a:schemeClr val="bg1"/>
                </a:solidFill>
                <a:ea typeface="微软雅黑" panose="020B0503020204020204" pitchFamily="34" charset="-122"/>
              </a:endParaRPr>
            </a:p>
          </p:txBody>
        </p:sp>
        <p:sp>
          <p:nvSpPr>
            <p:cNvPr id="47" name="矩形 46"/>
            <p:cNvSpPr/>
            <p:nvPr/>
          </p:nvSpPr>
          <p:spPr>
            <a:xfrm>
              <a:off x="1777578" y="2303443"/>
              <a:ext cx="725819" cy="265117"/>
            </a:xfrm>
            <a:prstGeom prst="rect">
              <a:avLst/>
            </a:prstGeom>
            <a:solidFill>
              <a:schemeClr val="accent6">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Cache</a:t>
              </a:r>
              <a:endParaRPr lang="zh-CN" altLang="en-US" sz="1400" dirty="0">
                <a:solidFill>
                  <a:schemeClr val="bg1"/>
                </a:solidFill>
                <a:ea typeface="微软雅黑" panose="020B0503020204020204" pitchFamily="34" charset="-122"/>
              </a:endParaRPr>
            </a:p>
          </p:txBody>
        </p:sp>
        <p:sp>
          <p:nvSpPr>
            <p:cNvPr id="48" name="矩形 47"/>
            <p:cNvSpPr/>
            <p:nvPr/>
          </p:nvSpPr>
          <p:spPr>
            <a:xfrm>
              <a:off x="1068432" y="2603486"/>
              <a:ext cx="1434972" cy="292102"/>
            </a:xfrm>
            <a:prstGeom prst="rect">
              <a:avLst/>
            </a:prstGeom>
            <a:solidFill>
              <a:srgbClr val="FE9E21"/>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ea typeface="微软雅黑" panose="020B0503020204020204" pitchFamily="34" charset="-122"/>
                </a:rPr>
                <a:t>L2 - Cache</a:t>
              </a:r>
              <a:endParaRPr lang="zh-CN" altLang="en-US" sz="1400" dirty="0">
                <a:solidFill>
                  <a:schemeClr val="bg1"/>
                </a:solidFill>
                <a:ea typeface="微软雅黑" panose="020B0503020204020204" pitchFamily="34" charset="-122"/>
              </a:endParaRPr>
            </a:p>
          </p:txBody>
        </p:sp>
      </p:grpSp>
      <p:sp>
        <p:nvSpPr>
          <p:cNvPr id="49" name="矩形 48"/>
          <p:cNvSpPr>
            <a:spLocks noChangeArrowheads="1"/>
          </p:cNvSpPr>
          <p:nvPr/>
        </p:nvSpPr>
        <p:spPr bwMode="auto">
          <a:xfrm>
            <a:off x="7954319" y="3382587"/>
            <a:ext cx="3614289" cy="2357184"/>
          </a:xfrm>
          <a:prstGeom prst="rect">
            <a:avLst/>
          </a:prstGeom>
          <a:noFill/>
          <a:ln w="9525">
            <a:noFill/>
            <a:miter lim="800000"/>
          </a:ln>
        </p:spPr>
        <p:txBody>
          <a:bodyPr wrap="square">
            <a:spAutoFit/>
          </a:bodyPr>
          <a:lstStyle/>
          <a:p>
            <a:pPr lvl="0">
              <a:lnSpc>
                <a:spcPct val="150000"/>
              </a:lnSpc>
            </a:pPr>
            <a:r>
              <a:rPr lang="en-US" altLang="zh-CN" sz="2000" b="1" dirty="0" err="1">
                <a:solidFill>
                  <a:srgbClr val="4BBEF0"/>
                </a:solidFill>
                <a:latin typeface="微软雅黑" panose="020B0503020204020204" pitchFamily="34" charset="-122"/>
                <a:ea typeface="微软雅黑" panose="020B0503020204020204" pitchFamily="34" charset="-122"/>
              </a:rPr>
              <a:t>SylixOS</a:t>
            </a:r>
            <a:r>
              <a:rPr lang="en-US" altLang="zh-CN" sz="2000" b="1" dirty="0">
                <a:solidFill>
                  <a:srgbClr val="4BBEF0"/>
                </a:solidFill>
                <a:latin typeface="微软雅黑" panose="020B0503020204020204" pitchFamily="34" charset="-122"/>
                <a:ea typeface="微软雅黑" panose="020B0503020204020204" pitchFamily="34" charset="-122"/>
              </a:rPr>
              <a:t> SMP</a:t>
            </a:r>
            <a:r>
              <a:rPr lang="zh-CN" altLang="en-US" sz="2000" b="1" dirty="0">
                <a:solidFill>
                  <a:srgbClr val="4BBEF0"/>
                </a:solidFill>
                <a:latin typeface="微软雅黑" panose="020B0503020204020204" pitchFamily="34" charset="-122"/>
                <a:ea typeface="微软雅黑" panose="020B0503020204020204" pitchFamily="34" charset="-122"/>
              </a:rPr>
              <a:t>调度器特点：</a:t>
            </a:r>
            <a:endParaRPr lang="en-US" altLang="zh-CN" sz="2000" b="1" dirty="0">
              <a:solidFill>
                <a:srgbClr val="4BBEF0"/>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天生满足负载均衡</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任务调度时间与负载无关，时间复杂度为</a:t>
            </a:r>
            <a:r>
              <a:rPr lang="en-US" altLang="zh-CN" sz="1600" dirty="0">
                <a:solidFill>
                  <a:schemeClr val="bg1"/>
                </a:solidFill>
                <a:latin typeface="微软雅黑" panose="020B0503020204020204" pitchFamily="34" charset="-122"/>
                <a:ea typeface="微软雅黑" panose="020B0503020204020204" pitchFamily="34" charset="-122"/>
              </a:rPr>
              <a:t>O(1)</a:t>
            </a:r>
          </a:p>
          <a:p>
            <a:pPr marL="342900" lvl="0" indent="-342900">
              <a:lnSpc>
                <a:spcPct val="150000"/>
              </a:lnSpc>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优先级抢占调度，满足硬实时要求</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支持亲和度调度</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0" y="244159"/>
            <a:ext cx="1929875" cy="464486"/>
            <a:chOff x="0" y="244159"/>
            <a:chExt cx="1929875" cy="464486"/>
          </a:xfrm>
        </p:grpSpPr>
        <p:sp>
          <p:nvSpPr>
            <p:cNvPr id="51" name="矩形 50"/>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性能特点</a:t>
              </a:r>
              <a:endParaRPr lang="zh-CN" altLang="en-US" sz="2400" dirty="0">
                <a:solidFill>
                  <a:schemeClr val="bg1"/>
                </a:solidFill>
                <a:ea typeface="微软雅黑" panose="020B0503020204020204" pitchFamily="34" charset="-122"/>
              </a:endParaRPr>
            </a:p>
          </p:txBody>
        </p:sp>
        <p:grpSp>
          <p:nvGrpSpPr>
            <p:cNvPr id="52" name="组合 51"/>
            <p:cNvGrpSpPr/>
            <p:nvPr/>
          </p:nvGrpSpPr>
          <p:grpSpPr>
            <a:xfrm>
              <a:off x="0" y="244159"/>
              <a:ext cx="381000" cy="464486"/>
              <a:chOff x="4195133" y="512967"/>
              <a:chExt cx="233904" cy="337530"/>
            </a:xfrm>
            <a:solidFill>
              <a:srgbClr val="EF7A00"/>
            </a:solidFill>
          </p:grpSpPr>
          <p:sp>
            <p:nvSpPr>
              <p:cNvPr id="53" name="矩形 52"/>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bwMode="auto">
          <a:xfrm>
            <a:off x="7325518" y="3878134"/>
            <a:ext cx="1915491" cy="133147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200000"/>
              </a:lnSpc>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测试数据</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9488715" y="3850396"/>
            <a:ext cx="1915491" cy="1888032"/>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200000"/>
              </a:lnSpc>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翼辉服务</a:t>
            </a:r>
            <a:r>
              <a:rPr lang="en-US" altLang="zh-CN" sz="2000" dirty="0">
                <a:solidFill>
                  <a:schemeClr val="bg1"/>
                </a:solidFill>
                <a:latin typeface="微软雅黑" panose="020B0503020204020204" pitchFamily="34" charset="-122"/>
                <a:ea typeface="微软雅黑" panose="020B0503020204020204" pitchFamily="34" charset="-122"/>
              </a:rPr>
              <a:t>&amp;</a:t>
            </a:r>
          </a:p>
          <a:p>
            <a:pPr algn="ctr" fontAlgn="auto">
              <a:lnSpc>
                <a:spcPct val="150000"/>
              </a:lnSpc>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应用案例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760129" y="4236824"/>
            <a:ext cx="2405942" cy="1115177"/>
          </a:xfrm>
          <a:prstGeom prst="rect">
            <a:avLst/>
          </a:prstGeom>
          <a:noFill/>
        </p:spPr>
        <p:txBody>
          <a:bodyPr wrap="square">
            <a:spAutoFit/>
          </a:bodyPr>
          <a:lstStyle/>
          <a:p>
            <a:pPr algn="ctr" fontAlgn="auto">
              <a:lnSpc>
                <a:spcPct val="200000"/>
              </a:lnSpc>
              <a:spcBef>
                <a:spcPts val="0"/>
              </a:spcBef>
              <a:spcAft>
                <a:spcPts val="0"/>
              </a:spcAft>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系统架构</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p>
          <a:p>
            <a:pPr algn="ctr" fontAlgn="auto">
              <a:lnSpc>
                <a:spcPct val="150000"/>
              </a:lnSpc>
              <a:spcBef>
                <a:spcPts val="0"/>
              </a:spcBef>
              <a:spcAft>
                <a:spcPts val="0"/>
              </a:spcAft>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性能特点及指标</a:t>
            </a:r>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p:cNvSpPr/>
          <p:nvPr/>
        </p:nvSpPr>
        <p:spPr bwMode="auto">
          <a:xfrm>
            <a:off x="5171591" y="3886297"/>
            <a:ext cx="1915491" cy="133147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200000"/>
              </a:lnSpc>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生态建设</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647679" y="1463819"/>
            <a:ext cx="4947314" cy="1200329"/>
          </a:xfrm>
          <a:prstGeom prst="rect">
            <a:avLst/>
          </a:prstGeom>
          <a:noFill/>
        </p:spPr>
        <p:txBody>
          <a:bodyPr wrap="square">
            <a:spAutoFit/>
          </a:bodyPr>
          <a:lstStyle/>
          <a:p>
            <a:r>
              <a:rPr lang="en-US" altLang="zh-CN" sz="7200" b="1" dirty="0">
                <a:solidFill>
                  <a:schemeClr val="tx1">
                    <a:lumMod val="75000"/>
                    <a:lumOff val="25000"/>
                  </a:schemeClr>
                </a:solidFill>
                <a:latin typeface="Gotham Pro" panose="02000503040000020004" pitchFamily="2" charset="0"/>
                <a:ea typeface="微软雅黑" panose="020B0503020204020204" pitchFamily="34" charset="-122"/>
                <a:cs typeface="Gotham Pro" panose="02000503040000020004" pitchFamily="2" charset="0"/>
              </a:rPr>
              <a:t>CONTENT</a:t>
            </a:r>
            <a:endParaRPr lang="zh-CN" altLang="en-US" sz="7200" dirty="0">
              <a:solidFill>
                <a:schemeClr val="tx1">
                  <a:lumMod val="75000"/>
                  <a:lumOff val="25000"/>
                </a:schemeClr>
              </a:solidFill>
              <a:latin typeface="Gotham Pro" panose="02000503040000020004" pitchFamily="2" charset="0"/>
              <a:cs typeface="Gotham Pro" panose="02000503040000020004" pitchFamily="2" charset="0"/>
            </a:endParaRPr>
          </a:p>
        </p:txBody>
      </p:sp>
      <p:grpSp>
        <p:nvGrpSpPr>
          <p:cNvPr id="3" name="组合 2"/>
          <p:cNvGrpSpPr/>
          <p:nvPr/>
        </p:nvGrpSpPr>
        <p:grpSpPr>
          <a:xfrm>
            <a:off x="4611669" y="946785"/>
            <a:ext cx="3035337" cy="584775"/>
            <a:chOff x="4583888" y="601663"/>
            <a:chExt cx="3035337" cy="584775"/>
          </a:xfrm>
        </p:grpSpPr>
        <p:sp>
          <p:nvSpPr>
            <p:cNvPr id="22" name="文本框 21"/>
            <p:cNvSpPr txBox="1"/>
            <p:nvPr/>
          </p:nvSpPr>
          <p:spPr>
            <a:xfrm>
              <a:off x="4713667" y="601663"/>
              <a:ext cx="2764667" cy="584775"/>
            </a:xfrm>
            <a:prstGeom prst="rect">
              <a:avLst/>
            </a:prstGeom>
            <a:noFill/>
          </p:spPr>
          <p:txBody>
            <a:bodyPr wrap="square" rtlCol="0">
              <a:spAutoFit/>
            </a:bodyPr>
            <a:lstStyle/>
            <a:p>
              <a:pPr algn="ctr"/>
              <a:r>
                <a:rPr lang="zh-CN" altLang="en-US" sz="32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目  录</a:t>
              </a:r>
            </a:p>
          </p:txBody>
        </p:sp>
        <p:cxnSp>
          <p:nvCxnSpPr>
            <p:cNvPr id="23" name="直接连接符 22"/>
            <p:cNvCxnSpPr/>
            <p:nvPr/>
          </p:nvCxnSpPr>
          <p:spPr>
            <a:xfrm flipH="1">
              <a:off x="4872038" y="747783"/>
              <a:ext cx="32385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872038" y="978764"/>
              <a:ext cx="32385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4583888" y="863273"/>
              <a:ext cx="61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007225" y="747783"/>
              <a:ext cx="32385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007225" y="978764"/>
              <a:ext cx="32385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007225" y="863273"/>
              <a:ext cx="61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矩形 54"/>
          <p:cNvSpPr/>
          <p:nvPr/>
        </p:nvSpPr>
        <p:spPr bwMode="auto">
          <a:xfrm>
            <a:off x="838191" y="3846752"/>
            <a:ext cx="1915491" cy="133147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200000"/>
              </a:lnSpc>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发展历程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nvGrpSpPr>
          <p:cNvPr id="30" name="组合 2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1372990" y="3356992"/>
            <a:ext cx="901284" cy="901284"/>
            <a:chOff x="1413324" y="1664561"/>
            <a:chExt cx="1381545" cy="1381543"/>
          </a:xfrm>
        </p:grpSpPr>
        <p:sp>
          <p:nvSpPr>
            <p:cNvPr id="31" name="椭圆 30"/>
            <p:cNvSpPr/>
            <p:nvPr/>
          </p:nvSpPr>
          <p:spPr>
            <a:xfrm>
              <a:off x="1413324" y="1664561"/>
              <a:ext cx="1381545" cy="1381543"/>
            </a:xfrm>
            <a:prstGeom prst="ellipse">
              <a:avLst/>
            </a:prstGeom>
            <a:solidFill>
              <a:srgbClr val="EC6617">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32" name="椭圆 31"/>
            <p:cNvSpPr/>
            <p:nvPr/>
          </p:nvSpPr>
          <p:spPr>
            <a:xfrm>
              <a:off x="1516201" y="1767441"/>
              <a:ext cx="1175790" cy="1175789"/>
            </a:xfrm>
            <a:prstGeom prst="ellipse">
              <a:avLst/>
            </a:prstGeom>
            <a:noFill/>
            <a:ln>
              <a:solidFill>
                <a:srgbClr val="EC6617"/>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nvGrpSpPr>
            <p:cNvPr id="33" name="组合 32"/>
            <p:cNvGrpSpPr/>
            <p:nvPr/>
          </p:nvGrpSpPr>
          <p:grpSpPr>
            <a:xfrm>
              <a:off x="1600082" y="1814733"/>
              <a:ext cx="1008029" cy="1081196"/>
              <a:chOff x="4981968" y="4909761"/>
              <a:chExt cx="561350" cy="602097"/>
            </a:xfrm>
            <a:solidFill>
              <a:schemeClr val="bg1"/>
            </a:solidFill>
            <a:effectLst>
              <a:glow rad="50800">
                <a:schemeClr val="bg1">
                  <a:alpha val="10000"/>
                </a:schemeClr>
              </a:glow>
            </a:effectLst>
          </p:grpSpPr>
          <p:sp>
            <p:nvSpPr>
              <p:cNvPr id="35" name="任意多边形 17"/>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rgbClr val="EC6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36" name="任意多边形 18"/>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rgbClr val="EC6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37" name="任意多边形 19"/>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rgbClr val="EC6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sp>
          <p:nvSpPr>
            <p:cNvPr id="34" name="文本框 33"/>
            <p:cNvSpPr txBox="1"/>
            <p:nvPr/>
          </p:nvSpPr>
          <p:spPr>
            <a:xfrm>
              <a:off x="1627203" y="1892070"/>
              <a:ext cx="980908" cy="896379"/>
            </a:xfrm>
            <a:prstGeom prst="rect">
              <a:avLst/>
            </a:prstGeom>
            <a:noFill/>
          </p:spPr>
          <p:txBody>
            <a:bodyPr wrap="none" rtlCol="0">
              <a:spAutoFit/>
            </a:bodyPr>
            <a:lstStyle/>
            <a:p>
              <a:r>
                <a:rPr lang="en-US" altLang="zh-CN" sz="3200" b="1" dirty="0">
                  <a:solidFill>
                    <a:srgbClr val="EC6617"/>
                  </a:solidFill>
                  <a:cs typeface="+mn-ea"/>
                  <a:sym typeface="+mn-lt"/>
                </a:rPr>
                <a:t>01</a:t>
              </a:r>
              <a:endParaRPr lang="zh-CN" altLang="en-US" sz="3200" b="1" dirty="0">
                <a:solidFill>
                  <a:srgbClr val="EC6617"/>
                </a:solidFill>
                <a:cs typeface="+mn-ea"/>
                <a:sym typeface="+mn-lt"/>
              </a:endParaRPr>
            </a:p>
          </p:txBody>
        </p:sp>
      </p:grpSp>
      <p:grpSp>
        <p:nvGrpSpPr>
          <p:cNvPr id="43" name="组合 42"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5678696" y="3356992"/>
            <a:ext cx="901284" cy="901284"/>
            <a:chOff x="1413324" y="1664562"/>
            <a:chExt cx="1381545" cy="1381544"/>
          </a:xfrm>
        </p:grpSpPr>
        <p:sp>
          <p:nvSpPr>
            <p:cNvPr id="44" name="椭圆 43"/>
            <p:cNvSpPr/>
            <p:nvPr/>
          </p:nvSpPr>
          <p:spPr>
            <a:xfrm>
              <a:off x="1413324" y="1664562"/>
              <a:ext cx="1381545" cy="1381544"/>
            </a:xfrm>
            <a:prstGeom prst="ellipse">
              <a:avLst/>
            </a:prstGeom>
            <a:solidFill>
              <a:srgbClr val="2073DB">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45" name="椭圆 44"/>
            <p:cNvSpPr/>
            <p:nvPr/>
          </p:nvSpPr>
          <p:spPr>
            <a:xfrm>
              <a:off x="1516201" y="1767441"/>
              <a:ext cx="1175791" cy="1175790"/>
            </a:xfrm>
            <a:prstGeom prst="ellipse">
              <a:avLst/>
            </a:prstGeom>
            <a:noFill/>
            <a:ln>
              <a:solidFill>
                <a:srgbClr val="2073DB"/>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nvGrpSpPr>
            <p:cNvPr id="46" name="组合 45"/>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48" name="任意多边形 25"/>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rgbClr val="20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49" name="任意多边形 26"/>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rgbClr val="20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50" name="任意多边形 27"/>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rgbClr val="20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sp>
          <p:nvSpPr>
            <p:cNvPr id="47" name="文本框 46"/>
            <p:cNvSpPr txBox="1"/>
            <p:nvPr/>
          </p:nvSpPr>
          <p:spPr>
            <a:xfrm>
              <a:off x="1613639" y="1907142"/>
              <a:ext cx="980908" cy="896379"/>
            </a:xfrm>
            <a:prstGeom prst="rect">
              <a:avLst/>
            </a:prstGeom>
            <a:noFill/>
          </p:spPr>
          <p:txBody>
            <a:bodyPr wrap="none" rtlCol="0">
              <a:spAutoFit/>
            </a:bodyPr>
            <a:lstStyle/>
            <a:p>
              <a:r>
                <a:rPr lang="en-US" altLang="zh-CN" sz="3200" b="1" dirty="0">
                  <a:solidFill>
                    <a:srgbClr val="2073DB"/>
                  </a:solidFill>
                  <a:cs typeface="+mn-ea"/>
                  <a:sym typeface="+mn-lt"/>
                </a:rPr>
                <a:t>03</a:t>
              </a:r>
              <a:endParaRPr lang="zh-CN" altLang="en-US" sz="3200" b="1" dirty="0">
                <a:solidFill>
                  <a:srgbClr val="2073DB"/>
                </a:solidFill>
                <a:cs typeface="+mn-ea"/>
                <a:sym typeface="+mn-lt"/>
              </a:endParaRPr>
            </a:p>
          </p:txBody>
        </p:sp>
      </p:grpSp>
      <p:grpSp>
        <p:nvGrpSpPr>
          <p:cNvPr id="51" name="组合 50"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3525843" y="3356992"/>
            <a:ext cx="901284" cy="901284"/>
            <a:chOff x="1413324" y="1664562"/>
            <a:chExt cx="1381545" cy="1381544"/>
          </a:xfrm>
        </p:grpSpPr>
        <p:sp>
          <p:nvSpPr>
            <p:cNvPr id="52" name="椭圆 51"/>
            <p:cNvSpPr/>
            <p:nvPr/>
          </p:nvSpPr>
          <p:spPr>
            <a:xfrm>
              <a:off x="1413324" y="1664562"/>
              <a:ext cx="1381545" cy="1381544"/>
            </a:xfrm>
            <a:prstGeom prst="ellipse">
              <a:avLst/>
            </a:prstGeom>
            <a:solidFill>
              <a:srgbClr val="4BBEF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53" name="椭圆 52"/>
            <p:cNvSpPr/>
            <p:nvPr/>
          </p:nvSpPr>
          <p:spPr>
            <a:xfrm>
              <a:off x="1516201" y="1767441"/>
              <a:ext cx="1175791" cy="1175790"/>
            </a:xfrm>
            <a:prstGeom prst="ellipse">
              <a:avLst/>
            </a:prstGeom>
            <a:noFill/>
            <a:ln>
              <a:solidFill>
                <a:srgbClr val="4BBEF0"/>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nvGrpSpPr>
            <p:cNvPr id="54" name="组合 53"/>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57" name="任意多边形 33"/>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rgbClr val="4BB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58" name="任意多边形 34"/>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rgbClr val="4BB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59" name="任意多边形 35"/>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rgbClr val="4BB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sp>
          <p:nvSpPr>
            <p:cNvPr id="56" name="文本框 55"/>
            <p:cNvSpPr txBox="1"/>
            <p:nvPr/>
          </p:nvSpPr>
          <p:spPr>
            <a:xfrm>
              <a:off x="1613640" y="1907144"/>
              <a:ext cx="980908" cy="896379"/>
            </a:xfrm>
            <a:prstGeom prst="rect">
              <a:avLst/>
            </a:prstGeom>
            <a:noFill/>
          </p:spPr>
          <p:txBody>
            <a:bodyPr wrap="none" rtlCol="0">
              <a:spAutoFit/>
            </a:bodyPr>
            <a:lstStyle/>
            <a:p>
              <a:r>
                <a:rPr lang="en-US" altLang="zh-CN" sz="3200" b="1" dirty="0">
                  <a:solidFill>
                    <a:srgbClr val="4BBEF0"/>
                  </a:solidFill>
                  <a:cs typeface="+mn-ea"/>
                  <a:sym typeface="+mn-lt"/>
                </a:rPr>
                <a:t>02</a:t>
              </a:r>
              <a:endParaRPr lang="zh-CN" altLang="en-US" sz="3200" b="1" dirty="0">
                <a:solidFill>
                  <a:srgbClr val="4BBEF0"/>
                </a:solidFill>
                <a:cs typeface="+mn-ea"/>
                <a:sym typeface="+mn-lt"/>
              </a:endParaRPr>
            </a:p>
          </p:txBody>
        </p:sp>
      </p:grpSp>
      <p:grpSp>
        <p:nvGrpSpPr>
          <p:cNvPr id="60" name="组合 59"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7831549" y="3356992"/>
            <a:ext cx="901284" cy="901284"/>
            <a:chOff x="1413324" y="1664562"/>
            <a:chExt cx="1381545" cy="1381544"/>
          </a:xfrm>
        </p:grpSpPr>
        <p:sp>
          <p:nvSpPr>
            <p:cNvPr id="61" name="椭圆 60"/>
            <p:cNvSpPr/>
            <p:nvPr/>
          </p:nvSpPr>
          <p:spPr>
            <a:xfrm>
              <a:off x="1413324" y="1664562"/>
              <a:ext cx="1381545" cy="1381544"/>
            </a:xfrm>
            <a:prstGeom prst="ellipse">
              <a:avLst/>
            </a:prstGeom>
            <a:solidFill>
              <a:srgbClr val="2640B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62" name="椭圆 61"/>
            <p:cNvSpPr/>
            <p:nvPr/>
          </p:nvSpPr>
          <p:spPr>
            <a:xfrm>
              <a:off x="1516201" y="1767441"/>
              <a:ext cx="1175791" cy="1175790"/>
            </a:xfrm>
            <a:prstGeom prst="ellipse">
              <a:avLst/>
            </a:prstGeom>
            <a:noFill/>
            <a:ln>
              <a:solidFill>
                <a:srgbClr val="2640B0"/>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nvGrpSpPr>
            <p:cNvPr id="63" name="组合 62"/>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65" name="任意多边形 4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rgbClr val="264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66" name="任意多边形 4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rgbClr val="264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67" name="任意多边形 4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rgbClr val="264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sp>
          <p:nvSpPr>
            <p:cNvPr id="64" name="文本框 63"/>
            <p:cNvSpPr txBox="1"/>
            <p:nvPr/>
          </p:nvSpPr>
          <p:spPr>
            <a:xfrm>
              <a:off x="1600082" y="1898840"/>
              <a:ext cx="980908" cy="896379"/>
            </a:xfrm>
            <a:prstGeom prst="rect">
              <a:avLst/>
            </a:prstGeom>
            <a:noFill/>
          </p:spPr>
          <p:txBody>
            <a:bodyPr wrap="none" rtlCol="0">
              <a:spAutoFit/>
            </a:bodyPr>
            <a:lstStyle/>
            <a:p>
              <a:r>
                <a:rPr lang="en-US" altLang="zh-CN" sz="3200" b="1" dirty="0">
                  <a:solidFill>
                    <a:srgbClr val="2640B0"/>
                  </a:solidFill>
                  <a:cs typeface="+mn-ea"/>
                  <a:sym typeface="+mn-lt"/>
                </a:rPr>
                <a:t>04</a:t>
              </a:r>
              <a:endParaRPr lang="zh-CN" altLang="en-US" sz="3200" b="1" dirty="0">
                <a:solidFill>
                  <a:srgbClr val="2640B0"/>
                </a:solidFill>
                <a:cs typeface="+mn-ea"/>
                <a:sym typeface="+mn-lt"/>
              </a:endParaRPr>
            </a:p>
          </p:txBody>
        </p:sp>
      </p:grpSp>
      <p:grpSp>
        <p:nvGrpSpPr>
          <p:cNvPr id="68" name="组合 67"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p:nvPr/>
        </p:nvGrpSpPr>
        <p:grpSpPr>
          <a:xfrm>
            <a:off x="9984402" y="3356992"/>
            <a:ext cx="901284" cy="901284"/>
            <a:chOff x="1413324" y="1664562"/>
            <a:chExt cx="1381545" cy="1381544"/>
          </a:xfrm>
        </p:grpSpPr>
        <p:sp>
          <p:nvSpPr>
            <p:cNvPr id="69" name="椭圆 68"/>
            <p:cNvSpPr/>
            <p:nvPr/>
          </p:nvSpPr>
          <p:spPr>
            <a:xfrm>
              <a:off x="1413324" y="1664562"/>
              <a:ext cx="1381545" cy="1381544"/>
            </a:xfrm>
            <a:prstGeom prst="ellipse">
              <a:avLst/>
            </a:prstGeom>
            <a:solidFill>
              <a:srgbClr val="F53B82">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70" name="椭圆 69"/>
            <p:cNvSpPr/>
            <p:nvPr/>
          </p:nvSpPr>
          <p:spPr>
            <a:xfrm>
              <a:off x="1516201" y="1767441"/>
              <a:ext cx="1175791" cy="1175790"/>
            </a:xfrm>
            <a:prstGeom prst="ellipse">
              <a:avLst/>
            </a:prstGeom>
            <a:noFill/>
            <a:ln>
              <a:solidFill>
                <a:srgbClr val="F53B82"/>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nvGrpSpPr>
            <p:cNvPr id="71" name="组合 70"/>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73" name="任意多边形 4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solidFill>
                <a:srgbClr val="F5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74" name="任意多边形 4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solidFill>
                <a:srgbClr val="F5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sp>
            <p:nvSpPr>
              <p:cNvPr id="75" name="任意多边形 4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solidFill>
                <a:srgbClr val="F5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A0DAE4"/>
                  </a:solidFill>
                  <a:cs typeface="+mn-ea"/>
                  <a:sym typeface="+mn-lt"/>
                </a:endParaRPr>
              </a:p>
            </p:txBody>
          </p:sp>
        </p:grpSp>
        <p:sp>
          <p:nvSpPr>
            <p:cNvPr id="72" name="文本框 71"/>
            <p:cNvSpPr txBox="1"/>
            <p:nvPr/>
          </p:nvSpPr>
          <p:spPr>
            <a:xfrm>
              <a:off x="1613640" y="1908966"/>
              <a:ext cx="980908" cy="896379"/>
            </a:xfrm>
            <a:prstGeom prst="rect">
              <a:avLst/>
            </a:prstGeom>
            <a:noFill/>
          </p:spPr>
          <p:txBody>
            <a:bodyPr wrap="none" rtlCol="0">
              <a:spAutoFit/>
            </a:bodyPr>
            <a:lstStyle/>
            <a:p>
              <a:r>
                <a:rPr lang="en-US" altLang="zh-CN" sz="3200" b="1" dirty="0">
                  <a:solidFill>
                    <a:srgbClr val="F53B82"/>
                  </a:solidFill>
                  <a:cs typeface="+mn-ea"/>
                  <a:sym typeface="+mn-lt"/>
                </a:rPr>
                <a:t>05</a:t>
              </a:r>
              <a:endParaRPr lang="zh-CN" altLang="en-US" sz="3200" b="1" dirty="0">
                <a:solidFill>
                  <a:srgbClr val="F53B82"/>
                </a:solidFill>
                <a:cs typeface="+mn-ea"/>
                <a:sym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9496" y="1556792"/>
            <a:ext cx="8688967" cy="4776470"/>
            <a:chOff x="1847528" y="1439188"/>
            <a:chExt cx="8688967" cy="4776470"/>
          </a:xfrm>
        </p:grpSpPr>
        <p:sp>
          <p:nvSpPr>
            <p:cNvPr id="7" name="Arch_x86"/>
            <p:cNvSpPr/>
            <p:nvPr/>
          </p:nvSpPr>
          <p:spPr>
            <a:xfrm>
              <a:off x="5158839" y="1439188"/>
              <a:ext cx="1632183" cy="1225984"/>
            </a:xfrm>
            <a:prstGeom prst="roundRect">
              <a:avLst/>
            </a:prstGeom>
            <a:solidFill>
              <a:schemeClr val="accent5">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b="1" dirty="0">
                  <a:solidFill>
                    <a:schemeClr val="bg1"/>
                  </a:solidFill>
                </a:rPr>
                <a:t>ARM</a:t>
              </a:r>
              <a:endParaRPr lang="zh-CN" altLang="en-US" sz="1335" b="1" dirty="0">
                <a:solidFill>
                  <a:schemeClr val="bg1"/>
                </a:solidFill>
              </a:endParaRPr>
            </a:p>
          </p:txBody>
        </p:sp>
        <p:sp>
          <p:nvSpPr>
            <p:cNvPr id="8" name="Arch_x86"/>
            <p:cNvSpPr/>
            <p:nvPr/>
          </p:nvSpPr>
          <p:spPr>
            <a:xfrm>
              <a:off x="7680175" y="1937782"/>
              <a:ext cx="1632183" cy="1225984"/>
            </a:xfrm>
            <a:prstGeom prst="roundRect">
              <a:avLst/>
            </a:prstGeom>
            <a:solidFill>
              <a:srgbClr val="FFFF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b="1">
                  <a:solidFill>
                    <a:schemeClr val="tx1"/>
                  </a:solidFill>
                </a:rPr>
                <a:t>MIPS</a:t>
              </a:r>
              <a:endParaRPr lang="zh-CN" altLang="en-US" sz="1335" b="1">
                <a:solidFill>
                  <a:schemeClr val="tx1"/>
                </a:solidFill>
              </a:endParaRPr>
            </a:p>
          </p:txBody>
        </p:sp>
        <p:sp>
          <p:nvSpPr>
            <p:cNvPr id="9" name="Arch_x86"/>
            <p:cNvSpPr/>
            <p:nvPr/>
          </p:nvSpPr>
          <p:spPr>
            <a:xfrm>
              <a:off x="1847528" y="2698404"/>
              <a:ext cx="1632183" cy="1225984"/>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b="1">
                  <a:solidFill>
                    <a:schemeClr val="bg1"/>
                  </a:solidFill>
                </a:rPr>
                <a:t>PPC</a:t>
              </a:r>
              <a:endParaRPr lang="zh-CN" altLang="en-US" sz="1335" b="1">
                <a:solidFill>
                  <a:schemeClr val="bg1"/>
                </a:solidFill>
              </a:endParaRPr>
            </a:p>
          </p:txBody>
        </p:sp>
        <p:sp>
          <p:nvSpPr>
            <p:cNvPr id="10" name="Arch_x86"/>
            <p:cNvSpPr/>
            <p:nvPr/>
          </p:nvSpPr>
          <p:spPr>
            <a:xfrm>
              <a:off x="4262666" y="3005772"/>
              <a:ext cx="1632183" cy="122598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265" b="1" dirty="0">
                  <a:solidFill>
                    <a:schemeClr val="bg1"/>
                  </a:solidFill>
                </a:rPr>
                <a:t>x86</a:t>
              </a:r>
              <a:endParaRPr lang="zh-CN" altLang="en-US" sz="1335" b="1" dirty="0">
                <a:solidFill>
                  <a:schemeClr val="bg1"/>
                </a:solidFill>
              </a:endParaRPr>
            </a:p>
          </p:txBody>
        </p:sp>
        <p:sp>
          <p:nvSpPr>
            <p:cNvPr id="11" name="Arch_x86"/>
            <p:cNvSpPr/>
            <p:nvPr/>
          </p:nvSpPr>
          <p:spPr>
            <a:xfrm>
              <a:off x="6734662" y="3473837"/>
              <a:ext cx="1632183" cy="1225984"/>
            </a:xfrm>
            <a:prstGeom prst="roundRect">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b="1">
                  <a:solidFill>
                    <a:schemeClr val="bg1"/>
                  </a:solidFill>
                </a:rPr>
                <a:t>C-SKY</a:t>
              </a:r>
              <a:endParaRPr lang="zh-CN" altLang="en-US" sz="1335" b="1">
                <a:solidFill>
                  <a:schemeClr val="bg1"/>
                </a:solidFill>
              </a:endParaRPr>
            </a:p>
          </p:txBody>
        </p:sp>
        <p:sp>
          <p:nvSpPr>
            <p:cNvPr id="12" name="Arch_x86"/>
            <p:cNvSpPr/>
            <p:nvPr/>
          </p:nvSpPr>
          <p:spPr>
            <a:xfrm>
              <a:off x="2986342" y="4407252"/>
              <a:ext cx="1632183" cy="1225984"/>
            </a:xfrm>
            <a:prstGeom prst="roundRect">
              <a:avLst/>
            </a:prstGeom>
            <a:solidFill>
              <a:srgbClr val="E46C0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chemeClr val="bg1"/>
                  </a:solidFill>
                </a:rPr>
                <a:t>SPARC</a:t>
              </a:r>
              <a:endParaRPr lang="zh-CN" altLang="en-US" sz="1335" b="1">
                <a:solidFill>
                  <a:schemeClr val="bg1"/>
                </a:solidFill>
              </a:endParaRPr>
            </a:p>
          </p:txBody>
        </p:sp>
        <p:sp>
          <p:nvSpPr>
            <p:cNvPr id="13" name="Arch_x86"/>
            <p:cNvSpPr/>
            <p:nvPr/>
          </p:nvSpPr>
          <p:spPr>
            <a:xfrm>
              <a:off x="5607554" y="4989674"/>
              <a:ext cx="1632183" cy="1225984"/>
            </a:xfrm>
            <a:prstGeom prst="round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rgbClr val="0070C0"/>
                  </a:solidFill>
                </a:rPr>
                <a:t>RISC-V</a:t>
              </a:r>
              <a:endParaRPr lang="zh-CN" altLang="en-US" sz="1335" b="1">
                <a:solidFill>
                  <a:srgbClr val="0070C0"/>
                </a:solidFill>
              </a:endParaRPr>
            </a:p>
          </p:txBody>
        </p:sp>
        <p:sp>
          <p:nvSpPr>
            <p:cNvPr id="14" name="Arch_x86"/>
            <p:cNvSpPr/>
            <p:nvPr/>
          </p:nvSpPr>
          <p:spPr>
            <a:xfrm>
              <a:off x="8904312" y="3794260"/>
              <a:ext cx="1632183" cy="1225984"/>
            </a:xfrm>
            <a:prstGeom prst="round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chemeClr val="bg1"/>
                  </a:solidFill>
                </a:rPr>
                <a:t>DSP</a:t>
              </a:r>
              <a:endParaRPr lang="zh-CN" altLang="en-US" sz="1335" b="1">
                <a:solidFill>
                  <a:schemeClr val="bg1"/>
                </a:solidFill>
              </a:endParaRPr>
            </a:p>
          </p:txBody>
        </p:sp>
      </p:grpSp>
      <p:sp>
        <p:nvSpPr>
          <p:cNvPr id="16" name="TextBox 16"/>
          <p:cNvSpPr txBox="1"/>
          <p:nvPr/>
        </p:nvSpPr>
        <p:spPr>
          <a:xfrm>
            <a:off x="4581760" y="692696"/>
            <a:ext cx="3028480" cy="521970"/>
          </a:xfrm>
          <a:prstGeom prst="rect">
            <a:avLst/>
          </a:prstGeom>
          <a:noFill/>
        </p:spPr>
        <p:txBody>
          <a:bodyPr wrap="squar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全面的架构支持</a:t>
            </a:r>
          </a:p>
        </p:txBody>
      </p:sp>
      <p:grpSp>
        <p:nvGrpSpPr>
          <p:cNvPr id="17" name="组合 16"/>
          <p:cNvGrpSpPr/>
          <p:nvPr/>
        </p:nvGrpSpPr>
        <p:grpSpPr>
          <a:xfrm>
            <a:off x="0" y="244159"/>
            <a:ext cx="1929875" cy="464486"/>
            <a:chOff x="0" y="244159"/>
            <a:chExt cx="1929875" cy="464486"/>
          </a:xfrm>
        </p:grpSpPr>
        <p:sp>
          <p:nvSpPr>
            <p:cNvPr id="18" name="矩形 17"/>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性能特点</a:t>
              </a:r>
              <a:endParaRPr lang="zh-CN" altLang="en-US" sz="2400" dirty="0">
                <a:solidFill>
                  <a:schemeClr val="bg1"/>
                </a:solidFill>
                <a:ea typeface="微软雅黑" panose="020B0503020204020204" pitchFamily="34" charset="-122"/>
              </a:endParaRPr>
            </a:p>
          </p:txBody>
        </p:sp>
        <p:grpSp>
          <p:nvGrpSpPr>
            <p:cNvPr id="19" name="组合 18"/>
            <p:cNvGrpSpPr/>
            <p:nvPr/>
          </p:nvGrpSpPr>
          <p:grpSpPr>
            <a:xfrm>
              <a:off x="0" y="244159"/>
              <a:ext cx="381000" cy="464486"/>
              <a:chOff x="4195133" y="512967"/>
              <a:chExt cx="233904" cy="337530"/>
            </a:xfrm>
            <a:solidFill>
              <a:srgbClr val="EF7A00"/>
            </a:solidFill>
          </p:grpSpPr>
          <p:sp>
            <p:nvSpPr>
              <p:cNvPr id="20" name="矩形 19"/>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16"/>
          <p:cNvSpPr txBox="1"/>
          <p:nvPr/>
        </p:nvSpPr>
        <p:spPr>
          <a:xfrm>
            <a:off x="4581760" y="692696"/>
            <a:ext cx="3028480" cy="523220"/>
          </a:xfrm>
          <a:prstGeom prst="rect">
            <a:avLst/>
          </a:prstGeom>
          <a:noFill/>
        </p:spPr>
        <p:txBody>
          <a:bodyPr wrap="squar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丰富的设备支持</a:t>
            </a:r>
          </a:p>
        </p:txBody>
      </p:sp>
      <p:sp>
        <p:nvSpPr>
          <p:cNvPr id="13" name="Arch_x86"/>
          <p:cNvSpPr/>
          <p:nvPr/>
        </p:nvSpPr>
        <p:spPr>
          <a:xfrm>
            <a:off x="3187684" y="1844825"/>
            <a:ext cx="988105" cy="679431"/>
          </a:xfrm>
          <a:prstGeom prst="round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rgbClr val="FF0000"/>
                </a:solidFill>
              </a:rPr>
              <a:t>ATA</a:t>
            </a:r>
            <a:endParaRPr lang="zh-CN" altLang="en-US" sz="1065" b="1">
              <a:solidFill>
                <a:srgbClr val="FF0000"/>
              </a:solidFill>
            </a:endParaRPr>
          </a:p>
        </p:txBody>
      </p:sp>
      <p:sp>
        <p:nvSpPr>
          <p:cNvPr id="14" name="Arch_x86"/>
          <p:cNvSpPr/>
          <p:nvPr/>
        </p:nvSpPr>
        <p:spPr>
          <a:xfrm>
            <a:off x="3379705" y="2780929"/>
            <a:ext cx="988105" cy="679431"/>
          </a:xfrm>
          <a:prstGeom prst="round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rgbClr val="0070C0"/>
                </a:solidFill>
              </a:rPr>
              <a:t>SD</a:t>
            </a:r>
            <a:endParaRPr lang="zh-CN" altLang="en-US" sz="3200" b="1">
              <a:solidFill>
                <a:srgbClr val="0070C0"/>
              </a:solidFill>
            </a:endParaRPr>
          </a:p>
        </p:txBody>
      </p:sp>
      <p:sp>
        <p:nvSpPr>
          <p:cNvPr id="15" name="Arch_x86"/>
          <p:cNvSpPr/>
          <p:nvPr/>
        </p:nvSpPr>
        <p:spPr>
          <a:xfrm>
            <a:off x="2035556" y="2893586"/>
            <a:ext cx="988105" cy="679431"/>
          </a:xfrm>
          <a:prstGeom prst="roundRect">
            <a:avLst/>
          </a:prstGeom>
          <a:solidFill>
            <a:srgbClr val="2174C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tx1"/>
                </a:solidFill>
              </a:rPr>
              <a:t>USB</a:t>
            </a:r>
            <a:endParaRPr lang="zh-CN" altLang="en-US" sz="1065" b="1">
              <a:solidFill>
                <a:schemeClr val="tx1"/>
              </a:solidFill>
            </a:endParaRPr>
          </a:p>
        </p:txBody>
      </p:sp>
      <p:sp>
        <p:nvSpPr>
          <p:cNvPr id="16" name="Arch_x86"/>
          <p:cNvSpPr/>
          <p:nvPr/>
        </p:nvSpPr>
        <p:spPr>
          <a:xfrm>
            <a:off x="3379705" y="3861049"/>
            <a:ext cx="988105" cy="679431"/>
          </a:xfrm>
          <a:prstGeom prst="roundRect">
            <a:avLst/>
          </a:prstGeom>
          <a:solidFill>
            <a:schemeClr val="accent4">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tx1"/>
                </a:solidFill>
              </a:rPr>
              <a:t>BLK</a:t>
            </a:r>
            <a:endParaRPr lang="zh-CN" altLang="en-US" sz="1065" b="1">
              <a:solidFill>
                <a:schemeClr val="tx1"/>
              </a:solidFill>
            </a:endParaRPr>
          </a:p>
        </p:txBody>
      </p:sp>
      <p:sp>
        <p:nvSpPr>
          <p:cNvPr id="18" name="Arch_x86"/>
          <p:cNvSpPr/>
          <p:nvPr/>
        </p:nvSpPr>
        <p:spPr>
          <a:xfrm>
            <a:off x="5971993" y="5301209"/>
            <a:ext cx="988105" cy="679431"/>
          </a:xfrm>
          <a:prstGeom prst="roundRect">
            <a:avLst/>
          </a:prstGeom>
          <a:solidFill>
            <a:schemeClr val="accent5">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bg1"/>
                </a:solidFill>
              </a:rPr>
              <a:t>CAN</a:t>
            </a:r>
            <a:endParaRPr lang="zh-CN" altLang="en-US" sz="1065" b="1">
              <a:solidFill>
                <a:schemeClr val="bg1"/>
              </a:solidFill>
            </a:endParaRPr>
          </a:p>
        </p:txBody>
      </p:sp>
      <p:sp>
        <p:nvSpPr>
          <p:cNvPr id="19" name="Arch_x86"/>
          <p:cNvSpPr/>
          <p:nvPr/>
        </p:nvSpPr>
        <p:spPr>
          <a:xfrm>
            <a:off x="6356036" y="2780929"/>
            <a:ext cx="988105" cy="679431"/>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rPr>
              <a:t>DMA</a:t>
            </a:r>
            <a:endParaRPr lang="zh-CN" altLang="en-US" sz="1065" b="1">
              <a:solidFill>
                <a:schemeClr val="bg1"/>
              </a:solidFill>
            </a:endParaRPr>
          </a:p>
        </p:txBody>
      </p:sp>
      <p:sp>
        <p:nvSpPr>
          <p:cNvPr id="20" name="Arch_x86"/>
          <p:cNvSpPr/>
          <p:nvPr/>
        </p:nvSpPr>
        <p:spPr>
          <a:xfrm>
            <a:off x="7508164" y="3901698"/>
            <a:ext cx="988105" cy="679431"/>
          </a:xfrm>
          <a:prstGeom prst="roundRect">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rPr>
              <a:t>RTC</a:t>
            </a:r>
            <a:endParaRPr lang="zh-CN" altLang="en-US" sz="1065" b="1">
              <a:solidFill>
                <a:schemeClr val="bg1"/>
              </a:solidFill>
            </a:endParaRPr>
          </a:p>
        </p:txBody>
      </p:sp>
      <p:sp>
        <p:nvSpPr>
          <p:cNvPr id="21" name="Arch_x86"/>
          <p:cNvSpPr/>
          <p:nvPr/>
        </p:nvSpPr>
        <p:spPr>
          <a:xfrm>
            <a:off x="6164014" y="4293097"/>
            <a:ext cx="988105" cy="679431"/>
          </a:xfrm>
          <a:prstGeom prst="round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a:solidFill>
                  <a:schemeClr val="bg1"/>
                </a:solidFill>
              </a:rPr>
              <a:t>Graph</a:t>
            </a:r>
            <a:endParaRPr lang="zh-CN" altLang="en-US" sz="1065" b="1">
              <a:solidFill>
                <a:schemeClr val="bg1"/>
              </a:solidFill>
            </a:endParaRPr>
          </a:p>
        </p:txBody>
      </p:sp>
      <p:sp>
        <p:nvSpPr>
          <p:cNvPr id="22" name="Arch_x86"/>
          <p:cNvSpPr/>
          <p:nvPr/>
        </p:nvSpPr>
        <p:spPr>
          <a:xfrm>
            <a:off x="7536162" y="4869161"/>
            <a:ext cx="988105" cy="679431"/>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rPr>
              <a:t>SPI</a:t>
            </a:r>
            <a:endParaRPr lang="zh-CN" altLang="en-US" sz="1065" b="1">
              <a:solidFill>
                <a:schemeClr val="bg1"/>
              </a:solidFill>
            </a:endParaRPr>
          </a:p>
        </p:txBody>
      </p:sp>
      <p:sp>
        <p:nvSpPr>
          <p:cNvPr id="23" name="Arch_x86"/>
          <p:cNvSpPr/>
          <p:nvPr/>
        </p:nvSpPr>
        <p:spPr>
          <a:xfrm>
            <a:off x="8852313" y="4477762"/>
            <a:ext cx="988105" cy="679431"/>
          </a:xfrm>
          <a:prstGeom prst="roundRect">
            <a:avLst/>
          </a:prstGeom>
          <a:solidFill>
            <a:srgbClr val="B5159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rPr>
              <a:t>I2C</a:t>
            </a:r>
            <a:endParaRPr lang="zh-CN" altLang="en-US" sz="1065" b="1">
              <a:solidFill>
                <a:schemeClr val="bg1"/>
              </a:solidFill>
            </a:endParaRPr>
          </a:p>
        </p:txBody>
      </p:sp>
      <p:sp>
        <p:nvSpPr>
          <p:cNvPr id="24" name="Arch_x86"/>
          <p:cNvSpPr/>
          <p:nvPr/>
        </p:nvSpPr>
        <p:spPr>
          <a:xfrm>
            <a:off x="1747524" y="3829690"/>
            <a:ext cx="988105" cy="679431"/>
          </a:xfrm>
          <a:prstGeom prst="roundRect">
            <a:avLst/>
          </a:prstGeom>
          <a:solidFill>
            <a:schemeClr val="accent6">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bg1"/>
                </a:solidFill>
              </a:rPr>
              <a:t>TTY</a:t>
            </a:r>
            <a:endParaRPr lang="zh-CN" altLang="en-US" sz="1065" b="1">
              <a:solidFill>
                <a:schemeClr val="bg1"/>
              </a:solidFill>
            </a:endParaRPr>
          </a:p>
        </p:txBody>
      </p:sp>
      <p:sp>
        <p:nvSpPr>
          <p:cNvPr id="25" name="Arch_x86"/>
          <p:cNvSpPr/>
          <p:nvPr/>
        </p:nvSpPr>
        <p:spPr>
          <a:xfrm>
            <a:off x="4847864" y="1628801"/>
            <a:ext cx="988105" cy="679431"/>
          </a:xfrm>
          <a:prstGeom prst="roundRect">
            <a:avLst/>
          </a:prstGeom>
          <a:solidFill>
            <a:schemeClr val="bg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rPr>
              <a:t>AHCI</a:t>
            </a:r>
            <a:endParaRPr lang="zh-CN" altLang="en-US" sz="1065" b="1">
              <a:solidFill>
                <a:schemeClr val="bg1"/>
              </a:solidFill>
            </a:endParaRPr>
          </a:p>
        </p:txBody>
      </p:sp>
      <p:sp>
        <p:nvSpPr>
          <p:cNvPr id="26" name="Arch_x86"/>
          <p:cNvSpPr/>
          <p:nvPr/>
        </p:nvSpPr>
        <p:spPr>
          <a:xfrm>
            <a:off x="4723854" y="2605554"/>
            <a:ext cx="988105" cy="679431"/>
          </a:xfrm>
          <a:prstGeom prst="roundRect">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PCI</a:t>
            </a:r>
            <a:endParaRPr lang="zh-CN" altLang="en-US" sz="1065" b="1">
              <a:solidFill>
                <a:srgbClr val="C00000"/>
              </a:solidFill>
            </a:endParaRPr>
          </a:p>
        </p:txBody>
      </p:sp>
      <p:sp>
        <p:nvSpPr>
          <p:cNvPr id="27" name="Arch_x86"/>
          <p:cNvSpPr/>
          <p:nvPr/>
        </p:nvSpPr>
        <p:spPr>
          <a:xfrm>
            <a:off x="6452046" y="1813466"/>
            <a:ext cx="988105" cy="679431"/>
          </a:xfrm>
          <a:prstGeom prst="roundRect">
            <a:avLst/>
          </a:prstGeom>
          <a:solidFill>
            <a:srgbClr val="FFFF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a:solidFill>
                  <a:schemeClr val="tx1"/>
                </a:solidFill>
              </a:rPr>
              <a:t>1553B</a:t>
            </a:r>
            <a:endParaRPr lang="zh-CN" altLang="en-US" sz="1065" b="1">
              <a:solidFill>
                <a:schemeClr val="tx1"/>
              </a:solidFill>
            </a:endParaRPr>
          </a:p>
        </p:txBody>
      </p:sp>
      <p:sp>
        <p:nvSpPr>
          <p:cNvPr id="28" name="Arch_x86"/>
          <p:cNvSpPr/>
          <p:nvPr/>
        </p:nvSpPr>
        <p:spPr>
          <a:xfrm>
            <a:off x="7919248" y="1988842"/>
            <a:ext cx="1057072" cy="754023"/>
          </a:xfrm>
          <a:prstGeom prst="round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err="1">
                <a:solidFill>
                  <a:schemeClr val="bg1"/>
                </a:solidFill>
              </a:rPr>
              <a:t>RapidIO</a:t>
            </a:r>
            <a:endParaRPr lang="zh-CN" altLang="en-US" sz="1065" b="1">
              <a:solidFill>
                <a:schemeClr val="bg1"/>
              </a:solidFill>
            </a:endParaRPr>
          </a:p>
        </p:txBody>
      </p:sp>
      <p:sp>
        <p:nvSpPr>
          <p:cNvPr id="29" name="Arch_x86"/>
          <p:cNvSpPr/>
          <p:nvPr/>
        </p:nvSpPr>
        <p:spPr>
          <a:xfrm>
            <a:off x="5231906" y="3501009"/>
            <a:ext cx="988105" cy="679431"/>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rPr>
              <a:t>Mouse</a:t>
            </a:r>
            <a:endParaRPr lang="zh-CN" altLang="en-US" sz="1065" b="1">
              <a:solidFill>
                <a:schemeClr val="bg1"/>
              </a:solidFill>
            </a:endParaRPr>
          </a:p>
        </p:txBody>
      </p:sp>
      <p:sp>
        <p:nvSpPr>
          <p:cNvPr id="30" name="Arch_x86"/>
          <p:cNvSpPr/>
          <p:nvPr/>
        </p:nvSpPr>
        <p:spPr>
          <a:xfrm>
            <a:off x="2255576" y="4653137"/>
            <a:ext cx="988105" cy="679431"/>
          </a:xfrm>
          <a:prstGeom prst="roundRect">
            <a:avLst/>
          </a:prstGeom>
          <a:solidFill>
            <a:srgbClr val="E46C0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bg1"/>
                </a:solidFill>
              </a:rPr>
              <a:t>KBD</a:t>
            </a:r>
            <a:endParaRPr lang="zh-CN" altLang="en-US" sz="3200" b="1">
              <a:solidFill>
                <a:schemeClr val="bg1"/>
              </a:solidFill>
            </a:endParaRPr>
          </a:p>
        </p:txBody>
      </p:sp>
      <p:sp>
        <p:nvSpPr>
          <p:cNvPr id="31" name="Arch_x86"/>
          <p:cNvSpPr/>
          <p:nvPr/>
        </p:nvSpPr>
        <p:spPr>
          <a:xfrm>
            <a:off x="7824194" y="3068961"/>
            <a:ext cx="988105" cy="679431"/>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a:solidFill>
                  <a:schemeClr val="bg1"/>
                </a:solidFill>
              </a:rPr>
              <a:t>Sound</a:t>
            </a:r>
            <a:endParaRPr lang="zh-CN" altLang="en-US" sz="1065" b="1">
              <a:solidFill>
                <a:schemeClr val="bg1"/>
              </a:solidFill>
            </a:endParaRPr>
          </a:p>
        </p:txBody>
      </p:sp>
      <p:sp>
        <p:nvSpPr>
          <p:cNvPr id="32" name="Arch_x86"/>
          <p:cNvSpPr/>
          <p:nvPr/>
        </p:nvSpPr>
        <p:spPr>
          <a:xfrm>
            <a:off x="9360365" y="2605554"/>
            <a:ext cx="988105" cy="679431"/>
          </a:xfrm>
          <a:prstGeom prst="round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a:solidFill>
                  <a:schemeClr val="tx1"/>
                </a:solidFill>
              </a:rPr>
              <a:t>GPIO</a:t>
            </a:r>
            <a:endParaRPr lang="zh-CN" altLang="en-US" sz="1065" b="1">
              <a:solidFill>
                <a:schemeClr val="tx1"/>
              </a:solidFill>
            </a:endParaRPr>
          </a:p>
        </p:txBody>
      </p:sp>
      <p:sp>
        <p:nvSpPr>
          <p:cNvPr id="33" name="Arch_x86"/>
          <p:cNvSpPr/>
          <p:nvPr/>
        </p:nvSpPr>
        <p:spPr>
          <a:xfrm>
            <a:off x="9168344" y="3573017"/>
            <a:ext cx="988105" cy="679431"/>
          </a:xfrm>
          <a:prstGeom prst="roundRect">
            <a:avLst/>
          </a:prstGeom>
          <a:solidFill>
            <a:srgbClr val="C55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a:solidFill>
                  <a:schemeClr val="bg1"/>
                </a:solidFill>
              </a:rPr>
              <a:t>PIPE</a:t>
            </a:r>
            <a:endParaRPr lang="zh-CN" altLang="en-US" sz="1065" b="1">
              <a:solidFill>
                <a:schemeClr val="bg1"/>
              </a:solidFill>
            </a:endParaRPr>
          </a:p>
        </p:txBody>
      </p:sp>
      <p:sp>
        <p:nvSpPr>
          <p:cNvPr id="34" name="Arch_x86"/>
          <p:cNvSpPr/>
          <p:nvPr/>
        </p:nvSpPr>
        <p:spPr>
          <a:xfrm>
            <a:off x="4751852" y="4581129"/>
            <a:ext cx="988105" cy="679431"/>
          </a:xfrm>
          <a:prstGeom prst="roundRect">
            <a:avLst/>
          </a:prstGeom>
          <a:solidFill>
            <a:srgbClr val="0B750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a:solidFill>
                  <a:schemeClr val="bg1"/>
                </a:solidFill>
              </a:rPr>
              <a:t>MMC</a:t>
            </a:r>
            <a:endParaRPr lang="zh-CN" altLang="en-US" sz="3200" b="1">
              <a:solidFill>
                <a:schemeClr val="bg1"/>
              </a:solidFill>
            </a:endParaRPr>
          </a:p>
        </p:txBody>
      </p:sp>
      <p:sp>
        <p:nvSpPr>
          <p:cNvPr id="35" name="Arch_x86"/>
          <p:cNvSpPr/>
          <p:nvPr/>
        </p:nvSpPr>
        <p:spPr>
          <a:xfrm>
            <a:off x="3571726" y="5125834"/>
            <a:ext cx="988105" cy="679431"/>
          </a:xfrm>
          <a:prstGeom prst="round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a:solidFill>
                  <a:schemeClr val="bg1"/>
                </a:solidFill>
              </a:rPr>
              <a:t>MII</a:t>
            </a:r>
            <a:endParaRPr lang="zh-CN" altLang="en-US" sz="1065" b="1">
              <a:solidFill>
                <a:schemeClr val="bg1"/>
              </a:solidFill>
            </a:endParaRPr>
          </a:p>
        </p:txBody>
      </p:sp>
      <p:grpSp>
        <p:nvGrpSpPr>
          <p:cNvPr id="39" name="组合 38"/>
          <p:cNvGrpSpPr/>
          <p:nvPr/>
        </p:nvGrpSpPr>
        <p:grpSpPr>
          <a:xfrm>
            <a:off x="0" y="244159"/>
            <a:ext cx="1929875" cy="464486"/>
            <a:chOff x="0" y="244159"/>
            <a:chExt cx="1929875" cy="464486"/>
          </a:xfrm>
        </p:grpSpPr>
        <p:sp>
          <p:nvSpPr>
            <p:cNvPr id="40" name="矩形 39"/>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性能特点</a:t>
              </a:r>
              <a:endParaRPr lang="zh-CN" altLang="en-US" sz="2400" dirty="0">
                <a:solidFill>
                  <a:schemeClr val="bg1"/>
                </a:solidFill>
                <a:ea typeface="微软雅黑" panose="020B0503020204020204" pitchFamily="34" charset="-122"/>
              </a:endParaRPr>
            </a:p>
          </p:txBody>
        </p:sp>
        <p:grpSp>
          <p:nvGrpSpPr>
            <p:cNvPr id="41" name="组合 40"/>
            <p:cNvGrpSpPr/>
            <p:nvPr/>
          </p:nvGrpSpPr>
          <p:grpSpPr>
            <a:xfrm>
              <a:off x="0" y="244159"/>
              <a:ext cx="381000" cy="464486"/>
              <a:chOff x="4195133" y="512967"/>
              <a:chExt cx="233904" cy="337530"/>
            </a:xfrm>
            <a:solidFill>
              <a:srgbClr val="EF7A00"/>
            </a:solidFill>
          </p:grpSpPr>
          <p:sp>
            <p:nvSpPr>
              <p:cNvPr id="42" name="矩形 41"/>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300"/>
                                        <p:tgtEl>
                                          <p:spTgt spid="2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3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3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300"/>
                                        <p:tgtEl>
                                          <p:spTgt spid="15"/>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3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300"/>
                                        <p:tgtEl>
                                          <p:spTgt spid="2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300"/>
                                        <p:tgtEl>
                                          <p:spTgt spid="19"/>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3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3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300"/>
                                        <p:tgtEl>
                                          <p:spTgt spid="29"/>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300"/>
                                        <p:tgtEl>
                                          <p:spTgt spid="16"/>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300"/>
                                        <p:tgtEl>
                                          <p:spTgt spid="24"/>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3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300"/>
                                        <p:tgtEl>
                                          <p:spTgt spid="35"/>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300"/>
                                        <p:tgtEl>
                                          <p:spTgt spid="34"/>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3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3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300"/>
                                        <p:tgtEl>
                                          <p:spTgt spid="18"/>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3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434822" y="705824"/>
            <a:ext cx="5389032" cy="798830"/>
          </a:xfrm>
          <a:prstGeom prst="rect">
            <a:avLst/>
          </a:prstGeom>
          <a:noFill/>
        </p:spPr>
        <p:txBody>
          <a:bodyPr wrap="squar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丰富的文件系统</a:t>
            </a:r>
            <a:endParaRPr lang="en-US" altLang="zh-CN" sz="2800" b="1" dirty="0">
              <a:solidFill>
                <a:srgbClr val="00B0F0"/>
              </a:solidFill>
              <a:latin typeface="微软雅黑" panose="020B0503020204020204" pitchFamily="34" charset="-122"/>
              <a:ea typeface="微软雅黑" panose="020B0503020204020204" pitchFamily="34" charset="-122"/>
            </a:endParaRPr>
          </a:p>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1" name="组合 10"/>
          <p:cNvGrpSpPr/>
          <p:nvPr/>
        </p:nvGrpSpPr>
        <p:grpSpPr>
          <a:xfrm>
            <a:off x="3915440" y="1504846"/>
            <a:ext cx="6252007" cy="4725216"/>
            <a:chOff x="4716016" y="2420888"/>
            <a:chExt cx="4680520" cy="3672408"/>
          </a:xfrm>
        </p:grpSpPr>
        <p:sp>
          <p:nvSpPr>
            <p:cNvPr id="12" name="矩形 11"/>
            <p:cNvSpPr/>
            <p:nvPr/>
          </p:nvSpPr>
          <p:spPr bwMode="auto">
            <a:xfrm>
              <a:off x="5078238" y="2852936"/>
              <a:ext cx="3670225" cy="3096344"/>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200" b="1" i="1">
                  <a:solidFill>
                    <a:srgbClr val="05B6CA"/>
                  </a:solidFill>
                  <a:ea typeface="微软雅黑" panose="020B0503020204020204" pitchFamily="34" charset="-122"/>
                </a:rPr>
                <a:t> </a:t>
              </a:r>
              <a:endParaRPr lang="zh-CN" altLang="en-US" sz="3200" b="1" i="1" err="1">
                <a:solidFill>
                  <a:srgbClr val="05B6CA"/>
                </a:solidFill>
                <a:ea typeface="微软雅黑" panose="020B0503020204020204" pitchFamily="34" charset="-122"/>
              </a:endParaRP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16016" y="2420888"/>
              <a:ext cx="4680520" cy="367240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Arch_x86"/>
          <p:cNvSpPr/>
          <p:nvPr/>
        </p:nvSpPr>
        <p:spPr>
          <a:xfrm>
            <a:off x="2454165" y="4816418"/>
            <a:ext cx="1748199" cy="539884"/>
          </a:xfrm>
          <a:prstGeom prst="round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bg1"/>
                </a:solidFill>
              </a:rPr>
              <a:t>YAFFS</a:t>
            </a:r>
            <a:endParaRPr lang="zh-CN" altLang="en-US" sz="1335" b="1">
              <a:solidFill>
                <a:schemeClr val="bg1"/>
              </a:solidFill>
            </a:endParaRPr>
          </a:p>
        </p:txBody>
      </p:sp>
      <p:sp>
        <p:nvSpPr>
          <p:cNvPr id="15" name="Arch_x86"/>
          <p:cNvSpPr/>
          <p:nvPr/>
        </p:nvSpPr>
        <p:spPr>
          <a:xfrm>
            <a:off x="2454165" y="2060754"/>
            <a:ext cx="1748199" cy="539884"/>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dirty="0">
                <a:solidFill>
                  <a:schemeClr val="bg1"/>
                </a:solidFill>
              </a:rPr>
              <a:t>PROCFS</a:t>
            </a:r>
            <a:endParaRPr lang="zh-CN" altLang="en-US" sz="1335" b="1" dirty="0">
              <a:solidFill>
                <a:schemeClr val="bg1"/>
              </a:solidFill>
            </a:endParaRPr>
          </a:p>
        </p:txBody>
      </p:sp>
      <p:sp>
        <p:nvSpPr>
          <p:cNvPr id="16" name="Arch_x86"/>
          <p:cNvSpPr/>
          <p:nvPr/>
        </p:nvSpPr>
        <p:spPr>
          <a:xfrm>
            <a:off x="2454165" y="3438586"/>
            <a:ext cx="1748199" cy="539884"/>
          </a:xfrm>
          <a:prstGeom prst="roundRect">
            <a:avLst/>
          </a:prstGeom>
          <a:solidFill>
            <a:srgbClr val="E46C0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bg1"/>
                </a:solidFill>
              </a:rPr>
              <a:t>ROOTFS</a:t>
            </a:r>
            <a:endParaRPr lang="zh-CN" altLang="en-US" sz="1335" b="1">
              <a:solidFill>
                <a:schemeClr val="bg1"/>
              </a:solidFill>
            </a:endParaRPr>
          </a:p>
        </p:txBody>
      </p:sp>
      <p:sp>
        <p:nvSpPr>
          <p:cNvPr id="18" name="Arch_x86"/>
          <p:cNvSpPr/>
          <p:nvPr/>
        </p:nvSpPr>
        <p:spPr>
          <a:xfrm>
            <a:off x="2454165" y="4127502"/>
            <a:ext cx="1748199" cy="53988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bg1"/>
                </a:solidFill>
              </a:rPr>
              <a:t>NFS</a:t>
            </a:r>
            <a:endParaRPr lang="zh-CN" altLang="en-US" sz="1335" b="1">
              <a:solidFill>
                <a:schemeClr val="bg1"/>
              </a:solidFill>
            </a:endParaRPr>
          </a:p>
        </p:txBody>
      </p:sp>
      <p:sp>
        <p:nvSpPr>
          <p:cNvPr id="19" name="Arch_x86"/>
          <p:cNvSpPr/>
          <p:nvPr/>
        </p:nvSpPr>
        <p:spPr>
          <a:xfrm>
            <a:off x="2454165" y="2749670"/>
            <a:ext cx="1748199" cy="539884"/>
          </a:xfrm>
          <a:prstGeom prst="round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bg1"/>
                </a:solidFill>
              </a:rPr>
              <a:t>RAMFS</a:t>
            </a:r>
            <a:endParaRPr lang="zh-CN" altLang="en-US" sz="1335" b="1">
              <a:solidFill>
                <a:schemeClr val="bg1"/>
              </a:solidFill>
            </a:endParaRPr>
          </a:p>
        </p:txBody>
      </p:sp>
      <p:sp>
        <p:nvSpPr>
          <p:cNvPr id="20" name="Arch_x86"/>
          <p:cNvSpPr/>
          <p:nvPr/>
        </p:nvSpPr>
        <p:spPr>
          <a:xfrm>
            <a:off x="2454165" y="5505331"/>
            <a:ext cx="1748199" cy="539884"/>
          </a:xfrm>
          <a:prstGeom prst="roundRect">
            <a:avLst/>
          </a:prstGeom>
          <a:solidFill>
            <a:srgbClr val="B5159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dirty="0">
                <a:solidFill>
                  <a:schemeClr val="bg1"/>
                </a:solidFill>
              </a:rPr>
              <a:t>ROMFS</a:t>
            </a:r>
            <a:endParaRPr lang="zh-CN" altLang="en-US" sz="1335" b="1" dirty="0">
              <a:solidFill>
                <a:schemeClr val="bg1"/>
              </a:solidFill>
            </a:endParaRPr>
          </a:p>
        </p:txBody>
      </p:sp>
      <p:grpSp>
        <p:nvGrpSpPr>
          <p:cNvPr id="23" name="组合 22"/>
          <p:cNvGrpSpPr/>
          <p:nvPr/>
        </p:nvGrpSpPr>
        <p:grpSpPr>
          <a:xfrm>
            <a:off x="0" y="244159"/>
            <a:ext cx="1929875" cy="464486"/>
            <a:chOff x="0" y="244159"/>
            <a:chExt cx="1929875" cy="464486"/>
          </a:xfrm>
        </p:grpSpPr>
        <p:sp>
          <p:nvSpPr>
            <p:cNvPr id="24" name="矩形 23"/>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性能特点</a:t>
              </a:r>
              <a:endParaRPr lang="zh-CN" altLang="en-US" sz="2400" dirty="0">
                <a:solidFill>
                  <a:schemeClr val="bg1"/>
                </a:solidFill>
                <a:ea typeface="微软雅黑" panose="020B0503020204020204" pitchFamily="34" charset="-122"/>
              </a:endParaRPr>
            </a:p>
          </p:txBody>
        </p:sp>
        <p:grpSp>
          <p:nvGrpSpPr>
            <p:cNvPr id="25" name="组合 24"/>
            <p:cNvGrpSpPr/>
            <p:nvPr/>
          </p:nvGrpSpPr>
          <p:grpSpPr>
            <a:xfrm>
              <a:off x="0" y="244159"/>
              <a:ext cx="381000" cy="464486"/>
              <a:chOff x="4195133" y="512967"/>
              <a:chExt cx="233904" cy="337530"/>
            </a:xfrm>
            <a:solidFill>
              <a:srgbClr val="EF7A00"/>
            </a:solidFill>
          </p:grpSpPr>
          <p:sp>
            <p:nvSpPr>
              <p:cNvPr id="26" name="矩形 25"/>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320156" y="685456"/>
            <a:ext cx="1620957" cy="523220"/>
          </a:xfrm>
          <a:prstGeom prst="rect">
            <a:avLst/>
          </a:prstGeom>
          <a:noFill/>
        </p:spPr>
        <p:txBody>
          <a:bodyPr wrap="non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图形界面</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55573" y="1545872"/>
            <a:ext cx="3744416" cy="3318909"/>
          </a:xfrm>
          <a:prstGeom prst="rect">
            <a:avLst/>
          </a:prstGeom>
          <a:noFill/>
          <a:ln w="9525">
            <a:noFill/>
            <a:miter lim="800000"/>
            <a:headEnd/>
            <a:tailEnd/>
          </a:ln>
        </p:spPr>
      </p:pic>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2873" y="1709837"/>
            <a:ext cx="3523465" cy="3148403"/>
          </a:xfrm>
          <a:prstGeom prst="rect">
            <a:avLst/>
          </a:prstGeom>
          <a:noFill/>
          <a:ln w="9525">
            <a:noFill/>
            <a:miter lim="800000"/>
            <a:headEnd/>
            <a:tailEnd/>
          </a:ln>
        </p:spPr>
      </p:pic>
      <p:sp>
        <p:nvSpPr>
          <p:cNvPr id="14" name="Arch_x86"/>
          <p:cNvSpPr/>
          <p:nvPr/>
        </p:nvSpPr>
        <p:spPr>
          <a:xfrm>
            <a:off x="2398403" y="4226816"/>
            <a:ext cx="1632183" cy="565957"/>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err="1">
                <a:solidFill>
                  <a:schemeClr val="bg1"/>
                </a:solidFill>
              </a:rPr>
              <a:t>MiniGUI</a:t>
            </a:r>
            <a:endParaRPr lang="zh-CN" altLang="en-US" sz="1335" b="1">
              <a:solidFill>
                <a:schemeClr val="bg1"/>
              </a:solidFill>
            </a:endParaRPr>
          </a:p>
        </p:txBody>
      </p:sp>
      <p:sp>
        <p:nvSpPr>
          <p:cNvPr id="18" name="Arch_x86"/>
          <p:cNvSpPr/>
          <p:nvPr/>
        </p:nvSpPr>
        <p:spPr>
          <a:xfrm>
            <a:off x="4222606" y="4963544"/>
            <a:ext cx="1632183" cy="559416"/>
          </a:xfrm>
          <a:prstGeom prst="roundRect">
            <a:avLst/>
          </a:prstGeom>
          <a:solidFill>
            <a:srgbClr val="E46C0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bg1"/>
                </a:solidFill>
              </a:rPr>
              <a:t>FTK</a:t>
            </a:r>
            <a:endParaRPr lang="zh-CN" altLang="en-US" sz="2665" b="1">
              <a:solidFill>
                <a:schemeClr val="bg1"/>
              </a:solidFill>
            </a:endParaRPr>
          </a:p>
        </p:txBody>
      </p:sp>
      <p:sp>
        <p:nvSpPr>
          <p:cNvPr id="19" name="Arch_x86"/>
          <p:cNvSpPr/>
          <p:nvPr/>
        </p:nvSpPr>
        <p:spPr>
          <a:xfrm>
            <a:off x="4222606" y="4226816"/>
            <a:ext cx="1632183" cy="565957"/>
          </a:xfrm>
          <a:prstGeom prst="roundRect">
            <a:avLst/>
          </a:prstGeom>
          <a:solidFill>
            <a:srgbClr val="85CA3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rPr>
              <a:t>Qt</a:t>
            </a:r>
            <a:endParaRPr lang="zh-CN" altLang="en-US" sz="2800" b="1" dirty="0">
              <a:solidFill>
                <a:schemeClr val="bg1"/>
              </a:solidFill>
            </a:endParaRPr>
          </a:p>
        </p:txBody>
      </p:sp>
      <p:sp>
        <p:nvSpPr>
          <p:cNvPr id="20" name="Arch_x86"/>
          <p:cNvSpPr/>
          <p:nvPr/>
        </p:nvSpPr>
        <p:spPr>
          <a:xfrm>
            <a:off x="2398403" y="4963544"/>
            <a:ext cx="1632183" cy="559416"/>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err="1">
                <a:solidFill>
                  <a:schemeClr val="bg1"/>
                </a:solidFill>
              </a:rPr>
              <a:t>emWin</a:t>
            </a:r>
            <a:endParaRPr lang="zh-CN" altLang="en-US" sz="1335" b="1">
              <a:solidFill>
                <a:schemeClr val="bg1"/>
              </a:solidFill>
            </a:endParaRPr>
          </a:p>
        </p:txBody>
      </p:sp>
      <p:sp>
        <p:nvSpPr>
          <p:cNvPr id="22" name="Arch_x86"/>
          <p:cNvSpPr/>
          <p:nvPr/>
        </p:nvSpPr>
        <p:spPr>
          <a:xfrm>
            <a:off x="2398403" y="5683624"/>
            <a:ext cx="1632183" cy="559416"/>
          </a:xfrm>
          <a:prstGeom prst="round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b="1" dirty="0">
                <a:solidFill>
                  <a:schemeClr val="bg1"/>
                </a:solidFill>
                <a:latin typeface="Cambria" panose="02040503050406030204" pitchFamily="18" charset="0"/>
                <a:ea typeface="Cambria" panose="02040503050406030204" pitchFamily="18" charset="0"/>
              </a:rPr>
              <a:t>3D</a:t>
            </a:r>
            <a:endParaRPr lang="zh-CN" altLang="en-US" sz="2700" b="1" dirty="0">
              <a:solidFill>
                <a:schemeClr val="bg1"/>
              </a:solidFill>
              <a:latin typeface="Cambria" panose="02040503050406030204" pitchFamily="18" charset="0"/>
            </a:endParaRPr>
          </a:p>
        </p:txBody>
      </p:sp>
      <p:sp>
        <p:nvSpPr>
          <p:cNvPr id="24" name="Arch_x86"/>
          <p:cNvSpPr/>
          <p:nvPr/>
        </p:nvSpPr>
        <p:spPr>
          <a:xfrm>
            <a:off x="4222606" y="5683624"/>
            <a:ext cx="1632183" cy="559416"/>
          </a:xfrm>
          <a:prstGeom prst="roundRect">
            <a:avLst/>
          </a:prstGeom>
          <a:solidFill>
            <a:srgbClr val="B5159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dirty="0">
                <a:solidFill>
                  <a:schemeClr val="bg1"/>
                </a:solidFill>
              </a:rPr>
              <a:t>OpenGL</a:t>
            </a:r>
            <a:endParaRPr lang="zh-CN" altLang="en-US" sz="2665" b="1" dirty="0">
              <a:solidFill>
                <a:schemeClr val="bg1"/>
              </a:solidFill>
            </a:endParaRPr>
          </a:p>
        </p:txBody>
      </p:sp>
      <p:pic>
        <p:nvPicPr>
          <p:cNvPr id="14338" name="Picture 2" descr="E:\document\宣传文档\演讲PPT\res\func_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9990" y="3813043"/>
            <a:ext cx="4525881" cy="265863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0" y="244159"/>
            <a:ext cx="1929875" cy="464486"/>
            <a:chOff x="0" y="244159"/>
            <a:chExt cx="1929875" cy="464486"/>
          </a:xfrm>
        </p:grpSpPr>
        <p:sp>
          <p:nvSpPr>
            <p:cNvPr id="15" name="矩形 14"/>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性能特点</a:t>
              </a:r>
              <a:endParaRPr lang="zh-CN" altLang="en-US" sz="2400" dirty="0">
                <a:solidFill>
                  <a:schemeClr val="bg1"/>
                </a:solidFill>
                <a:ea typeface="微软雅黑" panose="020B0503020204020204" pitchFamily="34" charset="-122"/>
              </a:endParaRPr>
            </a:p>
          </p:txBody>
        </p:sp>
        <p:grpSp>
          <p:nvGrpSpPr>
            <p:cNvPr id="16" name="组合 15"/>
            <p:cNvGrpSpPr/>
            <p:nvPr/>
          </p:nvGrpSpPr>
          <p:grpSpPr>
            <a:xfrm>
              <a:off x="0" y="244159"/>
              <a:ext cx="381000" cy="464486"/>
              <a:chOff x="4195133" y="512967"/>
              <a:chExt cx="233904" cy="337530"/>
            </a:xfrm>
            <a:solidFill>
              <a:srgbClr val="EF7A00"/>
            </a:solidFill>
          </p:grpSpPr>
          <p:sp>
            <p:nvSpPr>
              <p:cNvPr id="21" name="矩形 20"/>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780250" y="691170"/>
            <a:ext cx="2698175" cy="523220"/>
          </a:xfrm>
          <a:prstGeom prst="rect">
            <a:avLst/>
          </a:prstGeom>
          <a:noFill/>
        </p:spPr>
        <p:txBody>
          <a:bodyPr wrap="non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功能强大的网络</a:t>
            </a:r>
          </a:p>
        </p:txBody>
      </p:sp>
      <p:sp>
        <p:nvSpPr>
          <p:cNvPr id="41" name="矩形 40"/>
          <p:cNvSpPr/>
          <p:nvPr/>
        </p:nvSpPr>
        <p:spPr>
          <a:xfrm>
            <a:off x="527381" y="2591811"/>
            <a:ext cx="11137237" cy="792000"/>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527381" y="1844824"/>
            <a:ext cx="11137237" cy="720080"/>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527381" y="3414123"/>
            <a:ext cx="11137237" cy="684000"/>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527381" y="4123029"/>
            <a:ext cx="11137237" cy="1422000"/>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527381" y="5573915"/>
            <a:ext cx="11137237" cy="720080"/>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10" name="Arch_x86"/>
          <p:cNvSpPr/>
          <p:nvPr/>
        </p:nvSpPr>
        <p:spPr>
          <a:xfrm>
            <a:off x="2735628" y="5654247"/>
            <a:ext cx="3042465"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a:solidFill>
                  <a:schemeClr val="bg1"/>
                </a:solidFill>
                <a:latin typeface="微软雅黑" panose="020B0503020204020204" pitchFamily="34" charset="-122"/>
                <a:ea typeface="微软雅黑" panose="020B0503020204020204" pitchFamily="34" charset="-122"/>
              </a:rPr>
              <a:t>10M/100M/1G/10G</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1" name="Arch_x86"/>
          <p:cNvSpPr/>
          <p:nvPr/>
        </p:nvSpPr>
        <p:spPr>
          <a:xfrm>
            <a:off x="5999988" y="5670895"/>
            <a:ext cx="1440160"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a:solidFill>
                  <a:schemeClr val="bg1"/>
                </a:solidFill>
                <a:latin typeface="微软雅黑" panose="020B0503020204020204" pitchFamily="34" charset="-122"/>
                <a:ea typeface="微软雅黑" panose="020B0503020204020204" pitchFamily="34" charset="-122"/>
              </a:rPr>
              <a:t>WIFI</a:t>
            </a:r>
            <a:endParaRPr lang="zh-CN" altLang="en-US" sz="935">
              <a:solidFill>
                <a:schemeClr val="bg1"/>
              </a:solidFill>
              <a:latin typeface="微软雅黑" panose="020B0503020204020204" pitchFamily="34" charset="-122"/>
              <a:ea typeface="微软雅黑" panose="020B0503020204020204" pitchFamily="34" charset="-122"/>
            </a:endParaRPr>
          </a:p>
        </p:txBody>
      </p:sp>
      <p:sp>
        <p:nvSpPr>
          <p:cNvPr id="12" name="Arch_x86"/>
          <p:cNvSpPr/>
          <p:nvPr/>
        </p:nvSpPr>
        <p:spPr>
          <a:xfrm>
            <a:off x="7632170" y="5654247"/>
            <a:ext cx="1824203"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a:solidFill>
                  <a:schemeClr val="bg1"/>
                </a:solidFill>
                <a:latin typeface="微软雅黑" panose="020B0503020204020204" pitchFamily="34" charset="-122"/>
                <a:ea typeface="微软雅黑" panose="020B0503020204020204" pitchFamily="34" charset="-122"/>
              </a:rPr>
              <a:t>3G/4G</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3" name="Arch_x86"/>
          <p:cNvSpPr/>
          <p:nvPr/>
        </p:nvSpPr>
        <p:spPr>
          <a:xfrm>
            <a:off x="9648394" y="5654247"/>
            <a:ext cx="1824203"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a:solidFill>
                  <a:schemeClr val="bg1"/>
                </a:solidFill>
                <a:latin typeface="微软雅黑" panose="020B0503020204020204" pitchFamily="34" charset="-122"/>
                <a:ea typeface="微软雅黑" panose="020B0503020204020204" pitchFamily="34" charset="-122"/>
              </a:rPr>
              <a:t>Mesh</a:t>
            </a:r>
            <a:endParaRPr lang="zh-CN" altLang="en-US" sz="935">
              <a:solidFill>
                <a:schemeClr val="bg1"/>
              </a:solidFill>
              <a:latin typeface="微软雅黑" panose="020B0503020204020204" pitchFamily="34" charset="-122"/>
              <a:ea typeface="微软雅黑" panose="020B0503020204020204" pitchFamily="34" charset="-122"/>
            </a:endParaRPr>
          </a:p>
        </p:txBody>
      </p:sp>
      <p:sp>
        <p:nvSpPr>
          <p:cNvPr id="14" name="Arch_x86"/>
          <p:cNvSpPr/>
          <p:nvPr/>
        </p:nvSpPr>
        <p:spPr>
          <a:xfrm>
            <a:off x="2735628" y="4871684"/>
            <a:ext cx="2370391"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a:solidFill>
                  <a:schemeClr val="bg1"/>
                </a:solidFill>
                <a:latin typeface="微软雅黑" panose="020B0503020204020204" pitchFamily="34" charset="-122"/>
                <a:ea typeface="微软雅黑" panose="020B0503020204020204" pitchFamily="34" charset="-122"/>
              </a:rPr>
              <a:t>IPv4/IPv6</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8" name="Arch_x86"/>
          <p:cNvSpPr/>
          <p:nvPr/>
        </p:nvSpPr>
        <p:spPr>
          <a:xfrm>
            <a:off x="5327914" y="4871684"/>
            <a:ext cx="1920213"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err="1">
                <a:solidFill>
                  <a:schemeClr val="bg1"/>
                </a:solidFill>
                <a:latin typeface="微软雅黑" panose="020B0503020204020204" pitchFamily="34" charset="-122"/>
                <a:ea typeface="微软雅黑" panose="020B0503020204020204" pitchFamily="34" charset="-122"/>
              </a:rPr>
              <a:t>EtherCAT</a:t>
            </a:r>
            <a:endParaRPr lang="zh-CN" altLang="en-US" sz="935">
              <a:solidFill>
                <a:schemeClr val="bg1"/>
              </a:solidFill>
              <a:latin typeface="微软雅黑" panose="020B0503020204020204" pitchFamily="34" charset="-122"/>
              <a:ea typeface="微软雅黑" panose="020B0503020204020204" pitchFamily="34" charset="-122"/>
            </a:endParaRPr>
          </a:p>
        </p:txBody>
      </p:sp>
      <p:sp>
        <p:nvSpPr>
          <p:cNvPr id="19" name="Arch_x86"/>
          <p:cNvSpPr/>
          <p:nvPr/>
        </p:nvSpPr>
        <p:spPr>
          <a:xfrm>
            <a:off x="7440148" y="4871684"/>
            <a:ext cx="4032448"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a:solidFill>
                  <a:schemeClr val="bg1"/>
                </a:solidFill>
                <a:latin typeface="微软雅黑" panose="020B0503020204020204" pitchFamily="34" charset="-122"/>
                <a:ea typeface="微软雅黑" panose="020B0503020204020204" pitchFamily="34" charset="-122"/>
              </a:rPr>
              <a:t>MAODV</a:t>
            </a:r>
            <a:r>
              <a:rPr lang="zh-CN" altLang="en-US" sz="2135">
                <a:solidFill>
                  <a:schemeClr val="bg1"/>
                </a:solidFill>
                <a:latin typeface="微软雅黑" panose="020B0503020204020204" pitchFamily="34" charset="-122"/>
                <a:ea typeface="微软雅黑" panose="020B0503020204020204" pitchFamily="34" charset="-122"/>
              </a:rPr>
              <a:t>自组网协议</a:t>
            </a:r>
            <a:endParaRPr lang="zh-CN" altLang="en-US" sz="935">
              <a:solidFill>
                <a:schemeClr val="bg1"/>
              </a:solidFill>
              <a:latin typeface="微软雅黑" panose="020B0503020204020204" pitchFamily="34" charset="-122"/>
              <a:ea typeface="微软雅黑" panose="020B0503020204020204" pitchFamily="34" charset="-122"/>
            </a:endParaRPr>
          </a:p>
        </p:txBody>
      </p:sp>
      <p:sp>
        <p:nvSpPr>
          <p:cNvPr id="20" name="Arch_x86"/>
          <p:cNvSpPr/>
          <p:nvPr/>
        </p:nvSpPr>
        <p:spPr>
          <a:xfrm>
            <a:off x="2735628" y="4223612"/>
            <a:ext cx="2370391"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a:solidFill>
                  <a:schemeClr val="bg1"/>
                </a:solidFill>
                <a:latin typeface="微软雅黑" panose="020B0503020204020204" pitchFamily="34" charset="-122"/>
                <a:ea typeface="微软雅黑" panose="020B0503020204020204" pitchFamily="34" charset="-122"/>
              </a:rPr>
              <a:t>TCP/UDP/RAW</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1" name="Arch_x86"/>
          <p:cNvSpPr/>
          <p:nvPr/>
        </p:nvSpPr>
        <p:spPr>
          <a:xfrm>
            <a:off x="5327914" y="4223612"/>
            <a:ext cx="6144683"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微软雅黑" panose="020B0503020204020204" pitchFamily="34" charset="-122"/>
                <a:ea typeface="微软雅黑" panose="020B0503020204020204" pitchFamily="34" charset="-122"/>
              </a:rPr>
              <a:t>AF_UNIX</a:t>
            </a:r>
            <a:r>
              <a:rPr lang="zh-CN" altLang="en-US" sz="1600" b="1">
                <a:solidFill>
                  <a:schemeClr val="bg1"/>
                </a:solidFill>
                <a:latin typeface="微软雅黑" panose="020B0503020204020204" pitchFamily="34" charset="-122"/>
                <a:ea typeface="微软雅黑" panose="020B0503020204020204" pitchFamily="34" charset="-122"/>
              </a:rPr>
              <a:t>、</a:t>
            </a:r>
            <a:r>
              <a:rPr lang="en-US" altLang="zh-CN" sz="1600" b="1">
                <a:solidFill>
                  <a:schemeClr val="bg1"/>
                </a:solidFill>
                <a:latin typeface="微软雅黑" panose="020B0503020204020204" pitchFamily="34" charset="-122"/>
                <a:ea typeface="微软雅黑" panose="020B0503020204020204" pitchFamily="34" charset="-122"/>
              </a:rPr>
              <a:t>AF_PACKET</a:t>
            </a:r>
            <a:r>
              <a:rPr lang="zh-CN" altLang="en-US" sz="1600" b="1">
                <a:solidFill>
                  <a:schemeClr val="bg1"/>
                </a:solidFill>
                <a:latin typeface="微软雅黑" panose="020B0503020204020204" pitchFamily="34" charset="-122"/>
                <a:ea typeface="微软雅黑" panose="020B0503020204020204" pitchFamily="34" charset="-122"/>
              </a:rPr>
              <a:t>、</a:t>
            </a:r>
            <a:r>
              <a:rPr lang="en-US" altLang="zh-CN" sz="1600" b="1">
                <a:solidFill>
                  <a:schemeClr val="bg1"/>
                </a:solidFill>
                <a:latin typeface="微软雅黑" panose="020B0503020204020204" pitchFamily="34" charset="-122"/>
                <a:ea typeface="微软雅黑" panose="020B0503020204020204" pitchFamily="34" charset="-122"/>
              </a:rPr>
              <a:t>AF_INET</a:t>
            </a:r>
            <a:r>
              <a:rPr lang="zh-CN" altLang="en-US" sz="1600" b="1">
                <a:solidFill>
                  <a:schemeClr val="bg1"/>
                </a:solidFill>
                <a:latin typeface="微软雅黑" panose="020B0503020204020204" pitchFamily="34" charset="-122"/>
                <a:ea typeface="微软雅黑" panose="020B0503020204020204" pitchFamily="34" charset="-122"/>
              </a:rPr>
              <a:t>、</a:t>
            </a:r>
            <a:r>
              <a:rPr lang="en-US" altLang="zh-CN" sz="1600" b="1">
                <a:solidFill>
                  <a:schemeClr val="bg1"/>
                </a:solidFill>
                <a:latin typeface="微软雅黑" panose="020B0503020204020204" pitchFamily="34" charset="-122"/>
                <a:ea typeface="微软雅黑" panose="020B0503020204020204" pitchFamily="34" charset="-122"/>
              </a:rPr>
              <a:t>AF_INET6</a:t>
            </a:r>
            <a:r>
              <a:rPr lang="zh-CN" altLang="en-US" sz="1600" b="1">
                <a:solidFill>
                  <a:schemeClr val="bg1"/>
                </a:solidFill>
                <a:latin typeface="微软雅黑" panose="020B0503020204020204" pitchFamily="34" charset="-122"/>
                <a:ea typeface="微软雅黑" panose="020B0503020204020204" pitchFamily="34" charset="-122"/>
              </a:rPr>
              <a:t>、</a:t>
            </a:r>
            <a:r>
              <a:rPr lang="en-US" altLang="zh-CN" sz="1600" b="1">
                <a:solidFill>
                  <a:schemeClr val="bg1"/>
                </a:solidFill>
                <a:latin typeface="微软雅黑" panose="020B0503020204020204" pitchFamily="34" charset="-122"/>
                <a:ea typeface="微软雅黑" panose="020B0503020204020204" pitchFamily="34" charset="-122"/>
              </a:rPr>
              <a:t>AF_ROUTE</a:t>
            </a:r>
            <a:endParaRPr lang="zh-CN" altLang="en-US" sz="665" b="1">
              <a:solidFill>
                <a:schemeClr val="bg1"/>
              </a:solidFill>
              <a:latin typeface="微软雅黑" panose="020B0503020204020204" pitchFamily="34" charset="-122"/>
              <a:ea typeface="微软雅黑" panose="020B0503020204020204" pitchFamily="34" charset="-122"/>
            </a:endParaRPr>
          </a:p>
        </p:txBody>
      </p:sp>
      <p:sp>
        <p:nvSpPr>
          <p:cNvPr id="22" name="Arch_x86"/>
          <p:cNvSpPr/>
          <p:nvPr/>
        </p:nvSpPr>
        <p:spPr>
          <a:xfrm>
            <a:off x="2735626" y="3474957"/>
            <a:ext cx="8736971" cy="559416"/>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a:solidFill>
                  <a:schemeClr val="bg1"/>
                </a:solidFill>
                <a:latin typeface="微软雅黑" panose="020B0503020204020204" pitchFamily="34" charset="-122"/>
                <a:ea typeface="微软雅黑" panose="020B0503020204020204" pitchFamily="34" charset="-122"/>
              </a:rPr>
              <a:t>SOCKET</a:t>
            </a:r>
            <a:endParaRPr lang="zh-CN" altLang="en-US" sz="665" b="1">
              <a:solidFill>
                <a:schemeClr val="bg1"/>
              </a:solidFill>
              <a:latin typeface="微软雅黑" panose="020B0503020204020204" pitchFamily="34" charset="-122"/>
              <a:ea typeface="微软雅黑" panose="020B0503020204020204" pitchFamily="34" charset="-122"/>
            </a:endParaRPr>
          </a:p>
        </p:txBody>
      </p:sp>
      <p:sp>
        <p:nvSpPr>
          <p:cNvPr id="24" name="Arch_x86"/>
          <p:cNvSpPr/>
          <p:nvPr/>
        </p:nvSpPr>
        <p:spPr>
          <a:xfrm>
            <a:off x="2735626" y="2707252"/>
            <a:ext cx="2496279"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bg1"/>
                </a:solidFill>
                <a:latin typeface="微软雅黑" panose="020B0503020204020204" pitchFamily="34" charset="-122"/>
                <a:ea typeface="微软雅黑" panose="020B0503020204020204" pitchFamily="34" charset="-122"/>
              </a:rPr>
              <a:t>FTP</a:t>
            </a:r>
            <a:r>
              <a:rPr lang="zh-CN" altLang="en-US" sz="1865">
                <a:solidFill>
                  <a:schemeClr val="bg1"/>
                </a:solidFill>
                <a:latin typeface="微软雅黑" panose="020B0503020204020204" pitchFamily="34" charset="-122"/>
                <a:ea typeface="微软雅黑" panose="020B0503020204020204" pitchFamily="34" charset="-122"/>
              </a:rPr>
              <a:t>、</a:t>
            </a:r>
            <a:r>
              <a:rPr lang="en-US" altLang="zh-CN" sz="1865">
                <a:solidFill>
                  <a:schemeClr val="bg1"/>
                </a:solidFill>
                <a:latin typeface="微软雅黑" panose="020B0503020204020204" pitchFamily="34" charset="-122"/>
                <a:ea typeface="微软雅黑" panose="020B0503020204020204" pitchFamily="34" charset="-122"/>
              </a:rPr>
              <a:t>TFTP</a:t>
            </a:r>
            <a:r>
              <a:rPr lang="zh-CN" altLang="en-US" sz="1865">
                <a:solidFill>
                  <a:schemeClr val="bg1"/>
                </a:solidFill>
                <a:latin typeface="微软雅黑" panose="020B0503020204020204" pitchFamily="34" charset="-122"/>
                <a:ea typeface="微软雅黑" panose="020B0503020204020204" pitchFamily="34" charset="-122"/>
              </a:rPr>
              <a:t>、</a:t>
            </a:r>
            <a:r>
              <a:rPr lang="en-US" altLang="zh-CN" sz="1865">
                <a:solidFill>
                  <a:schemeClr val="bg1"/>
                </a:solidFill>
                <a:latin typeface="微软雅黑" panose="020B0503020204020204" pitchFamily="34" charset="-122"/>
                <a:ea typeface="微软雅黑" panose="020B0503020204020204" pitchFamily="34" charset="-122"/>
              </a:rPr>
              <a:t>NFS</a:t>
            </a:r>
            <a:endParaRPr lang="zh-CN" altLang="en-US" sz="1065">
              <a:solidFill>
                <a:schemeClr val="bg1"/>
              </a:solidFill>
              <a:latin typeface="微软雅黑" panose="020B0503020204020204" pitchFamily="34" charset="-122"/>
              <a:ea typeface="微软雅黑" panose="020B0503020204020204" pitchFamily="34" charset="-122"/>
            </a:endParaRPr>
          </a:p>
        </p:txBody>
      </p:sp>
      <p:sp>
        <p:nvSpPr>
          <p:cNvPr id="25" name="Arch_x86"/>
          <p:cNvSpPr/>
          <p:nvPr/>
        </p:nvSpPr>
        <p:spPr>
          <a:xfrm>
            <a:off x="5423925" y="2707252"/>
            <a:ext cx="1776197"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bg1"/>
                </a:solidFill>
                <a:latin typeface="微软雅黑" panose="020B0503020204020204" pitchFamily="34" charset="-122"/>
                <a:ea typeface="微软雅黑" panose="020B0503020204020204" pitchFamily="34" charset="-122"/>
              </a:rPr>
              <a:t>NAT</a:t>
            </a:r>
            <a:r>
              <a:rPr lang="zh-CN" altLang="en-US" sz="1865">
                <a:solidFill>
                  <a:schemeClr val="bg1"/>
                </a:solidFill>
                <a:latin typeface="微软雅黑" panose="020B0503020204020204" pitchFamily="34" charset="-122"/>
                <a:ea typeface="微软雅黑" panose="020B0503020204020204" pitchFamily="34" charset="-122"/>
              </a:rPr>
              <a:t>、</a:t>
            </a:r>
            <a:r>
              <a:rPr lang="en-US" altLang="zh-CN" sz="1865">
                <a:solidFill>
                  <a:schemeClr val="bg1"/>
                </a:solidFill>
                <a:latin typeface="微软雅黑" panose="020B0503020204020204" pitchFamily="34" charset="-122"/>
                <a:ea typeface="微软雅黑" panose="020B0503020204020204" pitchFamily="34" charset="-122"/>
              </a:rPr>
              <a:t>PING</a:t>
            </a:r>
            <a:endParaRPr lang="zh-CN" altLang="en-US" sz="800">
              <a:solidFill>
                <a:schemeClr val="bg1"/>
              </a:solidFill>
              <a:latin typeface="微软雅黑" panose="020B0503020204020204" pitchFamily="34" charset="-122"/>
              <a:ea typeface="微软雅黑" panose="020B0503020204020204" pitchFamily="34" charset="-122"/>
            </a:endParaRPr>
          </a:p>
        </p:txBody>
      </p:sp>
      <p:sp>
        <p:nvSpPr>
          <p:cNvPr id="30" name="Arch_x86"/>
          <p:cNvSpPr/>
          <p:nvPr/>
        </p:nvSpPr>
        <p:spPr>
          <a:xfrm>
            <a:off x="7392143" y="2707252"/>
            <a:ext cx="1296144"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bg1"/>
                </a:solidFill>
                <a:latin typeface="微软雅黑" panose="020B0503020204020204" pitchFamily="34" charset="-122"/>
                <a:ea typeface="微软雅黑" panose="020B0503020204020204" pitchFamily="34" charset="-122"/>
              </a:rPr>
              <a:t>TELNET</a:t>
            </a:r>
            <a:endParaRPr lang="zh-CN" altLang="en-US" sz="935">
              <a:solidFill>
                <a:schemeClr val="bg1"/>
              </a:solidFill>
              <a:latin typeface="微软雅黑" panose="020B0503020204020204" pitchFamily="34" charset="-122"/>
              <a:ea typeface="微软雅黑" panose="020B0503020204020204" pitchFamily="34" charset="-122"/>
            </a:endParaRPr>
          </a:p>
        </p:txBody>
      </p:sp>
      <p:sp>
        <p:nvSpPr>
          <p:cNvPr id="31" name="Arch_x86"/>
          <p:cNvSpPr/>
          <p:nvPr/>
        </p:nvSpPr>
        <p:spPr>
          <a:xfrm>
            <a:off x="8880309" y="2704971"/>
            <a:ext cx="1344149"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err="1">
                <a:solidFill>
                  <a:schemeClr val="bg1"/>
                </a:solidFill>
                <a:latin typeface="微软雅黑" panose="020B0503020204020204" pitchFamily="34" charset="-122"/>
                <a:ea typeface="微软雅黑" panose="020B0503020204020204" pitchFamily="34" charset="-122"/>
              </a:rPr>
              <a:t>KidVPN</a:t>
            </a:r>
            <a:endParaRPr lang="zh-CN" altLang="en-US" sz="935">
              <a:solidFill>
                <a:schemeClr val="bg1"/>
              </a:solidFill>
              <a:latin typeface="微软雅黑" panose="020B0503020204020204" pitchFamily="34" charset="-122"/>
              <a:ea typeface="微软雅黑" panose="020B0503020204020204" pitchFamily="34" charset="-122"/>
            </a:endParaRPr>
          </a:p>
        </p:txBody>
      </p:sp>
      <p:sp>
        <p:nvSpPr>
          <p:cNvPr id="32" name="Arch_x86"/>
          <p:cNvSpPr/>
          <p:nvPr/>
        </p:nvSpPr>
        <p:spPr>
          <a:xfrm>
            <a:off x="10359031" y="2707252"/>
            <a:ext cx="1113565"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bg1"/>
                </a:solidFill>
                <a:latin typeface="微软雅黑" panose="020B0503020204020204" pitchFamily="34" charset="-122"/>
                <a:ea typeface="微软雅黑" panose="020B0503020204020204" pitchFamily="34" charset="-122"/>
              </a:rPr>
              <a:t>PPP</a:t>
            </a:r>
            <a:endParaRPr lang="zh-CN" altLang="en-US" sz="935">
              <a:solidFill>
                <a:schemeClr val="bg1"/>
              </a:solidFill>
              <a:latin typeface="微软雅黑" panose="020B0503020204020204" pitchFamily="34" charset="-122"/>
              <a:ea typeface="微软雅黑" panose="020B0503020204020204" pitchFamily="34" charset="-122"/>
            </a:endParaRPr>
          </a:p>
        </p:txBody>
      </p:sp>
      <p:sp>
        <p:nvSpPr>
          <p:cNvPr id="33" name="Arch_x86"/>
          <p:cNvSpPr/>
          <p:nvPr/>
        </p:nvSpPr>
        <p:spPr>
          <a:xfrm>
            <a:off x="2735626" y="1939547"/>
            <a:ext cx="3744416"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dirty="0">
                <a:solidFill>
                  <a:schemeClr val="bg1"/>
                </a:solidFill>
                <a:latin typeface="微软雅黑" panose="020B0503020204020204" pitchFamily="34" charset="-122"/>
                <a:ea typeface="微软雅黑" panose="020B0503020204020204" pitchFamily="34" charset="-122"/>
              </a:rPr>
              <a:t>SNTP</a:t>
            </a:r>
            <a:r>
              <a:rPr lang="zh-CN" altLang="en-US" sz="1865" dirty="0">
                <a:solidFill>
                  <a:schemeClr val="bg1"/>
                </a:solidFill>
                <a:latin typeface="微软雅黑" panose="020B0503020204020204" pitchFamily="34" charset="-122"/>
                <a:ea typeface="微软雅黑" panose="020B0503020204020204" pitchFamily="34" charset="-122"/>
              </a:rPr>
              <a:t>、</a:t>
            </a:r>
            <a:r>
              <a:rPr lang="en-US" altLang="zh-CN" sz="1865" dirty="0" err="1">
                <a:solidFill>
                  <a:schemeClr val="bg1"/>
                </a:solidFill>
                <a:latin typeface="微软雅黑" panose="020B0503020204020204" pitchFamily="34" charset="-122"/>
                <a:ea typeface="微软雅黑" panose="020B0503020204020204" pitchFamily="34" charset="-122"/>
              </a:rPr>
              <a:t>libxemail</a:t>
            </a:r>
            <a:r>
              <a:rPr lang="zh-CN" altLang="en-US" sz="1865" dirty="0">
                <a:solidFill>
                  <a:schemeClr val="bg1"/>
                </a:solidFill>
                <a:latin typeface="微软雅黑" panose="020B0503020204020204" pitchFamily="34" charset="-122"/>
                <a:ea typeface="微软雅黑" panose="020B0503020204020204" pitchFamily="34" charset="-122"/>
              </a:rPr>
              <a:t>、</a:t>
            </a:r>
            <a:r>
              <a:rPr lang="en-US" altLang="zh-CN" sz="1865" dirty="0" err="1">
                <a:solidFill>
                  <a:schemeClr val="bg1"/>
                </a:solidFill>
                <a:latin typeface="微软雅黑" panose="020B0503020204020204" pitchFamily="34" charset="-122"/>
                <a:ea typeface="微软雅黑" panose="020B0503020204020204" pitchFamily="34" charset="-122"/>
              </a:rPr>
              <a:t>libcurl</a:t>
            </a:r>
            <a:endParaRPr lang="zh-CN" altLang="en-US" sz="1065" dirty="0">
              <a:solidFill>
                <a:schemeClr val="bg1"/>
              </a:solidFill>
              <a:latin typeface="微软雅黑" panose="020B0503020204020204" pitchFamily="34" charset="-122"/>
              <a:ea typeface="微软雅黑" panose="020B0503020204020204" pitchFamily="34" charset="-122"/>
            </a:endParaRPr>
          </a:p>
        </p:txBody>
      </p:sp>
      <p:sp>
        <p:nvSpPr>
          <p:cNvPr id="34" name="Arch_x86"/>
          <p:cNvSpPr/>
          <p:nvPr/>
        </p:nvSpPr>
        <p:spPr>
          <a:xfrm>
            <a:off x="6672063" y="1939547"/>
            <a:ext cx="3072341"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err="1">
                <a:solidFill>
                  <a:schemeClr val="bg1"/>
                </a:solidFill>
                <a:latin typeface="微软雅黑" panose="020B0503020204020204" pitchFamily="34" charset="-122"/>
                <a:ea typeface="微软雅黑" panose="020B0503020204020204" pitchFamily="34" charset="-122"/>
              </a:rPr>
              <a:t>GoAhead-WebServer</a:t>
            </a:r>
            <a:endParaRPr lang="zh-CN" altLang="en-US" sz="1065">
              <a:solidFill>
                <a:schemeClr val="bg1"/>
              </a:solidFill>
              <a:latin typeface="微软雅黑" panose="020B0503020204020204" pitchFamily="34" charset="-122"/>
              <a:ea typeface="微软雅黑" panose="020B0503020204020204" pitchFamily="34" charset="-122"/>
            </a:endParaRPr>
          </a:p>
        </p:txBody>
      </p:sp>
      <p:sp>
        <p:nvSpPr>
          <p:cNvPr id="35" name="Arch_x86"/>
          <p:cNvSpPr/>
          <p:nvPr/>
        </p:nvSpPr>
        <p:spPr>
          <a:xfrm>
            <a:off x="9936426" y="1939547"/>
            <a:ext cx="1536171" cy="559416"/>
          </a:xfrm>
          <a:prstGeom prst="roundRect">
            <a:avLst/>
          </a:prstGeom>
          <a:solidFill>
            <a:srgbClr val="61B61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bg1"/>
                </a:solidFill>
                <a:latin typeface="微软雅黑" panose="020B0503020204020204" pitchFamily="34" charset="-122"/>
                <a:ea typeface="微软雅黑" panose="020B0503020204020204" pitchFamily="34" charset="-122"/>
              </a:rPr>
              <a:t>… …</a:t>
            </a:r>
            <a:endParaRPr lang="zh-CN" altLang="en-US" sz="1065">
              <a:solidFill>
                <a:schemeClr val="bg1"/>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815414" y="2020199"/>
            <a:ext cx="1920212" cy="369332"/>
          </a:xfrm>
          <a:prstGeom prst="rect">
            <a:avLst/>
          </a:prstGeom>
          <a:noFill/>
        </p:spPr>
        <p:txBody>
          <a:bodyPr wrap="square" rtlCol="0">
            <a:spAutoFit/>
          </a:bodyPr>
          <a:lstStyle/>
          <a:p>
            <a:r>
              <a:rPr lang="zh-CN" altLang="en-US" b="1" dirty="0">
                <a:solidFill>
                  <a:srgbClr val="00B0F0"/>
                </a:solidFill>
                <a:latin typeface="微软雅黑" panose="020B0503020204020204" pitchFamily="34" charset="-122"/>
                <a:ea typeface="微软雅黑" panose="020B0503020204020204" pitchFamily="34" charset="-122"/>
              </a:rPr>
              <a:t>中间件支持</a:t>
            </a:r>
          </a:p>
        </p:txBody>
      </p:sp>
      <p:sp>
        <p:nvSpPr>
          <p:cNvPr id="43" name="TextBox 42"/>
          <p:cNvSpPr txBox="1"/>
          <p:nvPr/>
        </p:nvSpPr>
        <p:spPr>
          <a:xfrm>
            <a:off x="815414" y="2783452"/>
            <a:ext cx="1920212" cy="369332"/>
          </a:xfrm>
          <a:prstGeom prst="rect">
            <a:avLst/>
          </a:prstGeom>
          <a:noFill/>
        </p:spPr>
        <p:txBody>
          <a:bodyPr wrap="square" rtlCol="0">
            <a:spAutoFit/>
          </a:bodyPr>
          <a:lstStyle/>
          <a:p>
            <a:r>
              <a:rPr lang="zh-CN" altLang="en-US" b="1">
                <a:solidFill>
                  <a:srgbClr val="00B0F0"/>
                </a:solidFill>
                <a:latin typeface="微软雅黑" panose="020B0503020204020204" pitchFamily="34" charset="-122"/>
                <a:ea typeface="微软雅黑" panose="020B0503020204020204" pitchFamily="34" charset="-122"/>
              </a:rPr>
              <a:t>工具支持</a:t>
            </a:r>
          </a:p>
        </p:txBody>
      </p:sp>
      <p:sp>
        <p:nvSpPr>
          <p:cNvPr id="44" name="TextBox 43"/>
          <p:cNvSpPr txBox="1"/>
          <p:nvPr/>
        </p:nvSpPr>
        <p:spPr>
          <a:xfrm>
            <a:off x="815414" y="3566248"/>
            <a:ext cx="1920212" cy="369332"/>
          </a:xfrm>
          <a:prstGeom prst="rect">
            <a:avLst/>
          </a:prstGeom>
          <a:noFill/>
        </p:spPr>
        <p:txBody>
          <a:bodyPr wrap="square" rtlCol="0">
            <a:spAutoFit/>
          </a:bodyPr>
          <a:lstStyle/>
          <a:p>
            <a:r>
              <a:rPr lang="zh-CN" altLang="en-US" b="1">
                <a:solidFill>
                  <a:srgbClr val="00B0F0"/>
                </a:solidFill>
                <a:latin typeface="微软雅黑" panose="020B0503020204020204" pitchFamily="34" charset="-122"/>
                <a:ea typeface="微软雅黑" panose="020B0503020204020204" pitchFamily="34" charset="-122"/>
              </a:rPr>
              <a:t>接口支持</a:t>
            </a:r>
          </a:p>
        </p:txBody>
      </p:sp>
      <p:sp>
        <p:nvSpPr>
          <p:cNvPr id="45" name="TextBox 44"/>
          <p:cNvSpPr txBox="1"/>
          <p:nvPr/>
        </p:nvSpPr>
        <p:spPr>
          <a:xfrm>
            <a:off x="815414" y="4589219"/>
            <a:ext cx="1920212" cy="369332"/>
          </a:xfrm>
          <a:prstGeom prst="rect">
            <a:avLst/>
          </a:prstGeom>
          <a:noFill/>
        </p:spPr>
        <p:txBody>
          <a:bodyPr wrap="square" rtlCol="0">
            <a:spAutoFit/>
          </a:bodyPr>
          <a:lstStyle/>
          <a:p>
            <a:r>
              <a:rPr lang="zh-CN" altLang="en-US" b="1">
                <a:solidFill>
                  <a:srgbClr val="00B0F0"/>
                </a:solidFill>
                <a:latin typeface="微软雅黑" panose="020B0503020204020204" pitchFamily="34" charset="-122"/>
                <a:ea typeface="微软雅黑" panose="020B0503020204020204" pitchFamily="34" charset="-122"/>
              </a:rPr>
              <a:t>协议支持</a:t>
            </a:r>
          </a:p>
        </p:txBody>
      </p:sp>
      <p:sp>
        <p:nvSpPr>
          <p:cNvPr id="46" name="TextBox 45"/>
          <p:cNvSpPr txBox="1"/>
          <p:nvPr/>
        </p:nvSpPr>
        <p:spPr>
          <a:xfrm>
            <a:off x="815414" y="5726488"/>
            <a:ext cx="1920212" cy="369332"/>
          </a:xfrm>
          <a:prstGeom prst="rect">
            <a:avLst/>
          </a:prstGeom>
          <a:noFill/>
        </p:spPr>
        <p:txBody>
          <a:bodyPr wrap="square" rtlCol="0">
            <a:spAutoFit/>
          </a:bodyPr>
          <a:lstStyle/>
          <a:p>
            <a:r>
              <a:rPr lang="zh-CN" altLang="en-US" b="1">
                <a:solidFill>
                  <a:srgbClr val="00B0F0"/>
                </a:solidFill>
                <a:latin typeface="微软雅黑" panose="020B0503020204020204" pitchFamily="34" charset="-122"/>
                <a:ea typeface="微软雅黑" panose="020B0503020204020204" pitchFamily="34" charset="-122"/>
              </a:rPr>
              <a:t>网络支持</a:t>
            </a:r>
          </a:p>
        </p:txBody>
      </p:sp>
      <p:grpSp>
        <p:nvGrpSpPr>
          <p:cNvPr id="47" name="组合 46"/>
          <p:cNvGrpSpPr/>
          <p:nvPr/>
        </p:nvGrpSpPr>
        <p:grpSpPr>
          <a:xfrm>
            <a:off x="0" y="244159"/>
            <a:ext cx="1929875" cy="464486"/>
            <a:chOff x="0" y="244159"/>
            <a:chExt cx="1929875" cy="464486"/>
          </a:xfrm>
        </p:grpSpPr>
        <p:sp>
          <p:nvSpPr>
            <p:cNvPr id="48" name="矩形 47"/>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性能特点</a:t>
              </a:r>
              <a:endParaRPr lang="zh-CN" altLang="en-US" sz="2400" dirty="0">
                <a:solidFill>
                  <a:schemeClr val="bg1"/>
                </a:solidFill>
                <a:ea typeface="微软雅黑" panose="020B0503020204020204" pitchFamily="34" charset="-122"/>
              </a:endParaRPr>
            </a:p>
          </p:txBody>
        </p:sp>
        <p:grpSp>
          <p:nvGrpSpPr>
            <p:cNvPr id="49" name="组合 48"/>
            <p:cNvGrpSpPr/>
            <p:nvPr/>
          </p:nvGrpSpPr>
          <p:grpSpPr>
            <a:xfrm>
              <a:off x="0" y="244159"/>
              <a:ext cx="381000" cy="464486"/>
              <a:chOff x="4195133" y="512967"/>
              <a:chExt cx="233904" cy="337530"/>
            </a:xfrm>
            <a:solidFill>
              <a:srgbClr val="EF7A00"/>
            </a:solidFill>
          </p:grpSpPr>
          <p:sp>
            <p:nvSpPr>
              <p:cNvPr id="50" name="矩形 49"/>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6"/>
          <p:cNvSpPr txBox="1"/>
          <p:nvPr/>
        </p:nvSpPr>
        <p:spPr>
          <a:xfrm>
            <a:off x="3434822" y="692696"/>
            <a:ext cx="5389032" cy="523220"/>
          </a:xfrm>
          <a:prstGeom prst="rect">
            <a:avLst/>
          </a:prstGeom>
          <a:noFill/>
        </p:spPr>
        <p:txBody>
          <a:bodyPr wrap="squar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进程与容器</a:t>
            </a:r>
          </a:p>
        </p:txBody>
      </p:sp>
      <p:sp>
        <p:nvSpPr>
          <p:cNvPr id="15" name="Arch_x86"/>
          <p:cNvSpPr/>
          <p:nvPr/>
        </p:nvSpPr>
        <p:spPr>
          <a:xfrm>
            <a:off x="2159563" y="4581128"/>
            <a:ext cx="7949075" cy="72008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err="1">
                <a:solidFill>
                  <a:schemeClr val="bg1"/>
                </a:solidFill>
                <a:latin typeface="Ebrima" panose="02000000000000000000" pitchFamily="2" charset="0"/>
                <a:ea typeface="Ebrima" panose="02000000000000000000" pitchFamily="2" charset="0"/>
                <a:cs typeface="Ebrima" panose="02000000000000000000" pitchFamily="2" charset="0"/>
              </a:rPr>
              <a:t>SylixOS</a:t>
            </a:r>
            <a:r>
              <a:rPr lang="en-US" altLang="zh-CN" sz="4800" b="1">
                <a:solidFill>
                  <a:schemeClr val="bg1"/>
                </a:solidFill>
                <a:latin typeface="Ebrima" panose="02000000000000000000" pitchFamily="2" charset="0"/>
                <a:ea typeface="Ebrima" panose="02000000000000000000" pitchFamily="2" charset="0"/>
                <a:cs typeface="Ebrima" panose="02000000000000000000" pitchFamily="2" charset="0"/>
              </a:rPr>
              <a:t> Kernel</a:t>
            </a:r>
            <a:endParaRPr lang="zh-CN" altLang="en-US" sz="535" b="1">
              <a:solidFill>
                <a:schemeClr val="bg1"/>
              </a:solidFill>
              <a:latin typeface="Ebrima" panose="02000000000000000000" pitchFamily="2" charset="0"/>
              <a:cs typeface="Ebrima" panose="02000000000000000000" pitchFamily="2" charset="0"/>
            </a:endParaRPr>
          </a:p>
        </p:txBody>
      </p:sp>
      <p:sp>
        <p:nvSpPr>
          <p:cNvPr id="16" name="Arch_x86"/>
          <p:cNvSpPr/>
          <p:nvPr/>
        </p:nvSpPr>
        <p:spPr>
          <a:xfrm>
            <a:off x="2159565" y="3212976"/>
            <a:ext cx="1430255" cy="1296144"/>
          </a:xfrm>
          <a:prstGeom prst="round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tx1"/>
                </a:solidFill>
                <a:latin typeface="+mj-lt"/>
                <a:ea typeface="Ebrima" panose="02000000000000000000" pitchFamily="2" charset="0"/>
                <a:cs typeface="Ebrima" panose="02000000000000000000" pitchFamily="2" charset="0"/>
              </a:rPr>
              <a:t>APP</a:t>
            </a:r>
            <a:endParaRPr lang="zh-CN" altLang="en-US" sz="1065" b="1">
              <a:solidFill>
                <a:schemeClr val="tx1"/>
              </a:solidFill>
              <a:latin typeface="+mj-lt"/>
              <a:cs typeface="Ebrima" panose="02000000000000000000" pitchFamily="2" charset="0"/>
            </a:endParaRPr>
          </a:p>
        </p:txBody>
      </p:sp>
      <p:sp>
        <p:nvSpPr>
          <p:cNvPr id="23" name="Arch_x86"/>
          <p:cNvSpPr/>
          <p:nvPr/>
        </p:nvSpPr>
        <p:spPr>
          <a:xfrm>
            <a:off x="3695735" y="3212976"/>
            <a:ext cx="1430255" cy="1296144"/>
          </a:xfrm>
          <a:prstGeom prst="round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tx1"/>
                </a:solidFill>
                <a:latin typeface="+mj-lt"/>
                <a:ea typeface="Ebrima" panose="02000000000000000000" pitchFamily="2" charset="0"/>
                <a:cs typeface="Ebrima" panose="02000000000000000000" pitchFamily="2" charset="0"/>
              </a:rPr>
              <a:t>APP</a:t>
            </a:r>
            <a:endParaRPr lang="zh-CN" altLang="en-US" sz="1065" b="1">
              <a:solidFill>
                <a:schemeClr val="tx1"/>
              </a:solidFill>
              <a:latin typeface="+mj-lt"/>
              <a:cs typeface="Ebrima" panose="02000000000000000000" pitchFamily="2" charset="0"/>
            </a:endParaRPr>
          </a:p>
        </p:txBody>
      </p:sp>
      <p:sp>
        <p:nvSpPr>
          <p:cNvPr id="26" name="Arch_x86"/>
          <p:cNvSpPr/>
          <p:nvPr/>
        </p:nvSpPr>
        <p:spPr>
          <a:xfrm>
            <a:off x="5231906" y="3212976"/>
            <a:ext cx="1430255" cy="1296144"/>
          </a:xfrm>
          <a:prstGeom prst="round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tx1"/>
                </a:solidFill>
                <a:latin typeface="+mj-lt"/>
                <a:ea typeface="Ebrima" panose="02000000000000000000" pitchFamily="2" charset="0"/>
                <a:cs typeface="Ebrima" panose="02000000000000000000" pitchFamily="2" charset="0"/>
              </a:rPr>
              <a:t>APP</a:t>
            </a:r>
            <a:endParaRPr lang="zh-CN" altLang="en-US" sz="1065" b="1">
              <a:solidFill>
                <a:schemeClr val="tx1"/>
              </a:solidFill>
              <a:latin typeface="+mj-lt"/>
              <a:cs typeface="Ebrima" panose="02000000000000000000" pitchFamily="2" charset="0"/>
            </a:endParaRPr>
          </a:p>
        </p:txBody>
      </p:sp>
      <p:sp>
        <p:nvSpPr>
          <p:cNvPr id="27" name="Arch_x86"/>
          <p:cNvSpPr/>
          <p:nvPr/>
        </p:nvSpPr>
        <p:spPr>
          <a:xfrm>
            <a:off x="6758169" y="2372883"/>
            <a:ext cx="1824203" cy="2136237"/>
          </a:xfrm>
          <a:prstGeom prst="roundRect">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b="1">
                <a:solidFill>
                  <a:schemeClr val="bg1"/>
                </a:solidFill>
                <a:latin typeface="Ebrima" panose="02000000000000000000" pitchFamily="2" charset="0"/>
                <a:ea typeface="Ebrima" panose="02000000000000000000" pitchFamily="2" charset="0"/>
                <a:cs typeface="Ebrima" panose="02000000000000000000" pitchFamily="2" charset="0"/>
              </a:rPr>
              <a:t>Sand Box</a:t>
            </a:r>
            <a:endParaRPr lang="zh-CN" altLang="en-US" sz="935" b="1">
              <a:solidFill>
                <a:schemeClr val="bg1"/>
              </a:solidFill>
              <a:latin typeface="Ebrima" panose="02000000000000000000" pitchFamily="2" charset="0"/>
              <a:cs typeface="Ebrima" panose="02000000000000000000" pitchFamily="2" charset="0"/>
            </a:endParaRPr>
          </a:p>
        </p:txBody>
      </p:sp>
      <p:sp>
        <p:nvSpPr>
          <p:cNvPr id="28" name="Arch_x86"/>
          <p:cNvSpPr/>
          <p:nvPr/>
        </p:nvSpPr>
        <p:spPr>
          <a:xfrm>
            <a:off x="6962893" y="2564904"/>
            <a:ext cx="1430255" cy="1296144"/>
          </a:xfrm>
          <a:prstGeom prst="round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tx1"/>
                </a:solidFill>
                <a:latin typeface="+mj-lt"/>
                <a:ea typeface="Ebrima" panose="02000000000000000000" pitchFamily="2" charset="0"/>
                <a:cs typeface="Ebrima" panose="02000000000000000000" pitchFamily="2" charset="0"/>
              </a:rPr>
              <a:t>APP</a:t>
            </a:r>
            <a:endParaRPr lang="zh-CN" altLang="en-US" sz="1065" b="1">
              <a:solidFill>
                <a:schemeClr val="tx1"/>
              </a:solidFill>
              <a:latin typeface="+mj-lt"/>
              <a:cs typeface="Ebrima" panose="02000000000000000000" pitchFamily="2" charset="0"/>
            </a:endParaRPr>
          </a:p>
        </p:txBody>
      </p:sp>
      <p:sp>
        <p:nvSpPr>
          <p:cNvPr id="29" name="Arch_x86"/>
          <p:cNvSpPr/>
          <p:nvPr/>
        </p:nvSpPr>
        <p:spPr>
          <a:xfrm>
            <a:off x="8678385" y="3212976"/>
            <a:ext cx="1430255" cy="1296144"/>
          </a:xfrm>
          <a:prstGeom prst="round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b="1">
                <a:solidFill>
                  <a:schemeClr val="tx1"/>
                </a:solidFill>
                <a:latin typeface="+mj-lt"/>
                <a:ea typeface="Ebrima" panose="02000000000000000000" pitchFamily="2" charset="0"/>
                <a:cs typeface="Ebrima" panose="02000000000000000000" pitchFamily="2" charset="0"/>
              </a:rPr>
              <a:t>APP</a:t>
            </a:r>
            <a:endParaRPr lang="zh-CN" altLang="en-US" sz="1065" b="1">
              <a:solidFill>
                <a:schemeClr val="tx1"/>
              </a:solidFill>
              <a:latin typeface="+mj-lt"/>
              <a:cs typeface="Ebrima" panose="02000000000000000000" pitchFamily="2" charset="0"/>
            </a:endParaRPr>
          </a:p>
        </p:txBody>
      </p:sp>
      <p:grpSp>
        <p:nvGrpSpPr>
          <p:cNvPr id="12" name="组合 11"/>
          <p:cNvGrpSpPr/>
          <p:nvPr/>
        </p:nvGrpSpPr>
        <p:grpSpPr>
          <a:xfrm>
            <a:off x="0" y="244159"/>
            <a:ext cx="1929875" cy="464486"/>
            <a:chOff x="0" y="244159"/>
            <a:chExt cx="1929875" cy="464486"/>
          </a:xfrm>
        </p:grpSpPr>
        <p:sp>
          <p:nvSpPr>
            <p:cNvPr id="13" name="矩形 12"/>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性能特点</a:t>
              </a:r>
              <a:endParaRPr lang="zh-CN" altLang="en-US" sz="2400" dirty="0">
                <a:solidFill>
                  <a:schemeClr val="bg1"/>
                </a:solidFill>
                <a:ea typeface="微软雅黑" panose="020B0503020204020204" pitchFamily="34" charset="-122"/>
              </a:endParaRPr>
            </a:p>
          </p:txBody>
        </p:sp>
        <p:grpSp>
          <p:nvGrpSpPr>
            <p:cNvPr id="14" name="组合 13"/>
            <p:cNvGrpSpPr/>
            <p:nvPr/>
          </p:nvGrpSpPr>
          <p:grpSpPr>
            <a:xfrm>
              <a:off x="0" y="244159"/>
              <a:ext cx="381000" cy="464486"/>
              <a:chOff x="4195133" y="512967"/>
              <a:chExt cx="233904" cy="337530"/>
            </a:xfrm>
            <a:solidFill>
              <a:srgbClr val="EF7A00"/>
            </a:solidFill>
          </p:grpSpPr>
          <p:sp>
            <p:nvSpPr>
              <p:cNvPr id="17" name="矩形 16"/>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959787" y="697854"/>
            <a:ext cx="2339102" cy="523220"/>
          </a:xfrm>
          <a:prstGeom prst="rect">
            <a:avLst/>
          </a:prstGeom>
          <a:noFill/>
        </p:spPr>
        <p:txBody>
          <a:bodyPr wrap="non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集成开发环境</a:t>
            </a:r>
          </a:p>
        </p:txBody>
      </p:sp>
      <p:grpSp>
        <p:nvGrpSpPr>
          <p:cNvPr id="3" name="组合 2"/>
          <p:cNvGrpSpPr/>
          <p:nvPr/>
        </p:nvGrpSpPr>
        <p:grpSpPr>
          <a:xfrm>
            <a:off x="463663" y="1509660"/>
            <a:ext cx="7600541" cy="5030404"/>
            <a:chOff x="3182601" y="1418483"/>
            <a:chExt cx="7600541" cy="5030404"/>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2601" y="1418483"/>
              <a:ext cx="4435584" cy="3429296"/>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5078" y="2022573"/>
              <a:ext cx="3986524" cy="3193900"/>
            </a:xfrm>
            <a:prstGeom prst="rect">
              <a:avLst/>
            </a:prstGeom>
          </p:spPr>
        </p:pic>
        <p:pic>
          <p:nvPicPr>
            <p:cNvPr id="12290" name="Picture 2" descr="E:\document\宣传文档\演讲PPT\res\集成开发环境素材\IDE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3344" y="2814114"/>
              <a:ext cx="2978617" cy="2771053"/>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E:\document\宣传文档\演讲PPT\res\集成开发环境素材\IDE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1261" y="3763382"/>
              <a:ext cx="3183023" cy="268550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E:\document\宣传文档\演讲PPT\res\集成开发环境素材\IDE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2415" y="1529280"/>
              <a:ext cx="2980727" cy="237102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8097" y="4084413"/>
            <a:ext cx="3454960" cy="3268043"/>
          </a:xfrm>
          <a:prstGeom prst="rect">
            <a:avLst/>
          </a:prstGeom>
        </p:spPr>
      </p:pic>
      <p:sp>
        <p:nvSpPr>
          <p:cNvPr id="6" name="矩形 5"/>
          <p:cNvSpPr/>
          <p:nvPr/>
        </p:nvSpPr>
        <p:spPr>
          <a:xfrm>
            <a:off x="819490" y="1509660"/>
            <a:ext cx="7407096" cy="4962845"/>
          </a:xfrm>
          <a:prstGeom prst="rect">
            <a:avLst/>
          </a:prstGeom>
          <a:solidFill>
            <a:schemeClr val="tx1">
              <a:lumMod val="95000"/>
              <a:lumOff val="5000"/>
              <a:alpha val="21961"/>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0" y="244159"/>
            <a:ext cx="1929875" cy="464486"/>
            <a:chOff x="0" y="244159"/>
            <a:chExt cx="1929875" cy="464486"/>
          </a:xfrm>
        </p:grpSpPr>
        <p:sp>
          <p:nvSpPr>
            <p:cNvPr id="30" name="矩形 29"/>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性能特点</a:t>
              </a:r>
              <a:endParaRPr lang="zh-CN" altLang="en-US" sz="2400" dirty="0">
                <a:solidFill>
                  <a:schemeClr val="bg1"/>
                </a:solidFill>
                <a:ea typeface="微软雅黑" panose="020B0503020204020204" pitchFamily="34" charset="-122"/>
              </a:endParaRPr>
            </a:p>
          </p:txBody>
        </p:sp>
        <p:grpSp>
          <p:nvGrpSpPr>
            <p:cNvPr id="31" name="组合 30"/>
            <p:cNvGrpSpPr/>
            <p:nvPr/>
          </p:nvGrpSpPr>
          <p:grpSpPr>
            <a:xfrm>
              <a:off x="0" y="244159"/>
              <a:ext cx="381000" cy="464486"/>
              <a:chOff x="4195133" y="512967"/>
              <a:chExt cx="233904" cy="337530"/>
            </a:xfrm>
            <a:solidFill>
              <a:srgbClr val="EF7A00"/>
            </a:solidFill>
          </p:grpSpPr>
          <p:sp>
            <p:nvSpPr>
              <p:cNvPr id="32" name="矩形 31"/>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6" name="TextBox 5"/>
          <p:cNvSpPr txBox="1"/>
          <p:nvPr/>
        </p:nvSpPr>
        <p:spPr>
          <a:xfrm>
            <a:off x="8616280" y="2113750"/>
            <a:ext cx="2526030" cy="299974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代码覆盖率检测</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死锁检测</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系统性能分析</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中断时长测量</a:t>
            </a:r>
          </a:p>
          <a:p>
            <a:pPr marL="285750" indent="-28575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代码静态检查</a:t>
            </a:r>
          </a:p>
          <a:p>
            <a:pPr marL="285750" indent="-28575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一键部署、一键调试</a:t>
            </a:r>
          </a:p>
          <a:p>
            <a:pPr marL="285750" indent="-28575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系统监控可视化</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6"/>
          <p:cNvSpPr txBox="1"/>
          <p:nvPr/>
        </p:nvSpPr>
        <p:spPr>
          <a:xfrm>
            <a:off x="4940551" y="692696"/>
            <a:ext cx="2377574" cy="523220"/>
          </a:xfrm>
          <a:prstGeom prst="rect">
            <a:avLst/>
          </a:prstGeom>
          <a:noFill/>
        </p:spPr>
        <p:txBody>
          <a:bodyPr wrap="none" rtlCol="0">
            <a:spAutoFit/>
          </a:bodyPr>
          <a:lstStyle/>
          <a:p>
            <a:r>
              <a:rPr lang="en-US" altLang="zh-CN" sz="2800" b="1" dirty="0">
                <a:solidFill>
                  <a:srgbClr val="00B0F0"/>
                </a:solidFill>
                <a:latin typeface="微软雅黑" panose="020B0503020204020204" pitchFamily="34" charset="-122"/>
                <a:ea typeface="微软雅黑" panose="020B0503020204020204" pitchFamily="34" charset="-122"/>
              </a:rPr>
              <a:t>CPU</a:t>
            </a:r>
            <a:r>
              <a:rPr lang="zh-CN" altLang="en-US" sz="2800" b="1" dirty="0">
                <a:solidFill>
                  <a:srgbClr val="00B0F0"/>
                </a:solidFill>
                <a:latin typeface="微软雅黑" panose="020B0503020204020204" pitchFamily="34" charset="-122"/>
                <a:ea typeface="微软雅黑" panose="020B0503020204020204" pitchFamily="34" charset="-122"/>
              </a:rPr>
              <a:t>及中间件</a:t>
            </a:r>
          </a:p>
        </p:txBody>
      </p:sp>
      <p:sp>
        <p:nvSpPr>
          <p:cNvPr id="6" name="矩形 5"/>
          <p:cNvSpPr/>
          <p:nvPr/>
        </p:nvSpPr>
        <p:spPr>
          <a:xfrm>
            <a:off x="8971934" y="1382078"/>
            <a:ext cx="2740069" cy="3893103"/>
          </a:xfrm>
          <a:prstGeom prst="rect">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24405" y="1382078"/>
            <a:ext cx="8000976" cy="3903897"/>
            <a:chOff x="701005" y="1320106"/>
            <a:chExt cx="8000976" cy="3903897"/>
          </a:xfrm>
        </p:grpSpPr>
        <p:cxnSp>
          <p:nvCxnSpPr>
            <p:cNvPr id="15" name="直接连接符 14"/>
            <p:cNvCxnSpPr/>
            <p:nvPr/>
          </p:nvCxnSpPr>
          <p:spPr>
            <a:xfrm>
              <a:off x="701005" y="4803239"/>
              <a:ext cx="8000976" cy="0"/>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01005" y="2187795"/>
              <a:ext cx="8000976" cy="0"/>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1674" y="4854671"/>
              <a:ext cx="1285480" cy="369332"/>
            </a:xfrm>
            <a:prstGeom prst="rect">
              <a:avLst/>
            </a:prstGeom>
            <a:noFill/>
          </p:spPr>
          <p:txBody>
            <a:bodyPr wrap="none" rtlCol="0">
              <a:spAutoFit/>
            </a:bodyPr>
            <a:lstStyle/>
            <a:p>
              <a:r>
                <a:rPr lang="en-US" altLang="zh-CN" b="1" dirty="0">
                  <a:solidFill>
                    <a:schemeClr val="bg1"/>
                  </a:solidFill>
                  <a:latin typeface="思源黑体 CN Bold" panose="020B0800000000000000" charset="-122"/>
                  <a:ea typeface="思源黑体 CN Bold" panose="020B0800000000000000" charset="-122"/>
                </a:rPr>
                <a:t>SERVICES</a:t>
              </a:r>
            </a:p>
          </p:txBody>
        </p:sp>
        <p:sp>
          <p:nvSpPr>
            <p:cNvPr id="18" name="文本框 17"/>
            <p:cNvSpPr txBox="1"/>
            <p:nvPr/>
          </p:nvSpPr>
          <p:spPr>
            <a:xfrm>
              <a:off x="981419" y="3196607"/>
              <a:ext cx="1249060" cy="369332"/>
            </a:xfrm>
            <a:prstGeom prst="rect">
              <a:avLst/>
            </a:prstGeom>
            <a:noFill/>
          </p:spPr>
          <p:txBody>
            <a:bodyPr wrap="none" rtlCol="0">
              <a:spAutoFit/>
            </a:bodyPr>
            <a:lstStyle/>
            <a:p>
              <a:r>
                <a:rPr lang="en-US" altLang="zh-CN" b="1" dirty="0">
                  <a:solidFill>
                    <a:schemeClr val="bg1"/>
                  </a:solidFill>
                  <a:latin typeface="思源黑体 CN Bold" panose="020B0800000000000000" charset="-122"/>
                  <a:ea typeface="思源黑体 CN Bold" panose="020B0800000000000000" charset="-122"/>
                </a:rPr>
                <a:t>RUNTIME</a:t>
              </a:r>
            </a:p>
          </p:txBody>
        </p:sp>
        <p:sp>
          <p:nvSpPr>
            <p:cNvPr id="19" name="文本框 18"/>
            <p:cNvSpPr txBox="1"/>
            <p:nvPr/>
          </p:nvSpPr>
          <p:spPr>
            <a:xfrm>
              <a:off x="1105096" y="1524552"/>
              <a:ext cx="948016" cy="369332"/>
            </a:xfrm>
            <a:prstGeom prst="rect">
              <a:avLst/>
            </a:prstGeom>
            <a:noFill/>
          </p:spPr>
          <p:txBody>
            <a:bodyPr wrap="none" rtlCol="0">
              <a:spAutoFit/>
            </a:bodyPr>
            <a:lstStyle/>
            <a:p>
              <a:r>
                <a:rPr lang="en-US" altLang="zh-CN" b="1" dirty="0">
                  <a:solidFill>
                    <a:schemeClr val="bg1"/>
                  </a:solidFill>
                  <a:latin typeface="思源黑体 CN Bold" panose="020B0800000000000000" charset="-122"/>
                  <a:ea typeface="思源黑体 CN Bold" panose="020B0800000000000000" charset="-122"/>
                </a:rPr>
                <a:t>TOOLS</a:t>
              </a:r>
            </a:p>
          </p:txBody>
        </p:sp>
        <p:grpSp>
          <p:nvGrpSpPr>
            <p:cNvPr id="20" name="组合 19"/>
            <p:cNvGrpSpPr/>
            <p:nvPr/>
          </p:nvGrpSpPr>
          <p:grpSpPr>
            <a:xfrm>
              <a:off x="2376280" y="1320106"/>
              <a:ext cx="6267905" cy="3897736"/>
              <a:chOff x="1647109" y="1498634"/>
              <a:chExt cx="9883901" cy="5265237"/>
            </a:xfrm>
            <a:solidFill>
              <a:srgbClr val="2073DB"/>
            </a:solidFill>
          </p:grpSpPr>
          <p:sp>
            <p:nvSpPr>
              <p:cNvPr id="21" name="矩形 20"/>
              <p:cNvSpPr/>
              <p:nvPr/>
            </p:nvSpPr>
            <p:spPr>
              <a:xfrm>
                <a:off x="1647265" y="6340288"/>
                <a:ext cx="9883588" cy="423583"/>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9FBFA"/>
                    </a:solidFill>
                    <a:latin typeface="思源黑体 CN Bold" panose="020B0800000000000000" charset="-122"/>
                    <a:ea typeface="思源黑体 CN Bold" panose="020B0800000000000000" charset="-122"/>
                  </a:rPr>
                  <a:t>技术支持服务</a:t>
                </a:r>
              </a:p>
            </p:txBody>
          </p:sp>
          <p:sp>
            <p:nvSpPr>
              <p:cNvPr id="22" name="矩形 21"/>
              <p:cNvSpPr/>
              <p:nvPr/>
            </p:nvSpPr>
            <p:spPr>
              <a:xfrm>
                <a:off x="1647265" y="5638800"/>
                <a:ext cx="9883588" cy="4235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9FBFA"/>
                    </a:solidFill>
                    <a:latin typeface="思源黑体 CN Bold" panose="020B0800000000000000" charset="-122"/>
                    <a:ea typeface="思源黑体 CN Bold" panose="020B0800000000000000" charset="-122"/>
                  </a:rPr>
                  <a:t>参考硬件和最小系统启动套件</a:t>
                </a:r>
              </a:p>
            </p:txBody>
          </p:sp>
          <p:sp>
            <p:nvSpPr>
              <p:cNvPr id="23" name="矩形 22"/>
              <p:cNvSpPr/>
              <p:nvPr/>
            </p:nvSpPr>
            <p:spPr>
              <a:xfrm>
                <a:off x="1647265" y="5076264"/>
                <a:ext cx="9883588" cy="4235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F9FBFA"/>
                    </a:solidFill>
                    <a:latin typeface="思源黑体 CN Bold" panose="020B0800000000000000" charset="-122"/>
                    <a:ea typeface="思源黑体 CN Bold" panose="020B0800000000000000" charset="-122"/>
                  </a:rPr>
                  <a:t>BSP</a:t>
                </a:r>
                <a:r>
                  <a:rPr lang="en-US" altLang="zh-CN" sz="1600" dirty="0">
                    <a:solidFill>
                      <a:srgbClr val="F9FBFA"/>
                    </a:solidFill>
                    <a:latin typeface="思源黑体 CN Bold" panose="020B0800000000000000" charset="-122"/>
                    <a:ea typeface="思源黑体 CN Bold" panose="020B0800000000000000" charset="-122"/>
                  </a:rPr>
                  <a:t> </a:t>
                </a:r>
                <a:r>
                  <a:rPr lang="zh-CN" altLang="en-US" sz="1600" dirty="0">
                    <a:solidFill>
                      <a:srgbClr val="F9FBFA"/>
                    </a:solidFill>
                    <a:latin typeface="思源黑体 CN Bold" panose="020B0800000000000000" charset="-122"/>
                    <a:ea typeface="思源黑体 CN Bold" panose="020B0800000000000000" charset="-122"/>
                  </a:rPr>
                  <a:t>开发套件</a:t>
                </a:r>
              </a:p>
            </p:txBody>
          </p:sp>
          <p:sp>
            <p:nvSpPr>
              <p:cNvPr id="24" name="矩形 23"/>
              <p:cNvSpPr/>
              <p:nvPr/>
            </p:nvSpPr>
            <p:spPr>
              <a:xfrm>
                <a:off x="1647265" y="4513728"/>
                <a:ext cx="9883588" cy="4235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rgbClr val="F9FBFA"/>
                    </a:solidFill>
                  </a:rPr>
                  <a:t>LongWing</a:t>
                </a:r>
                <a:r>
                  <a:rPr lang="en-US" altLang="zh-CN" sz="1600" b="1" baseline="30000" dirty="0">
                    <a:solidFill>
                      <a:srgbClr val="F9FBFA"/>
                    </a:solidFill>
                  </a:rPr>
                  <a:t>(TM)</a:t>
                </a:r>
                <a:r>
                  <a:rPr lang="en-US" altLang="zh-CN" sz="1600" b="1" dirty="0">
                    <a:solidFill>
                      <a:srgbClr val="F9FBFA"/>
                    </a:solidFill>
                  </a:rPr>
                  <a:t> Kernel</a:t>
                </a:r>
              </a:p>
            </p:txBody>
          </p:sp>
          <p:sp>
            <p:nvSpPr>
              <p:cNvPr id="25" name="矩形 24"/>
              <p:cNvSpPr/>
              <p:nvPr/>
            </p:nvSpPr>
            <p:spPr>
              <a:xfrm>
                <a:off x="6649729" y="2835349"/>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F9FBFA"/>
                    </a:solidFill>
                  </a:rPr>
                  <a:t>Standard Device Module</a:t>
                </a:r>
              </a:p>
            </p:txBody>
          </p:sp>
          <p:sp>
            <p:nvSpPr>
              <p:cNvPr id="26" name="矩形 25"/>
              <p:cNvSpPr/>
              <p:nvPr/>
            </p:nvSpPr>
            <p:spPr>
              <a:xfrm>
                <a:off x="1647109" y="3916267"/>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F9FBFA"/>
                    </a:solidFill>
                  </a:rPr>
                  <a:t> </a:t>
                </a:r>
                <a:r>
                  <a:rPr lang="en-US" altLang="zh-CN" sz="1600" b="1" dirty="0">
                    <a:solidFill>
                      <a:srgbClr val="F9FBFA"/>
                    </a:solidFill>
                    <a:sym typeface="+mn-ea"/>
                  </a:rPr>
                  <a:t>POSIX</a:t>
                </a:r>
              </a:p>
            </p:txBody>
          </p:sp>
          <p:sp>
            <p:nvSpPr>
              <p:cNvPr id="27" name="矩形 26"/>
              <p:cNvSpPr/>
              <p:nvPr/>
            </p:nvSpPr>
            <p:spPr>
              <a:xfrm>
                <a:off x="6649729" y="3363743"/>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1600" b="1" dirty="0">
                    <a:solidFill>
                      <a:srgbClr val="F9FBFA"/>
                    </a:solidFill>
                    <a:sym typeface="+mn-ea"/>
                  </a:rPr>
                  <a:t>I/O System</a:t>
                </a:r>
              </a:p>
            </p:txBody>
          </p:sp>
          <p:sp>
            <p:nvSpPr>
              <p:cNvPr id="28" name="矩形 27"/>
              <p:cNvSpPr/>
              <p:nvPr/>
            </p:nvSpPr>
            <p:spPr>
              <a:xfrm>
                <a:off x="1647109" y="3363743"/>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F9FBFA"/>
                    </a:solidFill>
                  </a:rPr>
                  <a:t>File System</a:t>
                </a:r>
              </a:p>
            </p:txBody>
          </p:sp>
          <p:sp>
            <p:nvSpPr>
              <p:cNvPr id="29" name="矩形 28"/>
              <p:cNvSpPr/>
              <p:nvPr/>
            </p:nvSpPr>
            <p:spPr>
              <a:xfrm>
                <a:off x="1647265" y="2835497"/>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F9FBFA"/>
                    </a:solidFill>
                    <a:sym typeface="+mn-ea"/>
                  </a:rPr>
                  <a:t>Communication Protocols</a:t>
                </a:r>
              </a:p>
            </p:txBody>
          </p:sp>
          <p:sp>
            <p:nvSpPr>
              <p:cNvPr id="30" name="矩形 29"/>
              <p:cNvSpPr/>
              <p:nvPr/>
            </p:nvSpPr>
            <p:spPr>
              <a:xfrm>
                <a:off x="6649572" y="3916267"/>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F9FBFA"/>
                    </a:solidFill>
                  </a:rPr>
                  <a:t>Loader &amp; Symbol</a:t>
                </a:r>
              </a:p>
            </p:txBody>
          </p:sp>
          <p:sp>
            <p:nvSpPr>
              <p:cNvPr id="31" name="矩形 30"/>
              <p:cNvSpPr/>
              <p:nvPr/>
            </p:nvSpPr>
            <p:spPr>
              <a:xfrm>
                <a:off x="1647265" y="2061170"/>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rgbClr val="F9FBFA"/>
                    </a:solidFill>
                    <a:ea typeface="思源黑体 CN Bold" panose="020B0800000000000000" charset="-122"/>
                    <a:cs typeface="+mn-ea"/>
                    <a:sym typeface="+mn-lt"/>
                  </a:rPr>
                  <a:t>RealEvo-QtSylixOS</a:t>
                </a:r>
              </a:p>
            </p:txBody>
          </p:sp>
          <p:sp>
            <p:nvSpPr>
              <p:cNvPr id="32" name="矩形 31"/>
              <p:cNvSpPr/>
              <p:nvPr/>
            </p:nvSpPr>
            <p:spPr>
              <a:xfrm>
                <a:off x="6649572" y="2061170"/>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rgbClr val="F9FBFA"/>
                    </a:solidFill>
                    <a:ea typeface="思源黑体 CN Bold" panose="020B0800000000000000" charset="-122"/>
                    <a:cs typeface="+mn-ea"/>
                    <a:sym typeface="+mn-lt"/>
                  </a:rPr>
                  <a:t>RealEvo</a:t>
                </a:r>
                <a:r>
                  <a:rPr lang="en-US" altLang="zh-CN" sz="1600" b="1" dirty="0">
                    <a:solidFill>
                      <a:srgbClr val="F9FBFA"/>
                    </a:solidFill>
                    <a:ea typeface="思源黑体 CN Bold" panose="020B0800000000000000" charset="-122"/>
                    <a:cs typeface="+mn-ea"/>
                    <a:sym typeface="+mn-lt"/>
                  </a:rPr>
                  <a:t>-Compiler</a:t>
                </a:r>
              </a:p>
            </p:txBody>
          </p:sp>
          <p:sp>
            <p:nvSpPr>
              <p:cNvPr id="33" name="矩形 32"/>
              <p:cNvSpPr/>
              <p:nvPr/>
            </p:nvSpPr>
            <p:spPr>
              <a:xfrm>
                <a:off x="1647265" y="1498634"/>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rgbClr val="F9FBFA"/>
                    </a:solidFill>
                    <a:ea typeface="思源黑体 CN Bold" panose="020B0800000000000000" charset="-122"/>
                    <a:cs typeface="+mn-ea"/>
                    <a:sym typeface="+mn-lt"/>
                  </a:rPr>
                  <a:t>RealEvo</a:t>
                </a:r>
                <a:r>
                  <a:rPr lang="en-US" altLang="zh-CN" sz="1600" b="1" dirty="0">
                    <a:solidFill>
                      <a:srgbClr val="F9FBFA"/>
                    </a:solidFill>
                    <a:ea typeface="思源黑体 CN Bold" panose="020B0800000000000000" charset="-122"/>
                    <a:cs typeface="+mn-ea"/>
                    <a:sym typeface="+mn-lt"/>
                  </a:rPr>
                  <a:t>-IDE</a:t>
                </a:r>
              </a:p>
            </p:txBody>
          </p:sp>
          <p:sp>
            <p:nvSpPr>
              <p:cNvPr id="34" name="矩形 33"/>
              <p:cNvSpPr/>
              <p:nvPr/>
            </p:nvSpPr>
            <p:spPr>
              <a:xfrm>
                <a:off x="6649572" y="1498634"/>
                <a:ext cx="4881281" cy="423583"/>
              </a:xfrm>
              <a:prstGeom prst="rect">
                <a:avLst/>
              </a:prstGeom>
              <a:solidFill>
                <a:srgbClr val="61B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rgbClr val="F9FBFA"/>
                    </a:solidFill>
                    <a:ea typeface="思源黑体 CN Bold" panose="020B0800000000000000" charset="-122"/>
                    <a:cs typeface="+mn-ea"/>
                    <a:sym typeface="+mn-lt"/>
                  </a:rPr>
                  <a:t>RealEvo</a:t>
                </a:r>
                <a:r>
                  <a:rPr lang="en-US" altLang="zh-CN" sz="1600" b="1" dirty="0">
                    <a:solidFill>
                      <a:srgbClr val="F9FBFA"/>
                    </a:solidFill>
                    <a:ea typeface="思源黑体 CN Bold" panose="020B0800000000000000" charset="-122"/>
                    <a:cs typeface="+mn-ea"/>
                    <a:sym typeface="+mn-lt"/>
                  </a:rPr>
                  <a:t>-Simulator</a:t>
                </a:r>
              </a:p>
            </p:txBody>
          </p:sp>
        </p:grpSp>
      </p:grpSp>
      <p:sp>
        <p:nvSpPr>
          <p:cNvPr id="35" name="TextBox 6"/>
          <p:cNvSpPr txBox="1"/>
          <p:nvPr/>
        </p:nvSpPr>
        <p:spPr>
          <a:xfrm>
            <a:off x="9085851" y="1425300"/>
            <a:ext cx="2512233" cy="369332"/>
          </a:xfrm>
          <a:prstGeom prst="rect">
            <a:avLst/>
          </a:prstGeom>
          <a:noFill/>
        </p:spPr>
        <p:txBody>
          <a:bodyPr wrap="square" rtlCol="0">
            <a:spAutoFit/>
          </a:bodyPr>
          <a:lstStyle/>
          <a:p>
            <a:pPr algn="ctr"/>
            <a:r>
              <a:rPr lang="zh-CN" altLang="en-US" b="1" dirty="0">
                <a:solidFill>
                  <a:srgbClr val="FD6507"/>
                </a:solidFill>
                <a:latin typeface="微软雅黑" panose="020B0503020204020204" pitchFamily="34" charset="-122"/>
                <a:ea typeface="微软雅黑" panose="020B0503020204020204" pitchFamily="34" charset="-122"/>
              </a:rPr>
              <a:t>第三方中间件</a:t>
            </a:r>
          </a:p>
        </p:txBody>
      </p:sp>
      <p:grpSp>
        <p:nvGrpSpPr>
          <p:cNvPr id="36" name="组合 35"/>
          <p:cNvGrpSpPr/>
          <p:nvPr/>
        </p:nvGrpSpPr>
        <p:grpSpPr>
          <a:xfrm>
            <a:off x="9154975" y="1871088"/>
            <a:ext cx="2373986" cy="3276396"/>
            <a:chOff x="9287293" y="1714989"/>
            <a:chExt cx="2561300" cy="3534912"/>
          </a:xfrm>
        </p:grpSpPr>
        <p:grpSp>
          <p:nvGrpSpPr>
            <p:cNvPr id="37" name="组合 36"/>
            <p:cNvGrpSpPr/>
            <p:nvPr/>
          </p:nvGrpSpPr>
          <p:grpSpPr>
            <a:xfrm>
              <a:off x="9287293" y="1714989"/>
              <a:ext cx="2561300" cy="3534912"/>
              <a:chOff x="9287293" y="1694287"/>
              <a:chExt cx="2561300" cy="3778619"/>
            </a:xfrm>
          </p:grpSpPr>
          <p:sp>
            <p:nvSpPr>
              <p:cNvPr id="52" name="矩形 51"/>
              <p:cNvSpPr/>
              <p:nvPr/>
            </p:nvSpPr>
            <p:spPr>
              <a:xfrm>
                <a:off x="9287293" y="5051274"/>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10685915" y="5056606"/>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9287293" y="4514923"/>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10685915" y="3953608"/>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9287293" y="3948476"/>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9287293" y="1694287"/>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p:nvSpPr>
            <p:spPr>
              <a:xfrm>
                <a:off x="10696465" y="1698653"/>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9287293" y="2261837"/>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10696465" y="2266203"/>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9287293" y="2825021"/>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a:xfrm>
                <a:off x="10696465" y="2829387"/>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9287293" y="3390702"/>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4" name="矩形 63"/>
              <p:cNvSpPr/>
              <p:nvPr/>
            </p:nvSpPr>
            <p:spPr>
              <a:xfrm>
                <a:off x="10696465" y="3395068"/>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10685915" y="4520055"/>
                <a:ext cx="1152128" cy="4163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099" y="2367538"/>
              <a:ext cx="1002719" cy="147459"/>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838" y="1762612"/>
              <a:ext cx="929642" cy="332233"/>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0936" y="1840337"/>
              <a:ext cx="944882" cy="176784"/>
            </a:xfrm>
            <a:prstGeom prst="rect">
              <a:avLst/>
            </a:prstGeom>
          </p:spPr>
        </p:pic>
        <p:pic>
          <p:nvPicPr>
            <p:cNvPr id="42" name="图片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9525" y="4407661"/>
              <a:ext cx="868682" cy="310897"/>
            </a:xfrm>
            <a:prstGeom prst="rect">
              <a:avLst/>
            </a:prstGeom>
          </p:spPr>
        </p:pic>
        <p:pic>
          <p:nvPicPr>
            <p:cNvPr id="43" name="图片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90131" y="3908555"/>
              <a:ext cx="746762" cy="338329"/>
            </a:xfrm>
            <a:prstGeom prst="rect">
              <a:avLst/>
            </a:prstGeom>
          </p:spPr>
        </p:pic>
        <p:pic>
          <p:nvPicPr>
            <p:cNvPr id="44" name="图片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9525" y="3852540"/>
              <a:ext cx="762002" cy="274321"/>
            </a:xfrm>
            <a:prstGeom prst="rect">
              <a:avLst/>
            </a:prstGeom>
          </p:spPr>
        </p:pic>
        <p:pic>
          <p:nvPicPr>
            <p:cNvPr id="45" name="图片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70777" y="3228481"/>
              <a:ext cx="539497" cy="515113"/>
            </a:xfrm>
            <a:prstGeom prst="rect">
              <a:avLst/>
            </a:prstGeom>
          </p:spPr>
        </p:pic>
        <p:pic>
          <p:nvPicPr>
            <p:cNvPr id="46" name="图片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08420" y="2845545"/>
              <a:ext cx="728473" cy="240792"/>
            </a:xfrm>
            <a:prstGeom prst="rect">
              <a:avLst/>
            </a:prstGeom>
          </p:spPr>
        </p:pic>
        <p:pic>
          <p:nvPicPr>
            <p:cNvPr id="47" name="图片 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2732" y="2843948"/>
              <a:ext cx="841250" cy="219456"/>
            </a:xfrm>
            <a:prstGeom prst="rect">
              <a:avLst/>
            </a:prstGeom>
          </p:spPr>
        </p:pic>
        <p:pic>
          <p:nvPicPr>
            <p:cNvPr id="48" name="图片 4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61423" y="2254303"/>
              <a:ext cx="1033274" cy="368809"/>
            </a:xfrm>
            <a:prstGeom prst="rect">
              <a:avLst/>
            </a:prstGeom>
          </p:spPr>
        </p:pic>
        <p:pic>
          <p:nvPicPr>
            <p:cNvPr id="49" name="图片 4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09233" y="4918399"/>
              <a:ext cx="862586" cy="170688"/>
            </a:xfrm>
            <a:prstGeom prst="rect">
              <a:avLst/>
            </a:prstGeom>
          </p:spPr>
        </p:pic>
        <p:pic>
          <p:nvPicPr>
            <p:cNvPr id="50" name="图片 4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61423" y="4867717"/>
              <a:ext cx="950978" cy="338329"/>
            </a:xfrm>
            <a:prstGeom prst="rect">
              <a:avLst/>
            </a:prstGeom>
          </p:spPr>
        </p:pic>
        <p:pic>
          <p:nvPicPr>
            <p:cNvPr id="51" name="图片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839830" y="4387347"/>
              <a:ext cx="844298" cy="301753"/>
            </a:xfrm>
            <a:prstGeom prst="rect">
              <a:avLst/>
            </a:prstGeom>
          </p:spPr>
        </p:pic>
      </p:grpSp>
      <p:pic>
        <p:nvPicPr>
          <p:cNvPr id="8" name="Picture 14" descr="C:\Users\yangyang\Desktop\logo02.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79576" y="5490235"/>
            <a:ext cx="1378965" cy="489796"/>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9" name="Picture 15" descr="C:\Users\yangyang\Desktop\lohgo03.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884055" y="5490235"/>
            <a:ext cx="1358763" cy="482621"/>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0" name="Picture 19" descr="C:\Users\yangyang\Desktop\logo07.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884199" y="6087702"/>
            <a:ext cx="1366151" cy="485244"/>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1" name="Picture 20" descr="C:\Users\yangyang\Desktop\logo08.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85577" y="6100809"/>
            <a:ext cx="1353636" cy="48080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2" name="Picture 25" descr="C:\Users\yangyang\Desktop\logo11.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86652" y="5490235"/>
            <a:ext cx="1366151" cy="485245"/>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14" name="Picture 2" descr="C:\Users\yangyang\Desktop\stlogo.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93077" y="6107556"/>
            <a:ext cx="1378965" cy="489796"/>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组合 86"/>
          <p:cNvGrpSpPr/>
          <p:nvPr/>
        </p:nvGrpSpPr>
        <p:grpSpPr>
          <a:xfrm>
            <a:off x="8715655" y="6102162"/>
            <a:ext cx="1373770" cy="495190"/>
            <a:chOff x="8971934" y="6156147"/>
            <a:chExt cx="1373770" cy="495190"/>
          </a:xfrm>
        </p:grpSpPr>
        <p:sp>
          <p:nvSpPr>
            <p:cNvPr id="5" name="矩形 4"/>
            <p:cNvSpPr/>
            <p:nvPr/>
          </p:nvSpPr>
          <p:spPr>
            <a:xfrm>
              <a:off x="8971934" y="6156147"/>
              <a:ext cx="1373770" cy="49519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66" name="图形 65"/>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236950" y="6233453"/>
              <a:ext cx="869135" cy="329672"/>
            </a:xfrm>
            <a:prstGeom prst="rect">
              <a:avLst/>
            </a:prstGeom>
          </p:spPr>
        </p:pic>
      </p:grpSp>
      <p:grpSp>
        <p:nvGrpSpPr>
          <p:cNvPr id="68" name="组合 67"/>
          <p:cNvGrpSpPr/>
          <p:nvPr/>
        </p:nvGrpSpPr>
        <p:grpSpPr>
          <a:xfrm>
            <a:off x="0" y="244159"/>
            <a:ext cx="1929875" cy="464486"/>
            <a:chOff x="0" y="244159"/>
            <a:chExt cx="1929875" cy="464486"/>
          </a:xfrm>
        </p:grpSpPr>
        <p:sp>
          <p:nvSpPr>
            <p:cNvPr id="69" name="矩形 68"/>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生态建设</a:t>
              </a:r>
              <a:endParaRPr lang="zh-CN" altLang="en-US" sz="2400" dirty="0">
                <a:solidFill>
                  <a:schemeClr val="bg1"/>
                </a:solidFill>
                <a:ea typeface="微软雅黑" panose="020B0503020204020204" pitchFamily="34" charset="-122"/>
              </a:endParaRPr>
            </a:p>
          </p:txBody>
        </p:sp>
        <p:grpSp>
          <p:nvGrpSpPr>
            <p:cNvPr id="70" name="组合 69"/>
            <p:cNvGrpSpPr/>
            <p:nvPr/>
          </p:nvGrpSpPr>
          <p:grpSpPr>
            <a:xfrm>
              <a:off x="0" y="244159"/>
              <a:ext cx="381000" cy="464486"/>
              <a:chOff x="4195133" y="512967"/>
              <a:chExt cx="233904" cy="337530"/>
            </a:xfrm>
            <a:solidFill>
              <a:srgbClr val="EF7A00"/>
            </a:solidFill>
          </p:grpSpPr>
          <p:sp>
            <p:nvSpPr>
              <p:cNvPr id="71" name="矩形 70"/>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5" name="组合 84"/>
          <p:cNvGrpSpPr/>
          <p:nvPr/>
        </p:nvGrpSpPr>
        <p:grpSpPr>
          <a:xfrm>
            <a:off x="702087" y="5498643"/>
            <a:ext cx="1358763" cy="1083993"/>
            <a:chOff x="702087" y="5585615"/>
            <a:chExt cx="1358763" cy="1083993"/>
          </a:xfrm>
        </p:grpSpPr>
        <p:pic>
          <p:nvPicPr>
            <p:cNvPr id="13" name="Picture 26" descr="C:\Users\yangyang\Desktop\logo01.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24405" y="5585615"/>
              <a:ext cx="1331620" cy="47298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73" name="图片 72"/>
            <p:cNvPicPr>
              <a:picLocks noChangeAspect="1"/>
            </p:cNvPicPr>
            <p:nvPr/>
          </p:nvPicPr>
          <p:blipFill rotWithShape="1">
            <a:blip r:embed="rId25"/>
            <a:srcRect l="3141" r="5692" b="2612"/>
            <a:stretch>
              <a:fillRect/>
            </a:stretch>
          </p:blipFill>
          <p:spPr>
            <a:xfrm>
              <a:off x="702087" y="6173212"/>
              <a:ext cx="1358763" cy="496396"/>
            </a:xfrm>
            <a:prstGeom prst="rect">
              <a:avLst/>
            </a:prstGeom>
            <a:ln w="19050">
              <a:noFill/>
            </a:ln>
          </p:spPr>
        </p:pic>
      </p:grpSp>
      <p:grpSp>
        <p:nvGrpSpPr>
          <p:cNvPr id="41" name="组合 40"/>
          <p:cNvGrpSpPr/>
          <p:nvPr/>
        </p:nvGrpSpPr>
        <p:grpSpPr>
          <a:xfrm>
            <a:off x="7093078" y="5497410"/>
            <a:ext cx="1378965" cy="482621"/>
            <a:chOff x="7296974" y="5560399"/>
            <a:chExt cx="1378965" cy="482621"/>
          </a:xfrm>
        </p:grpSpPr>
        <p:sp>
          <p:nvSpPr>
            <p:cNvPr id="3" name="矩形 2"/>
            <p:cNvSpPr/>
            <p:nvPr/>
          </p:nvSpPr>
          <p:spPr>
            <a:xfrm>
              <a:off x="7296974" y="5560399"/>
              <a:ext cx="1378965" cy="482621"/>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26"/>
            <a:stretch>
              <a:fillRect/>
            </a:stretch>
          </p:blipFill>
          <p:spPr>
            <a:xfrm>
              <a:off x="7353489" y="5609334"/>
              <a:ext cx="1305159" cy="384750"/>
            </a:xfrm>
            <a:prstGeom prst="rect">
              <a:avLst/>
            </a:prstGeom>
            <a:ln w="19050">
              <a:noFill/>
            </a:ln>
          </p:spPr>
        </p:pic>
      </p:grpSp>
      <p:grpSp>
        <p:nvGrpSpPr>
          <p:cNvPr id="76" name="组合 75"/>
          <p:cNvGrpSpPr/>
          <p:nvPr/>
        </p:nvGrpSpPr>
        <p:grpSpPr>
          <a:xfrm>
            <a:off x="2276927" y="6089187"/>
            <a:ext cx="1378965" cy="482621"/>
            <a:chOff x="2330763" y="6180401"/>
            <a:chExt cx="1378965" cy="482621"/>
          </a:xfrm>
        </p:grpSpPr>
        <p:sp>
          <p:nvSpPr>
            <p:cNvPr id="81" name="矩形 80"/>
            <p:cNvSpPr/>
            <p:nvPr/>
          </p:nvSpPr>
          <p:spPr>
            <a:xfrm>
              <a:off x="2330763" y="6180401"/>
              <a:ext cx="1378965" cy="482621"/>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27"/>
            <a:stretch>
              <a:fillRect/>
            </a:stretch>
          </p:blipFill>
          <p:spPr>
            <a:xfrm>
              <a:off x="2348553" y="6234541"/>
              <a:ext cx="1305159" cy="384750"/>
            </a:xfrm>
            <a:prstGeom prst="rect">
              <a:avLst/>
            </a:prstGeom>
            <a:ln w="19050">
              <a:noFill/>
            </a:ln>
          </p:spPr>
        </p:pic>
      </p:grpSp>
      <p:grpSp>
        <p:nvGrpSpPr>
          <p:cNvPr id="86" name="组合 85"/>
          <p:cNvGrpSpPr/>
          <p:nvPr/>
        </p:nvGrpSpPr>
        <p:grpSpPr>
          <a:xfrm>
            <a:off x="8713058" y="5497410"/>
            <a:ext cx="1378965" cy="482621"/>
            <a:chOff x="8962270" y="5568944"/>
            <a:chExt cx="1378965" cy="482621"/>
          </a:xfrm>
        </p:grpSpPr>
        <p:sp>
          <p:nvSpPr>
            <p:cNvPr id="78" name="矩形 77"/>
            <p:cNvSpPr/>
            <p:nvPr/>
          </p:nvSpPr>
          <p:spPr>
            <a:xfrm>
              <a:off x="8962270" y="5568944"/>
              <a:ext cx="1378965" cy="482621"/>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8">
              <a:extLst>
                <a:ext uri="{28A0092B-C50C-407E-A947-70E740481C1C}">
                  <a14:useLocalDpi xmlns:a14="http://schemas.microsoft.com/office/drawing/2010/main" val="0"/>
                </a:ext>
              </a:extLst>
            </a:blip>
            <a:srcRect t="11487" b="34348"/>
            <a:stretch>
              <a:fillRect/>
            </a:stretch>
          </p:blipFill>
          <p:spPr>
            <a:xfrm>
              <a:off x="9047454" y="5573658"/>
              <a:ext cx="1175391" cy="469362"/>
            </a:xfrm>
            <a:prstGeom prst="rect">
              <a:avLst/>
            </a:prstGeom>
          </p:spPr>
        </p:pic>
      </p:grpSp>
      <p:grpSp>
        <p:nvGrpSpPr>
          <p:cNvPr id="84" name="组合 83"/>
          <p:cNvGrpSpPr/>
          <p:nvPr/>
        </p:nvGrpSpPr>
        <p:grpSpPr>
          <a:xfrm>
            <a:off x="10325584" y="5490235"/>
            <a:ext cx="1386419" cy="1095626"/>
            <a:chOff x="10611161" y="5543973"/>
            <a:chExt cx="1386419" cy="1095626"/>
          </a:xfrm>
        </p:grpSpPr>
        <p:sp>
          <p:nvSpPr>
            <p:cNvPr id="82" name="矩形 81"/>
            <p:cNvSpPr/>
            <p:nvPr/>
          </p:nvSpPr>
          <p:spPr>
            <a:xfrm>
              <a:off x="10618615" y="5543973"/>
              <a:ext cx="1378965" cy="482621"/>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79" name="图片 78"/>
            <p:cNvPicPr>
              <a:picLocks noChangeAspect="1"/>
            </p:cNvPicPr>
            <p:nvPr/>
          </p:nvPicPr>
          <p:blipFill rotWithShape="1">
            <a:blip r:embed="rId29" cstate="print">
              <a:extLst>
                <a:ext uri="{28A0092B-C50C-407E-A947-70E740481C1C}">
                  <a14:useLocalDpi xmlns:a14="http://schemas.microsoft.com/office/drawing/2010/main" val="0"/>
                </a:ext>
              </a:extLst>
            </a:blip>
            <a:srcRect r="63207" b="48903"/>
            <a:stretch>
              <a:fillRect/>
            </a:stretch>
          </p:blipFill>
          <p:spPr>
            <a:xfrm>
              <a:off x="10702283" y="5609334"/>
              <a:ext cx="1260920" cy="373366"/>
            </a:xfrm>
            <a:prstGeom prst="rect">
              <a:avLst/>
            </a:prstGeom>
          </p:spPr>
        </p:pic>
        <p:sp>
          <p:nvSpPr>
            <p:cNvPr id="83" name="矩形 82"/>
            <p:cNvSpPr/>
            <p:nvPr/>
          </p:nvSpPr>
          <p:spPr>
            <a:xfrm>
              <a:off x="10611161" y="6156978"/>
              <a:ext cx="1378965" cy="482621"/>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rotWithShape="1">
            <a:blip r:embed="rId30" cstate="print">
              <a:extLst>
                <a:ext uri="{28A0092B-C50C-407E-A947-70E740481C1C}">
                  <a14:useLocalDpi xmlns:a14="http://schemas.microsoft.com/office/drawing/2010/main" val="0"/>
                </a:ext>
              </a:extLst>
            </a:blip>
            <a:srcRect l="10877" t="55422" r="49295" b="12283"/>
            <a:stretch>
              <a:fillRect/>
            </a:stretch>
          </p:blipFill>
          <p:spPr>
            <a:xfrm>
              <a:off x="10618615" y="6233453"/>
              <a:ext cx="1371512" cy="329672"/>
            </a:xfrm>
            <a:prstGeom prst="rect">
              <a:avLst/>
            </a:prstGeom>
          </p:spPr>
        </p:pic>
      </p:grpSp>
      <p:pic>
        <p:nvPicPr>
          <p:cNvPr id="88" name="图片 87">
            <a:extLst>
              <a:ext uri="{FF2B5EF4-FFF2-40B4-BE49-F238E27FC236}">
                <a16:creationId xmlns:a16="http://schemas.microsoft.com/office/drawing/2014/main" id="{72CDC319-01B8-47AF-9765-93489BC7779E}"/>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17316" t="27283" r="21389" b="40121"/>
          <a:stretch/>
        </p:blipFill>
        <p:spPr>
          <a:xfrm>
            <a:off x="10811276" y="3358985"/>
            <a:ext cx="391837" cy="29482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1"/>
          <p:cNvGraphicFramePr>
            <a:graphicFrameLocks noGrp="1"/>
          </p:cNvGraphicFramePr>
          <p:nvPr>
            <p:custDataLst>
              <p:tags r:id="rId1"/>
            </p:custDataLst>
          </p:nvPr>
        </p:nvGraphicFramePr>
        <p:xfrm>
          <a:off x="1755140" y="1597173"/>
          <a:ext cx="8748395" cy="4424115"/>
        </p:xfrm>
        <a:graphic>
          <a:graphicData uri="http://schemas.openxmlformats.org/drawingml/2006/table">
            <a:tbl>
              <a:tblPr firstRow="1" bandRow="1">
                <a:effectLst/>
                <a:tableStyleId>{5FD0F851-EC5A-4D38-B0AD-8093EC10F338}</a:tableStyleId>
              </a:tblPr>
              <a:tblGrid>
                <a:gridCol w="1296035">
                  <a:extLst>
                    <a:ext uri="{9D8B030D-6E8A-4147-A177-3AD203B41FA5}">
                      <a16:colId xmlns:a16="http://schemas.microsoft.com/office/drawing/2014/main" val="20000"/>
                    </a:ext>
                  </a:extLst>
                </a:gridCol>
                <a:gridCol w="6430645">
                  <a:extLst>
                    <a:ext uri="{9D8B030D-6E8A-4147-A177-3AD203B41FA5}">
                      <a16:colId xmlns:a16="http://schemas.microsoft.com/office/drawing/2014/main" val="20001"/>
                    </a:ext>
                  </a:extLst>
                </a:gridCol>
                <a:gridCol w="1021715">
                  <a:extLst>
                    <a:ext uri="{9D8B030D-6E8A-4147-A177-3AD203B41FA5}">
                      <a16:colId xmlns:a16="http://schemas.microsoft.com/office/drawing/2014/main" val="20002"/>
                    </a:ext>
                  </a:extLst>
                </a:gridCol>
              </a:tblGrid>
              <a:tr h="384829">
                <a:tc>
                  <a:txBody>
                    <a:bodyPr/>
                    <a:lstStyle/>
                    <a:p>
                      <a:pPr algn="ctr"/>
                      <a:r>
                        <a:rPr lang="zh-CN" altLang="en-US" sz="1400" b="1" i="0" u="none" strike="noStrike" kern="1200" baseline="0" dirty="0">
                          <a:solidFill>
                            <a:srgbClr val="00B0F0"/>
                          </a:solidFill>
                          <a:latin typeface="+mn-lt"/>
                          <a:ea typeface="微软雅黑" panose="020B0503020204020204" pitchFamily="34" charset="-122"/>
                          <a:cs typeface="+mn-cs"/>
                        </a:rPr>
                        <a:t>分类</a:t>
                      </a:r>
                      <a:endParaRPr lang="zh-CN" altLang="en-US" sz="1400" b="0"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400" b="1" i="0" u="none" strike="noStrike" kern="1200" baseline="0" dirty="0">
                          <a:solidFill>
                            <a:srgbClr val="00B0F0"/>
                          </a:solidFill>
                          <a:latin typeface="+mn-lt"/>
                          <a:ea typeface="微软雅黑" panose="020B0503020204020204" pitchFamily="34" charset="-122"/>
                          <a:cs typeface="+mn-cs"/>
                        </a:rPr>
                        <a:t>中间件功能</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400" b="1" i="0" u="none" strike="noStrike" kern="1200" baseline="0" dirty="0">
                          <a:solidFill>
                            <a:srgbClr val="00B0F0"/>
                          </a:solidFill>
                          <a:latin typeface="+mn-lt"/>
                          <a:ea typeface="微软雅黑" panose="020B0503020204020204" pitchFamily="34" charset="-122"/>
                          <a:cs typeface="+mn-cs"/>
                        </a:rPr>
                        <a:t>功能</a:t>
                      </a:r>
                      <a:endParaRPr kumimoji="0" lang="zh-CN" altLang="en-US" sz="1400" b="0" kern="1200" dirty="0">
                        <a:solidFill>
                          <a:srgbClr val="00B0F0"/>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1522">
                <a:tc>
                  <a:txBody>
                    <a:bodyPr/>
                    <a:lstStyle/>
                    <a:p>
                      <a:pPr marL="0" algn="ctr" rtl="0" eaLnBrk="1" latinLnBrk="0" hangingPunct="1"/>
                      <a:r>
                        <a:rPr lang="zh-CN" altLang="en-US" sz="1400" b="0" i="0" u="none" strike="noStrike" kern="1200" baseline="0" dirty="0">
                          <a:solidFill>
                            <a:schemeClr val="bg1"/>
                          </a:solidFill>
                          <a:latin typeface="+mn-lt"/>
                          <a:ea typeface="微软雅黑" panose="020B0503020204020204" pitchFamily="34" charset="-122"/>
                          <a:cs typeface="+mn-cs"/>
                        </a:rPr>
                        <a:t>标准设备</a:t>
                      </a:r>
                      <a:endParaRPr kumimoji="0" lang="zh-CN" altLang="en-US" sz="1400" b="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r>
                        <a:rPr lang="en-US" altLang="zh-CN" sz="1400" b="0" i="0" u="none" strike="noStrike" kern="1200" baseline="0" dirty="0">
                          <a:solidFill>
                            <a:schemeClr val="bg1"/>
                          </a:solidFill>
                          <a:latin typeface="+mn-lt"/>
                          <a:ea typeface="微软雅黑" panose="020B0503020204020204" pitchFamily="34" charset="-122"/>
                          <a:cs typeface="+mn-cs"/>
                        </a:rPr>
                        <a:t>TTY</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BLOCK</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DMA</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RTC</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PIPE</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设备抽象</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71522">
                <a:tc rowSpan="3">
                  <a:txBody>
                    <a:bodyPr/>
                    <a:lstStyle/>
                    <a:p>
                      <a:pPr algn="ctr"/>
                      <a:endParaRPr lang="en-US" altLang="zh-CN" sz="1400" b="0" i="0" u="none" strike="noStrike" kern="1200" baseline="0" dirty="0">
                        <a:solidFill>
                          <a:schemeClr val="bg1"/>
                        </a:solidFill>
                        <a:latin typeface="+mn-lt"/>
                        <a:ea typeface="微软雅黑" panose="020B0503020204020204" pitchFamily="34" charset="-122"/>
                        <a:cs typeface="+mn-cs"/>
                      </a:endParaRPr>
                    </a:p>
                    <a:p>
                      <a:pPr algn="ctr"/>
                      <a:endParaRPr lang="en-US" altLang="zh-CN" sz="1400" b="0" i="0" u="none" strike="noStrike" kern="1200" baseline="0" dirty="0">
                        <a:solidFill>
                          <a:schemeClr val="bg1"/>
                        </a:solidFill>
                        <a:latin typeface="+mn-lt"/>
                        <a:ea typeface="微软雅黑" panose="020B0503020204020204" pitchFamily="34" charset="-122"/>
                        <a:cs typeface="+mn-cs"/>
                      </a:endParaRPr>
                    </a:p>
                    <a:p>
                      <a:pPr algn="ctr"/>
                      <a:r>
                        <a:rPr lang="zh-CN" altLang="en-US" sz="1400" b="0" i="0" u="none" strike="noStrike" kern="1200" baseline="0" dirty="0">
                          <a:solidFill>
                            <a:schemeClr val="bg1"/>
                          </a:solidFill>
                          <a:latin typeface="+mn-lt"/>
                          <a:ea typeface="微软雅黑" panose="020B0503020204020204" pitchFamily="34" charset="-122"/>
                          <a:cs typeface="+mn-cs"/>
                        </a:rPr>
                        <a:t>工业总线</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altLang="zh-CN" sz="1400" b="0" i="0" u="none" strike="noStrike" kern="1200" baseline="0" dirty="0">
                          <a:solidFill>
                            <a:schemeClr val="bg1"/>
                          </a:solidFill>
                          <a:latin typeface="+mn-lt"/>
                          <a:ea typeface="微软雅黑" panose="020B0503020204020204" pitchFamily="34" charset="-122"/>
                          <a:cs typeface="+mn-cs"/>
                        </a:rPr>
                        <a:t>USB</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I2C</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SPI</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SDIO</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总线驱动</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74855">
                <a:tc vMerge="1">
                  <a:txBody>
                    <a:bodyPr/>
                    <a:lstStyle/>
                    <a:p>
                      <a:endParaRPr lang="zh-CN"/>
                    </a:p>
                  </a:txBody>
                  <a:tcPr>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a:solidFill>
                            <a:schemeClr val="bg1"/>
                          </a:solidFill>
                          <a:latin typeface="+mn-lt"/>
                          <a:ea typeface="微软雅黑" panose="020B0503020204020204" pitchFamily="34" charset="-122"/>
                          <a:cs typeface="+mn-cs"/>
                        </a:rPr>
                        <a:t>PCI</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PCIe</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总线驱动</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3"/>
                  </a:ext>
                </a:extLst>
              </a:tr>
              <a:tr h="356568">
                <a:tc vMerge="1">
                  <a:txBody>
                    <a:bodyPr/>
                    <a:lstStyle/>
                    <a:p>
                      <a:endParaRPr lang="zh-CN"/>
                    </a:p>
                  </a:txBody>
                  <a:tcPr/>
                </a:tc>
                <a:tc>
                  <a:txBody>
                    <a:bodyPr/>
                    <a:lstStyle/>
                    <a:p>
                      <a:pPr algn="ctr"/>
                      <a:r>
                        <a:rPr lang="en-US" altLang="zh-CN" sz="1400" b="0" i="0" u="none" strike="noStrike" kern="1200" baseline="0" dirty="0">
                          <a:solidFill>
                            <a:schemeClr val="bg1"/>
                          </a:solidFill>
                          <a:latin typeface="+mn-lt"/>
                          <a:ea typeface="微软雅黑" panose="020B0503020204020204" pitchFamily="34" charset="-122"/>
                          <a:cs typeface="+mn-cs"/>
                        </a:rPr>
                        <a:t>CAN</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MIL-STD-1553B</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RapidIO</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总线驱动</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74650">
                <a:tc rowSpan="2">
                  <a:txBody>
                    <a:bodyPr/>
                    <a:lstStyle/>
                    <a:p>
                      <a:pPr marL="0" algn="ctr" rtl="0" eaLnBrk="1" latinLnBrk="0" hangingPunct="1">
                        <a:lnSpc>
                          <a:spcPct val="250000"/>
                        </a:lnSpc>
                      </a:pPr>
                      <a:r>
                        <a:rPr lang="zh-CN" altLang="en-US" sz="1400" b="0" i="0" u="none" strike="noStrike" kern="1200" baseline="0" dirty="0">
                          <a:solidFill>
                            <a:schemeClr val="bg1"/>
                          </a:solidFill>
                          <a:latin typeface="+mn-lt"/>
                          <a:ea typeface="微软雅黑" panose="020B0503020204020204" pitchFamily="34" charset="-122"/>
                          <a:cs typeface="+mn-cs"/>
                        </a:rPr>
                        <a:t>图形显示</a:t>
                      </a:r>
                      <a:endParaRPr kumimoji="0" lang="zh-CN" altLang="en-US" sz="1400" b="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r>
                        <a:rPr lang="en-US" altLang="zh-CN" sz="1400" b="0" i="0" u="none" strike="noStrike" kern="1200" baseline="0" dirty="0" err="1">
                          <a:solidFill>
                            <a:schemeClr val="bg1"/>
                          </a:solidFill>
                          <a:latin typeface="+mn-lt"/>
                          <a:ea typeface="微软雅黑" panose="020B0503020204020204" pitchFamily="34" charset="-122"/>
                          <a:cs typeface="+mn-cs"/>
                        </a:rPr>
                        <a:t>Qt</a:t>
                      </a:r>
                      <a:r>
                        <a:rPr lang="en-US" altLang="zh-CN"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Qwt</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a:solidFill>
                            <a:schemeClr val="bg1"/>
                          </a:solidFill>
                          <a:latin typeface="+mn-lt"/>
                          <a:ea typeface="微软雅黑" panose="020B0503020204020204" pitchFamily="34" charset="-122"/>
                          <a:cs typeface="+mn-cs"/>
                        </a:rPr>
                        <a:t>GUI </a:t>
                      </a:r>
                      <a:r>
                        <a:rPr lang="zh-CN" altLang="en-US" sz="1400" b="0" i="0" u="none" strike="noStrike" kern="1200" baseline="0" dirty="0">
                          <a:solidFill>
                            <a:schemeClr val="bg1"/>
                          </a:solidFill>
                          <a:latin typeface="+mn-lt"/>
                          <a:ea typeface="微软雅黑" panose="020B0503020204020204" pitchFamily="34" charset="-122"/>
                          <a:cs typeface="+mn-cs"/>
                        </a:rPr>
                        <a:t>库</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5"/>
                  </a:ext>
                </a:extLst>
              </a:tr>
              <a:tr h="371522">
                <a:tc vMerge="1">
                  <a:txBody>
                    <a:bodyPr/>
                    <a:lstStyle/>
                    <a:p>
                      <a:endParaRPr lang="zh-CN"/>
                    </a:p>
                  </a:txBody>
                  <a:tcPr>
                    <a:solidFill>
                      <a:schemeClr val="tx1">
                        <a:lumMod val="85000"/>
                        <a:lumOff val="15000"/>
                      </a:schemeClr>
                    </a:solidFill>
                  </a:tcPr>
                </a:tc>
                <a:tc>
                  <a:txBody>
                    <a:bodyPr/>
                    <a:lstStyle/>
                    <a:p>
                      <a:pPr algn="ctr"/>
                      <a:r>
                        <a:rPr sz="1400">
                          <a:solidFill>
                            <a:schemeClr val="bg1"/>
                          </a:solidFill>
                          <a:ea typeface="微软雅黑" panose="020B0503020204020204" pitchFamily="34" charset="-122"/>
                          <a:sym typeface="+mn-ea"/>
                        </a:rPr>
                        <a:t>μC/GUI、MiniGUI、μGFX</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a:solidFill>
                            <a:schemeClr val="bg1"/>
                          </a:solidFill>
                          <a:latin typeface="+mn-lt"/>
                          <a:ea typeface="微软雅黑" panose="020B0503020204020204" pitchFamily="34" charset="-122"/>
                          <a:cs typeface="+mn-cs"/>
                        </a:rPr>
                        <a:t>GUI </a:t>
                      </a:r>
                      <a:r>
                        <a:rPr lang="zh-CN" altLang="en-US" sz="1400" b="0" i="0" u="none" strike="noStrike" kern="1200" baseline="0" dirty="0">
                          <a:solidFill>
                            <a:schemeClr val="bg1"/>
                          </a:solidFill>
                          <a:latin typeface="+mn-lt"/>
                          <a:ea typeface="微软雅黑" panose="020B0503020204020204" pitchFamily="34" charset="-122"/>
                          <a:cs typeface="+mn-cs"/>
                        </a:rPr>
                        <a:t>库</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6"/>
                  </a:ext>
                </a:extLst>
              </a:tr>
              <a:tr h="346655">
                <a:tc rowSpan="2">
                  <a:txBody>
                    <a:bodyPr/>
                    <a:lstStyle/>
                    <a:p>
                      <a:pPr algn="ctr">
                        <a:lnSpc>
                          <a:spcPct val="250000"/>
                        </a:lnSpc>
                      </a:pPr>
                      <a:r>
                        <a:rPr lang="zh-CN" altLang="en-US" sz="1400" b="0" i="0" u="none" strike="noStrike" kern="1200" baseline="0" dirty="0">
                          <a:solidFill>
                            <a:schemeClr val="bg1"/>
                          </a:solidFill>
                          <a:latin typeface="+mn-lt"/>
                          <a:ea typeface="微软雅黑" panose="020B0503020204020204" pitchFamily="34" charset="-122"/>
                          <a:cs typeface="+mn-cs"/>
                        </a:rPr>
                        <a:t>文件系统</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err="1">
                          <a:solidFill>
                            <a:schemeClr val="bg1"/>
                          </a:solidFill>
                          <a:latin typeface="+mn-lt"/>
                          <a:ea typeface="微软雅黑" panose="020B0503020204020204" pitchFamily="34" charset="-122"/>
                          <a:cs typeface="+mn-cs"/>
                        </a:rPr>
                        <a:t>exFAT</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FAT</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YAFFS</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ROMFS</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ROOTFS</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PROCFS</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NFS</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RAMFS</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文件系统</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7"/>
                  </a:ext>
                </a:extLst>
              </a:tr>
              <a:tr h="374855">
                <a:tc vMerge="1">
                  <a:txBody>
                    <a:bodyPr/>
                    <a:lstStyle/>
                    <a:p>
                      <a:endParaRPr lang="zh-CN"/>
                    </a:p>
                  </a:txBody>
                  <a:tcPr>
                    <a:noFill/>
                  </a:tcPr>
                </a:tc>
                <a:tc>
                  <a:txBody>
                    <a:bodyPr/>
                    <a:lstStyle/>
                    <a:p>
                      <a:pPr marL="0" algn="ctr" defTabSz="914400" rtl="0" eaLnBrk="1" latinLnBrk="0" hangingPunct="1"/>
                      <a:r>
                        <a:rPr lang="en-US" altLang="zh-CN" sz="1400" b="0" i="0" u="none" strike="noStrike" kern="1200" baseline="0" dirty="0" err="1">
                          <a:solidFill>
                            <a:schemeClr val="bg1"/>
                          </a:solidFill>
                          <a:latin typeface="+mn-lt"/>
                          <a:ea typeface="微软雅黑" panose="020B0503020204020204" pitchFamily="34" charset="-122"/>
                          <a:cs typeface="+mn-cs"/>
                        </a:rPr>
                        <a:t>TpsFs</a:t>
                      </a:r>
                      <a:r>
                        <a:rPr lang="zh-CN" altLang="en-US" sz="1400" b="0" i="0" u="none" strike="noStrike" kern="1200" baseline="0" dirty="0">
                          <a:solidFill>
                            <a:schemeClr val="bg1"/>
                          </a:solidFill>
                          <a:latin typeface="+mn-lt"/>
                          <a:ea typeface="微软雅黑" panose="020B0503020204020204" pitchFamily="34" charset="-122"/>
                          <a:cs typeface="+mn-cs"/>
                        </a:rPr>
                        <a:t>（掉电安全文件系统）</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文件系统</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8"/>
                  </a:ext>
                </a:extLst>
              </a:tr>
              <a:tr h="374855">
                <a:tc rowSpan="3">
                  <a:txBody>
                    <a:bodyPr/>
                    <a:lstStyle/>
                    <a:p>
                      <a:pPr algn="ctr">
                        <a:lnSpc>
                          <a:spcPct val="350000"/>
                        </a:lnSpc>
                      </a:pPr>
                      <a:r>
                        <a:rPr lang="zh-CN" altLang="en-US" sz="1400" b="0" i="0" u="none" strike="noStrike" kern="1200" baseline="0" dirty="0">
                          <a:solidFill>
                            <a:schemeClr val="bg1"/>
                          </a:solidFill>
                          <a:latin typeface="+mn-lt"/>
                          <a:ea typeface="微软雅黑" panose="020B0503020204020204" pitchFamily="34" charset="-122"/>
                          <a:cs typeface="+mn-cs"/>
                        </a:rPr>
                        <a:t>网络通讯</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marL="0" algn="ctr" defTabSz="914400" rtl="0" eaLnBrk="1" latinLnBrk="0" hangingPunct="1"/>
                      <a:r>
                        <a:rPr lang="en-US" altLang="zh-CN" sz="1400" b="0" i="0" u="none" strike="noStrike" kern="1200" baseline="0" dirty="0">
                          <a:solidFill>
                            <a:schemeClr val="bg1"/>
                          </a:solidFill>
                          <a:latin typeface="+mn-lt"/>
                          <a:ea typeface="微软雅黑" panose="020B0503020204020204" pitchFamily="34" charset="-122"/>
                          <a:cs typeface="+mn-cs"/>
                        </a:rPr>
                        <a:t>IPv4</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IPv6</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AF_UNIX</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AF_PACKET</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AF_ROUTE</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协议簇</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9"/>
                  </a:ext>
                </a:extLst>
              </a:tr>
              <a:tr h="347427">
                <a:tc vMerge="1">
                  <a:txBody>
                    <a:bodyPr/>
                    <a:lstStyle/>
                    <a:p>
                      <a:endParaRPr lang="zh-CN"/>
                    </a:p>
                  </a:txBody>
                  <a:tcPr>
                    <a:solidFill>
                      <a:schemeClr val="tx1">
                        <a:lumMod val="85000"/>
                        <a:lumOff val="15000"/>
                      </a:schemeClr>
                    </a:solidFill>
                  </a:tcPr>
                </a:tc>
                <a:tc>
                  <a:txBody>
                    <a:bodyPr/>
                    <a:lstStyle/>
                    <a:p>
                      <a:pPr algn="ctr"/>
                      <a:r>
                        <a:rPr lang="en-US" altLang="zh-CN" sz="1400" b="0" i="0" u="none" strike="noStrike" kern="1200" baseline="0" dirty="0">
                          <a:solidFill>
                            <a:schemeClr val="bg1"/>
                          </a:solidFill>
                          <a:latin typeface="+mn-lt"/>
                          <a:ea typeface="微软雅黑" panose="020B0503020204020204" pitchFamily="34" charset="-122"/>
                          <a:cs typeface="+mn-cs"/>
                        </a:rPr>
                        <a:t>socket</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编程接口</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10"/>
                  </a:ext>
                </a:extLst>
              </a:tr>
              <a:tr h="374855">
                <a:tc vMerge="1">
                  <a:txBody>
                    <a:bodyPr/>
                    <a:lstStyle/>
                    <a:p>
                      <a:endParaRPr lang="zh-CN"/>
                    </a:p>
                  </a:txBody>
                  <a:tcPr>
                    <a:lnB w="12700" cap="flat" cmpd="sng" algn="ctr">
                      <a:noFill/>
                      <a:prstDash val="solid"/>
                      <a:round/>
                      <a:headEnd type="none" w="med" len="med"/>
                      <a:tailEnd type="none" w="med" len="med"/>
                    </a:lnB>
                    <a:solidFill>
                      <a:schemeClr val="tx1">
                        <a:lumMod val="85000"/>
                        <a:lumOff val="15000"/>
                      </a:schemeClr>
                    </a:solidFill>
                  </a:tcPr>
                </a:tc>
                <a:tc>
                  <a:txBody>
                    <a:bodyPr/>
                    <a:lstStyle/>
                    <a:p>
                      <a:pPr marL="0" algn="ctr" defTabSz="914400" rtl="0" eaLnBrk="1" latinLnBrk="0" hangingPunct="1"/>
                      <a:r>
                        <a:rPr lang="en-US" altLang="zh-CN" sz="1400" b="0" i="0" u="none" strike="noStrike" kern="1200" baseline="0" dirty="0">
                          <a:solidFill>
                            <a:schemeClr val="bg1"/>
                          </a:solidFill>
                          <a:latin typeface="+mn-lt"/>
                          <a:ea typeface="微软雅黑" panose="020B0503020204020204" pitchFamily="34" charset="-122"/>
                          <a:cs typeface="+mn-cs"/>
                        </a:rPr>
                        <a:t>FTP</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TELNET</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TFTP</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nat</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sntp</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ping</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KidVPN</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网络工具</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11"/>
                  </a:ext>
                </a:extLst>
              </a:tr>
            </a:tbl>
          </a:graphicData>
        </a:graphic>
      </p:graphicFrame>
      <p:graphicFrame>
        <p:nvGraphicFramePr>
          <p:cNvPr id="5" name="表格2"/>
          <p:cNvGraphicFramePr>
            <a:graphicFrameLocks noGrp="1"/>
          </p:cNvGraphicFramePr>
          <p:nvPr>
            <p:custDataLst>
              <p:tags r:id="rId2"/>
            </p:custDataLst>
          </p:nvPr>
        </p:nvGraphicFramePr>
        <p:xfrm>
          <a:off x="13297186" y="1597173"/>
          <a:ext cx="8784590" cy="3965177"/>
        </p:xfrm>
        <a:graphic>
          <a:graphicData uri="http://schemas.openxmlformats.org/drawingml/2006/table">
            <a:tbl>
              <a:tblPr firstRow="1" bandRow="1">
                <a:tableStyleId>{5FD0F851-EC5A-4D38-B0AD-8093EC10F338}</a:tableStyleId>
              </a:tblPr>
              <a:tblGrid>
                <a:gridCol w="1368425">
                  <a:extLst>
                    <a:ext uri="{9D8B030D-6E8A-4147-A177-3AD203B41FA5}">
                      <a16:colId xmlns:a16="http://schemas.microsoft.com/office/drawing/2014/main" val="20000"/>
                    </a:ext>
                  </a:extLst>
                </a:gridCol>
                <a:gridCol w="6336030">
                  <a:extLst>
                    <a:ext uri="{9D8B030D-6E8A-4147-A177-3AD203B41FA5}">
                      <a16:colId xmlns:a16="http://schemas.microsoft.com/office/drawing/2014/main" val="20001"/>
                    </a:ext>
                  </a:extLst>
                </a:gridCol>
                <a:gridCol w="1080135">
                  <a:extLst>
                    <a:ext uri="{9D8B030D-6E8A-4147-A177-3AD203B41FA5}">
                      <a16:colId xmlns:a16="http://schemas.microsoft.com/office/drawing/2014/main" val="20002"/>
                    </a:ext>
                  </a:extLst>
                </a:gridCol>
              </a:tblGrid>
              <a:tr h="325249">
                <a:tc>
                  <a:txBody>
                    <a:bodyPr/>
                    <a:lstStyle/>
                    <a:p>
                      <a:pPr algn="ctr"/>
                      <a:r>
                        <a:rPr lang="zh-CN" altLang="en-US" sz="1400" b="1" i="0" u="none" strike="noStrike" kern="1200" baseline="0" dirty="0">
                          <a:solidFill>
                            <a:srgbClr val="00B0F0"/>
                          </a:solidFill>
                          <a:latin typeface="+mn-lt"/>
                          <a:ea typeface="微软雅黑" panose="020B0503020204020204" pitchFamily="34" charset="-122"/>
                          <a:cs typeface="+mn-cs"/>
                        </a:rPr>
                        <a:t>分类</a:t>
                      </a:r>
                      <a:endParaRPr lang="zh-CN" altLang="en-US" sz="1400" b="0"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400" b="1" i="0" u="none" strike="noStrike" kern="1200" baseline="0" dirty="0">
                          <a:solidFill>
                            <a:srgbClr val="00B0F0"/>
                          </a:solidFill>
                          <a:latin typeface="+mn-lt"/>
                          <a:ea typeface="微软雅黑" panose="020B0503020204020204" pitchFamily="34" charset="-122"/>
                          <a:cs typeface="+mn-cs"/>
                        </a:rPr>
                        <a:t>中间件功能</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zh-CN" altLang="en-US" sz="1400" b="1" i="0" u="none" strike="noStrike" kern="1200" baseline="0" dirty="0">
                          <a:solidFill>
                            <a:srgbClr val="00B0F0"/>
                          </a:solidFill>
                          <a:latin typeface="+mn-lt"/>
                          <a:ea typeface="微软雅黑" panose="020B0503020204020204" pitchFamily="34" charset="-122"/>
                          <a:cs typeface="+mn-cs"/>
                        </a:rPr>
                        <a:t>功能</a:t>
                      </a:r>
                      <a:endParaRPr kumimoji="0" lang="zh-CN" altLang="en-US" sz="1400" b="0" kern="1200" dirty="0">
                        <a:solidFill>
                          <a:srgbClr val="00B0F0"/>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18719">
                <a:tc rowSpan="8">
                  <a:txBody>
                    <a:bodyPr/>
                    <a:lstStyle/>
                    <a:p>
                      <a:pPr marL="0" algn="ctr" rtl="0" eaLnBrk="1" latinLnBrk="0" hangingPunct="1">
                        <a:lnSpc>
                          <a:spcPct val="999000"/>
                        </a:lnSpc>
                      </a:pPr>
                      <a:r>
                        <a:rPr lang="zh-CN" altLang="en-US" sz="1400" b="0" i="0" u="none" strike="noStrike" kern="1200" baseline="0" dirty="0">
                          <a:solidFill>
                            <a:schemeClr val="bg1"/>
                          </a:solidFill>
                          <a:latin typeface="+mn-lt"/>
                          <a:ea typeface="微软雅黑" panose="020B0503020204020204" pitchFamily="34" charset="-122"/>
                          <a:cs typeface="+mn-cs"/>
                        </a:rPr>
                        <a:t>标准中间件</a:t>
                      </a:r>
                      <a:endParaRPr kumimoji="0" lang="zh-CN" altLang="en-US" sz="1400" b="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r>
                        <a:rPr lang="en-US" altLang="zh-CN" sz="1400" b="0" i="0" u="none" strike="noStrike" kern="1200" baseline="0" dirty="0">
                          <a:solidFill>
                            <a:schemeClr val="bg1"/>
                          </a:solidFill>
                          <a:latin typeface="+mn-lt"/>
                          <a:ea typeface="微软雅黑" panose="020B0503020204020204" pitchFamily="34" charset="-122"/>
                          <a:cs typeface="+mn-cs"/>
                        </a:rPr>
                        <a:t>SQLite3</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ODBC</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r>
                        <a:rPr lang="zh-CN" altLang="en-US" sz="1400" b="0" i="0" u="none" strike="noStrike" kern="1200" baseline="0" dirty="0">
                          <a:solidFill>
                            <a:schemeClr val="bg1"/>
                          </a:solidFill>
                          <a:latin typeface="+mn-lt"/>
                          <a:ea typeface="微软雅黑" panose="020B0503020204020204" pitchFamily="34" charset="-122"/>
                          <a:cs typeface="+mn-cs"/>
                        </a:rPr>
                        <a:t>数据库</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382463">
                <a:tc vMerge="1">
                  <a:txBody>
                    <a:bodyPr/>
                    <a:lstStyle/>
                    <a:p>
                      <a:endParaRPr lang="zh-CN"/>
                    </a:p>
                  </a:txBody>
                  <a:tcPr/>
                </a:tc>
                <a:tc>
                  <a:txBody>
                    <a:bodyPr/>
                    <a:lstStyle/>
                    <a:p>
                      <a:pPr marL="0" algn="ctr" defTabSz="914400" rtl="0" eaLnBrk="1" latinLnBrk="0" hangingPunct="1"/>
                      <a:r>
                        <a:rPr lang="en-US" altLang="zh-CN" sz="1400" b="0" i="0" u="none" strike="noStrike" kern="1200" baseline="0" dirty="0">
                          <a:solidFill>
                            <a:schemeClr val="bg1"/>
                          </a:solidFill>
                          <a:latin typeface="+mn-lt"/>
                          <a:ea typeface="微软雅黑" panose="020B0503020204020204" pitchFamily="34" charset="-122"/>
                          <a:cs typeface="+mn-cs"/>
                        </a:rPr>
                        <a:t>Mini-XML</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libexpat</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格式转换</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25249">
                <a:tc vMerge="1">
                  <a:txBody>
                    <a:bodyPr/>
                    <a:lstStyle/>
                    <a:p>
                      <a:endParaRPr lang="zh-CN"/>
                    </a:p>
                  </a:txBody>
                  <a:tcPr>
                    <a:solidFill>
                      <a:schemeClr val="tx1">
                        <a:lumMod val="85000"/>
                        <a:lumOff val="1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a:solidFill>
                            <a:schemeClr val="bg1"/>
                          </a:solidFill>
                          <a:latin typeface="+mn-lt"/>
                          <a:ea typeface="微软雅黑" panose="020B0503020204020204" pitchFamily="34" charset="-122"/>
                          <a:cs typeface="+mn-cs"/>
                        </a:rPr>
                        <a:t>Python</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Lua</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MuJS</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Espruino</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Duktape</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r>
                        <a:rPr lang="zh-CN" altLang="en-US" sz="1400" b="0" i="0" u="none" strike="noStrike" kern="1200" baseline="0" dirty="0">
                          <a:solidFill>
                            <a:schemeClr val="bg1"/>
                          </a:solidFill>
                          <a:latin typeface="+mn-lt"/>
                          <a:ea typeface="微软雅黑" panose="020B0503020204020204" pitchFamily="34" charset="-122"/>
                          <a:cs typeface="+mn-cs"/>
                        </a:rPr>
                        <a:t>脚本语言</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3"/>
                  </a:ext>
                </a:extLst>
              </a:tr>
              <a:tr h="382463">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i="0" u="none" strike="noStrike" kern="1200" baseline="0" dirty="0" err="1">
                          <a:solidFill>
                            <a:schemeClr val="bg1"/>
                          </a:solidFill>
                          <a:latin typeface="+mn-lt"/>
                          <a:ea typeface="微软雅黑" panose="020B0503020204020204" pitchFamily="34" charset="-122"/>
                          <a:cs typeface="+mn-cs"/>
                        </a:rPr>
                        <a:t>GoAhead-WebServer</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libcurl</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libxemail</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libpcap</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tcpdump</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网络</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82463">
                <a:tc vMerge="1">
                  <a:txBody>
                    <a:bodyPr/>
                    <a:lstStyle/>
                    <a:p>
                      <a:endParaRPr lang="zh-CN"/>
                    </a:p>
                  </a:txBody>
                  <a:tcPr>
                    <a:solidFill>
                      <a:schemeClr val="tx1">
                        <a:lumMod val="85000"/>
                        <a:lumOff val="15000"/>
                      </a:schemeClr>
                    </a:solidFill>
                  </a:tcPr>
                </a:tc>
                <a:tc>
                  <a:txBody>
                    <a:bodyPr/>
                    <a:lstStyle/>
                    <a:p>
                      <a:pPr marL="0" algn="ctr" defTabSz="914400" rtl="0" eaLnBrk="1" latinLnBrk="0" hangingPunct="1"/>
                      <a:r>
                        <a:rPr lang="en-US" altLang="zh-CN" sz="1400" b="0" i="0" u="none" strike="noStrike" kern="1200" baseline="0" dirty="0" err="1">
                          <a:solidFill>
                            <a:schemeClr val="bg1"/>
                          </a:solidFill>
                          <a:latin typeface="+mn-lt"/>
                          <a:ea typeface="微软雅黑" panose="020B0503020204020204" pitchFamily="34" charset="-122"/>
                          <a:cs typeface="+mn-cs"/>
                        </a:rPr>
                        <a:t>OpenSSL</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PolarSSL</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安全</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5"/>
                  </a:ext>
                </a:extLst>
              </a:tr>
              <a:tr h="382463">
                <a:tc vMerge="1">
                  <a:txBody>
                    <a:bodyPr/>
                    <a:lstStyle/>
                    <a:p>
                      <a:endParaRPr lang="zh-CN"/>
                    </a:p>
                  </a:txBody>
                  <a:tcPr/>
                </a:tc>
                <a:tc>
                  <a:txBody>
                    <a:bodyPr/>
                    <a:lstStyle/>
                    <a:p>
                      <a:pPr marL="0" algn="ctr" defTabSz="914400" rtl="0" eaLnBrk="1" latinLnBrk="0" hangingPunct="1"/>
                      <a:r>
                        <a:rPr lang="en-US" altLang="zh-CN" sz="1400" b="0" i="0" u="none" strike="noStrike" kern="1200" baseline="0" dirty="0" err="1">
                          <a:solidFill>
                            <a:schemeClr val="bg1"/>
                          </a:solidFill>
                          <a:latin typeface="+mn-lt"/>
                          <a:ea typeface="微软雅黑" panose="020B0503020204020204" pitchFamily="34" charset="-122"/>
                          <a:cs typeface="+mn-cs"/>
                        </a:rPr>
                        <a:t>zlib</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压缩</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18719">
                <a:tc vMerge="1">
                  <a:txBody>
                    <a:bodyPr/>
                    <a:lstStyle/>
                    <a:p>
                      <a:endParaRPr lang="zh-CN"/>
                    </a:p>
                  </a:txBody>
                  <a:tcPr>
                    <a:solidFill>
                      <a:schemeClr val="tx1">
                        <a:lumMod val="85000"/>
                        <a:lumOff val="15000"/>
                      </a:schemeClr>
                    </a:solidFill>
                  </a:tcPr>
                </a:tc>
                <a:tc>
                  <a:txBody>
                    <a:bodyPr/>
                    <a:lstStyle/>
                    <a:p>
                      <a:pPr algn="ctr"/>
                      <a:r>
                        <a:rPr lang="en-US" altLang="zh-CN" sz="1400" b="0" i="0" u="none" strike="noStrike" kern="1200" baseline="0" dirty="0" err="1">
                          <a:solidFill>
                            <a:schemeClr val="bg1"/>
                          </a:solidFill>
                          <a:latin typeface="+mn-lt"/>
                          <a:ea typeface="微软雅黑" panose="020B0503020204020204" pitchFamily="34" charset="-122"/>
                          <a:cs typeface="+mn-cs"/>
                        </a:rPr>
                        <a:t>Zmodem</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Xmodem</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传输工具</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7"/>
                  </a:ext>
                </a:extLst>
              </a:tr>
              <a:tr h="382463">
                <a:tc vMerge="1">
                  <a:txBody>
                    <a:bodyPr/>
                    <a:lstStyle/>
                    <a:p>
                      <a:endParaRPr lang="zh-CN"/>
                    </a:p>
                  </a:txBody>
                  <a:tcPr/>
                </a:tc>
                <a:tc>
                  <a:txBody>
                    <a:bodyPr/>
                    <a:lstStyle/>
                    <a:p>
                      <a:pPr marL="0" algn="ctr" defTabSz="914400" rtl="0" eaLnBrk="1" latinLnBrk="0" hangingPunct="1"/>
                      <a:r>
                        <a:rPr lang="en-US" altLang="zh-CN" sz="1400" b="0" i="0" u="none" strike="noStrike" kern="1200" baseline="0" dirty="0" err="1">
                          <a:solidFill>
                            <a:schemeClr val="bg1"/>
                          </a:solidFill>
                          <a:latin typeface="+mn-lt"/>
                          <a:ea typeface="微软雅黑" panose="020B0503020204020204" pitchFamily="34" charset="-122"/>
                          <a:cs typeface="+mn-cs"/>
                        </a:rPr>
                        <a:t>ReadLine</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Libtool</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zh-CN" altLang="en-US" sz="1400" b="0" i="0" u="none" strike="noStrike" kern="1200" baseline="0" dirty="0">
                          <a:solidFill>
                            <a:schemeClr val="bg1"/>
                          </a:solidFill>
                          <a:latin typeface="+mn-lt"/>
                          <a:ea typeface="微软雅黑" panose="020B0503020204020204" pitchFamily="34" charset="-122"/>
                          <a:cs typeface="+mn-cs"/>
                        </a:rPr>
                        <a:t>其他</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8"/>
                  </a:ext>
                </a:extLst>
              </a:tr>
              <a:tr h="382463">
                <a:tc rowSpan="2">
                  <a:txBody>
                    <a:bodyPr/>
                    <a:lstStyle/>
                    <a:p>
                      <a:pPr algn="ctr">
                        <a:lnSpc>
                          <a:spcPct val="250000"/>
                        </a:lnSpc>
                      </a:pPr>
                      <a:r>
                        <a:rPr lang="zh-CN" altLang="en-US" sz="1400" b="0" i="0" u="none" strike="noStrike" kern="1200" baseline="0" dirty="0">
                          <a:solidFill>
                            <a:schemeClr val="bg1"/>
                          </a:solidFill>
                          <a:latin typeface="+mn-lt"/>
                          <a:ea typeface="微软雅黑" panose="020B0503020204020204" pitchFamily="34" charset="-122"/>
                          <a:cs typeface="+mn-cs"/>
                        </a:rPr>
                        <a:t>应用中间件</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marL="0" algn="ctr" defTabSz="914400" rtl="0" eaLnBrk="1" latinLnBrk="0" hangingPunct="1"/>
                      <a:r>
                        <a:rPr lang="en-US" altLang="zh-CN" sz="1400" b="0" i="0" u="none" strike="noStrike" kern="1200" baseline="0" dirty="0" err="1">
                          <a:solidFill>
                            <a:schemeClr val="bg1"/>
                          </a:solidFill>
                          <a:latin typeface="+mn-lt"/>
                          <a:ea typeface="微软雅黑" panose="020B0503020204020204" pitchFamily="34" charset="-122"/>
                          <a:cs typeface="+mn-cs"/>
                        </a:rPr>
                        <a:t>OpenCV</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EtherCAT</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err="1">
                          <a:solidFill>
                            <a:schemeClr val="bg1"/>
                          </a:solidFill>
                          <a:latin typeface="+mn-lt"/>
                          <a:ea typeface="微软雅黑" panose="020B0503020204020204" pitchFamily="34" charset="-122"/>
                          <a:cs typeface="+mn-cs"/>
                        </a:rPr>
                        <a:t>CANopen</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IEC61850</a:t>
                      </a:r>
                      <a:r>
                        <a:rPr lang="zh-CN" altLang="en-US" sz="1400" b="0" i="0" u="none" strike="noStrike" kern="1200" baseline="0" dirty="0">
                          <a:solidFill>
                            <a:schemeClr val="bg1"/>
                          </a:solidFill>
                          <a:latin typeface="+mn-lt"/>
                          <a:ea typeface="微软雅黑" panose="020B0503020204020204" pitchFamily="34" charset="-122"/>
                          <a:cs typeface="+mn-cs"/>
                        </a:rPr>
                        <a:t>、</a:t>
                      </a:r>
                      <a:r>
                        <a:rPr lang="en-US" altLang="zh-CN" sz="1400" b="0" i="0" u="none" strike="noStrike" kern="1200" baseline="0" dirty="0">
                          <a:solidFill>
                            <a:schemeClr val="bg1"/>
                          </a:solidFill>
                          <a:latin typeface="+mn-lt"/>
                          <a:ea typeface="微软雅黑" panose="020B0503020204020204" pitchFamily="34" charset="-122"/>
                          <a:cs typeface="+mn-cs"/>
                        </a:rPr>
                        <a:t>QGIS</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endParaRPr lang="zh-CN" altLang="en-US" dirty="0">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9"/>
                  </a:ext>
                </a:extLst>
              </a:tr>
              <a:tr h="382463">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u="none" strike="noStrike" kern="1200" baseline="0" dirty="0">
                          <a:solidFill>
                            <a:schemeClr val="bg1"/>
                          </a:solidFill>
                          <a:latin typeface="+mn-lt"/>
                          <a:ea typeface="微软雅黑" panose="020B0503020204020204" pitchFamily="34" charset="-122"/>
                          <a:cs typeface="+mn-cs"/>
                        </a:rPr>
                        <a:t>应用规约、行业中间件</a:t>
                      </a:r>
                      <a:endParaRPr lang="zh-CN" altLang="en-US" sz="1400" kern="1200" dirty="0">
                        <a:solidFill>
                          <a:schemeClr val="bg1"/>
                        </a:solidFill>
                        <a:latin typeface="微软雅黑" panose="020B0503020204020204" pitchFamily="34" charset="-122"/>
                        <a:ea typeface="微软雅黑" panose="020B0503020204020204" pitchFamily="34" charset="-122"/>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endParaRPr lang="zh-CN" altLang="en-US" dirty="0">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10"/>
                  </a:ext>
                </a:extLst>
              </a:tr>
            </a:tbl>
          </a:graphicData>
        </a:graphic>
      </p:graphicFrame>
      <p:sp>
        <p:nvSpPr>
          <p:cNvPr id="8" name="TextBox 16"/>
          <p:cNvSpPr txBox="1"/>
          <p:nvPr/>
        </p:nvSpPr>
        <p:spPr>
          <a:xfrm>
            <a:off x="4959787" y="685027"/>
            <a:ext cx="2339102" cy="523220"/>
          </a:xfrm>
          <a:prstGeom prst="rect">
            <a:avLst/>
          </a:prstGeom>
          <a:noFill/>
        </p:spPr>
        <p:txBody>
          <a:bodyPr wrap="none" rtlCol="0">
            <a:spAutoFit/>
          </a:bodyPr>
          <a:lstStyle/>
          <a:p>
            <a:r>
              <a:rPr lang="zh-CN" altLang="en-US" sz="2800" b="1" dirty="0">
                <a:solidFill>
                  <a:srgbClr val="00B0F0"/>
                </a:solidFill>
                <a:latin typeface="微软雅黑" panose="020B0503020204020204" pitchFamily="34" charset="-122"/>
                <a:ea typeface="微软雅黑" panose="020B0503020204020204" pitchFamily="34" charset="-122"/>
              </a:rPr>
              <a:t>第三方中间件</a:t>
            </a:r>
          </a:p>
        </p:txBody>
      </p:sp>
      <p:grpSp>
        <p:nvGrpSpPr>
          <p:cNvPr id="6" name="组合 5"/>
          <p:cNvGrpSpPr/>
          <p:nvPr/>
        </p:nvGrpSpPr>
        <p:grpSpPr>
          <a:xfrm>
            <a:off x="0" y="244159"/>
            <a:ext cx="1929875" cy="464486"/>
            <a:chOff x="0" y="244159"/>
            <a:chExt cx="1929875" cy="464486"/>
          </a:xfrm>
        </p:grpSpPr>
        <p:sp>
          <p:nvSpPr>
            <p:cNvPr id="7" name="矩形 6"/>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生态建设</a:t>
              </a:r>
              <a:endParaRPr lang="zh-CN" altLang="en-US" sz="2400" dirty="0">
                <a:solidFill>
                  <a:schemeClr val="bg1"/>
                </a:solidFill>
                <a:ea typeface="微软雅黑" panose="020B0503020204020204" pitchFamily="34" charset="-122"/>
              </a:endParaRPr>
            </a:p>
          </p:txBody>
        </p:sp>
        <p:grpSp>
          <p:nvGrpSpPr>
            <p:cNvPr id="10" name="组合 9"/>
            <p:cNvGrpSpPr/>
            <p:nvPr/>
          </p:nvGrpSpPr>
          <p:grpSpPr>
            <a:xfrm>
              <a:off x="0" y="244159"/>
              <a:ext cx="381000" cy="464486"/>
              <a:chOff x="4195133" y="512967"/>
              <a:chExt cx="233904" cy="337530"/>
            </a:xfrm>
            <a:solidFill>
              <a:srgbClr val="EF7A00"/>
            </a:solidFill>
          </p:grpSpPr>
          <p:sp>
            <p:nvSpPr>
              <p:cNvPr id="11" name="矩形 10"/>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375E-6 -4.07407E-6 L 0.73803 -0.01342 " pathEditMode="relative" rAng="0" ptsTypes="AA">
                                      <p:cBhvr>
                                        <p:cTn id="6" dur="700" spd="-100000" fill="hold"/>
                                        <p:tgtEl>
                                          <p:spTgt spid="4"/>
                                        </p:tgtEl>
                                        <p:attrNameLst>
                                          <p:attrName>ppt_x</p:attrName>
                                          <p:attrName>ppt_y</p:attrName>
                                        </p:attrNameLst>
                                      </p:cBhvr>
                                      <p:rCtr x="36901" y="-671"/>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4.375E-6 -4.07407E-6 L -1 -4.07407E-6 " pathEditMode="relative" rAng="0" ptsTypes="AA">
                                      <p:cBhvr>
                                        <p:cTn id="10" dur="1100" fill="hold"/>
                                        <p:tgtEl>
                                          <p:spTgt spid="4"/>
                                        </p:tgtEl>
                                        <p:attrNameLst>
                                          <p:attrName>ppt_x</p:attrName>
                                          <p:attrName>ppt_y</p:attrName>
                                        </p:attrNameLst>
                                      </p:cBhvr>
                                      <p:rCtr x="-50000" y="0"/>
                                    </p:animMotion>
                                  </p:childTnLst>
                                </p:cTn>
                              </p:par>
                              <p:par>
                                <p:cTn id="11" presetID="0" presetClass="path" presetSubtype="0" accel="50000" decel="50000" fill="hold" nodeType="withEffect">
                                  <p:stCondLst>
                                    <p:cond delay="0"/>
                                  </p:stCondLst>
                                  <p:childTnLst>
                                    <p:animMotion origin="layout" path="M -0.01002 0.02847 L -0.95612 0.03657 " pathEditMode="relative" rAng="0" ptsTypes="AA">
                                      <p:cBhvr>
                                        <p:cTn id="12" dur="1300" fill="hold"/>
                                        <p:tgtEl>
                                          <p:spTgt spid="5"/>
                                        </p:tgtEl>
                                        <p:attrNameLst>
                                          <p:attrName>ppt_x</p:attrName>
                                          <p:attrName>ppt_y</p:attrName>
                                        </p:attrNameLst>
                                      </p:cBhvr>
                                      <p:rCtr x="-47305" y="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7408" y="5263233"/>
            <a:ext cx="5472608" cy="377411"/>
          </a:xfrm>
          <a:prstGeom prst="rect">
            <a:avLst/>
          </a:prstGeom>
          <a:noFill/>
        </p:spPr>
        <p:txBody>
          <a:bodyPr wrap="square" rtlCol="0">
            <a:spAutoFit/>
          </a:bodyPr>
          <a:lstStyle/>
          <a:p>
            <a:pPr>
              <a:lnSpc>
                <a:spcPct val="150000"/>
              </a:lnSpc>
            </a:pPr>
            <a:r>
              <a:rPr lang="zh-CN" altLang="en-US" sz="1400" b="1" dirty="0">
                <a:solidFill>
                  <a:srgbClr val="00B0F0"/>
                </a:solidFill>
                <a:latin typeface="微软雅黑" panose="020B0503020204020204" pitchFamily="34" charset="-122"/>
                <a:ea typeface="微软雅黑" panose="020B0503020204020204" pitchFamily="34" charset="-122"/>
              </a:rPr>
              <a:t>工业和信息化部赛普评测中心（简称“赛普评测中心”）</a:t>
            </a:r>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939" y="1777663"/>
            <a:ext cx="4851615" cy="3439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
          <p:cNvSpPr txBox="1"/>
          <p:nvPr/>
        </p:nvSpPr>
        <p:spPr>
          <a:xfrm>
            <a:off x="6096000" y="3775075"/>
            <a:ext cx="5626727" cy="1346907"/>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2015</a:t>
            </a:r>
            <a:r>
              <a:rPr lang="zh-CN" altLang="en-US" sz="1400" dirty="0">
                <a:solidFill>
                  <a:schemeClr val="bg1"/>
                </a:solidFill>
                <a:latin typeface="微软雅黑" panose="020B0503020204020204" pitchFamily="34" charset="-122"/>
                <a:ea typeface="微软雅黑" panose="020B0503020204020204" pitchFamily="34" charset="-122"/>
              </a:rPr>
              <a:t>年</a:t>
            </a:r>
            <a:r>
              <a:rPr lang="en-US" altLang="zh-CN" sz="1400" dirty="0">
                <a:solidFill>
                  <a:schemeClr val="bg1"/>
                </a:solidFill>
                <a:latin typeface="微软雅黑" panose="020B0503020204020204" pitchFamily="34" charset="-122"/>
                <a:ea typeface="微软雅黑" panose="020B0503020204020204" pitchFamily="34" charset="-122"/>
              </a:rPr>
              <a:t>12</a:t>
            </a:r>
            <a:r>
              <a:rPr lang="zh-CN" altLang="en-US" sz="1400" dirty="0">
                <a:solidFill>
                  <a:schemeClr val="bg1"/>
                </a:solidFill>
                <a:latin typeface="微软雅黑" panose="020B0503020204020204" pitchFamily="34" charset="-122"/>
                <a:ea typeface="微软雅黑" panose="020B0503020204020204" pitchFamily="34" charset="-122"/>
              </a:rPr>
              <a:t>月</a:t>
            </a:r>
            <a:r>
              <a:rPr lang="en-US" altLang="zh-CN" sz="1400" dirty="0">
                <a:solidFill>
                  <a:schemeClr val="bg1"/>
                </a:solidFill>
                <a:latin typeface="微软雅黑" panose="020B0503020204020204" pitchFamily="34" charset="-122"/>
                <a:ea typeface="微软雅黑" panose="020B0503020204020204" pitchFamily="34" charset="-122"/>
              </a:rPr>
              <a:t>31</a:t>
            </a:r>
            <a:r>
              <a:rPr lang="zh-CN" altLang="en-US" sz="1400" dirty="0">
                <a:solidFill>
                  <a:schemeClr val="bg1"/>
                </a:solidFill>
                <a:latin typeface="微软雅黑" panose="020B0503020204020204" pitchFamily="34" charset="-122"/>
                <a:ea typeface="微软雅黑" panose="020B0503020204020204" pitchFamily="34" charset="-122"/>
              </a:rPr>
              <a:t>日，对翼辉信息旗下的软件产品 </a:t>
            </a:r>
            <a:r>
              <a:rPr lang="en-US" altLang="zh-CN" sz="1400" dirty="0">
                <a:solidFill>
                  <a:schemeClr val="bg1"/>
                </a:solidFill>
                <a:latin typeface="微软雅黑" panose="020B0503020204020204" pitchFamily="34" charset="-122"/>
                <a:ea typeface="微软雅黑" panose="020B0503020204020204" pitchFamily="34" charset="-122"/>
              </a:rPr>
              <a:t>SylixOS </a:t>
            </a:r>
            <a:r>
              <a:rPr lang="zh-CN" altLang="en-US" sz="1400" dirty="0">
                <a:solidFill>
                  <a:schemeClr val="bg1"/>
                </a:solidFill>
                <a:latin typeface="微软雅黑" panose="020B0503020204020204" pitchFamily="34" charset="-122"/>
                <a:ea typeface="微软雅黑" panose="020B0503020204020204" pitchFamily="34" charset="-122"/>
              </a:rPr>
              <a:t>实时操作系统进行整体代码的源代码自主化率评估，并出具了自主代码率评估报告。</a:t>
            </a:r>
            <a:r>
              <a:rPr lang="en-US" altLang="zh-CN" sz="1400" dirty="0">
                <a:solidFill>
                  <a:schemeClr val="bg1"/>
                </a:solidFill>
                <a:latin typeface="微软雅黑" panose="020B0503020204020204" pitchFamily="34" charset="-122"/>
                <a:ea typeface="微软雅黑" panose="020B0503020204020204" pitchFamily="34" charset="-122"/>
              </a:rPr>
              <a:t>SylixOS </a:t>
            </a:r>
            <a:r>
              <a:rPr lang="zh-CN" altLang="en-US" sz="1400" dirty="0">
                <a:solidFill>
                  <a:schemeClr val="bg1"/>
                </a:solidFill>
                <a:latin typeface="微软雅黑" panose="020B0503020204020204" pitchFamily="34" charset="-122"/>
                <a:ea typeface="微软雅黑" panose="020B0503020204020204" pitchFamily="34" charset="-122"/>
              </a:rPr>
              <a:t>内核自主化率达到 </a:t>
            </a:r>
            <a:r>
              <a:rPr lang="en-US" altLang="zh-CN" sz="1400" dirty="0">
                <a:solidFill>
                  <a:schemeClr val="bg1"/>
                </a:solidFill>
                <a:latin typeface="微软雅黑" panose="020B0503020204020204" pitchFamily="34" charset="-122"/>
                <a:ea typeface="微软雅黑" panose="020B0503020204020204" pitchFamily="34" charset="-122"/>
              </a:rPr>
              <a:t>100%</a:t>
            </a:r>
            <a:r>
              <a:rPr lang="zh-CN" altLang="en-US" sz="1400" dirty="0">
                <a:solidFill>
                  <a:schemeClr val="bg1"/>
                </a:solidFill>
                <a:latin typeface="微软雅黑" panose="020B0503020204020204" pitchFamily="34" charset="-122"/>
                <a:ea typeface="微软雅黑" panose="020B0503020204020204" pitchFamily="34" charset="-122"/>
              </a:rPr>
              <a:t>；完整源代码自主化率高达 </a:t>
            </a:r>
            <a:r>
              <a:rPr lang="en-US" altLang="zh-CN" sz="1400" dirty="0">
                <a:solidFill>
                  <a:schemeClr val="bg1"/>
                </a:solidFill>
                <a:latin typeface="微软雅黑" panose="020B0503020204020204" pitchFamily="34" charset="-122"/>
                <a:ea typeface="微软雅黑" panose="020B0503020204020204" pitchFamily="34" charset="-122"/>
              </a:rPr>
              <a:t>89.1%</a:t>
            </a:r>
            <a:r>
              <a:rPr lang="zh-CN" altLang="en-US" sz="1400" dirty="0">
                <a:solidFill>
                  <a:schemeClr val="bg1"/>
                </a:solidFill>
                <a:latin typeface="微软雅黑" panose="020B0503020204020204" pitchFamily="34" charset="-122"/>
                <a:ea typeface="微软雅黑" panose="020B0503020204020204" pitchFamily="34" charset="-122"/>
              </a:rPr>
              <a:t>。是目前自主化率最高的国产操作系统之一。</a:t>
            </a:r>
          </a:p>
        </p:txBody>
      </p:sp>
      <p:pic>
        <p:nvPicPr>
          <p:cNvPr id="9" name="图片 8" descr="11"/>
          <p:cNvPicPr>
            <a:picLocks noChangeAspect="1"/>
          </p:cNvPicPr>
          <p:nvPr/>
        </p:nvPicPr>
        <p:blipFill>
          <a:blip r:embed="rId3"/>
          <a:stretch>
            <a:fillRect/>
          </a:stretch>
        </p:blipFill>
        <p:spPr>
          <a:xfrm>
            <a:off x="6176507" y="1905632"/>
            <a:ext cx="5546220" cy="1728192"/>
          </a:xfrm>
          <a:prstGeom prst="rect">
            <a:avLst/>
          </a:prstGeom>
        </p:spPr>
      </p:pic>
      <p:grpSp>
        <p:nvGrpSpPr>
          <p:cNvPr id="10" name="组合 9"/>
          <p:cNvGrpSpPr/>
          <p:nvPr/>
        </p:nvGrpSpPr>
        <p:grpSpPr>
          <a:xfrm>
            <a:off x="0" y="244159"/>
            <a:ext cx="1929875" cy="464486"/>
            <a:chOff x="0" y="244159"/>
            <a:chExt cx="1929875" cy="464486"/>
          </a:xfrm>
        </p:grpSpPr>
        <p:sp>
          <p:nvSpPr>
            <p:cNvPr id="11" name="矩形 10"/>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测试数据</a:t>
              </a:r>
              <a:endParaRPr lang="zh-CN" altLang="en-US" sz="2400" dirty="0">
                <a:solidFill>
                  <a:schemeClr val="bg1"/>
                </a:solidFill>
                <a:ea typeface="微软雅黑" panose="020B0503020204020204" pitchFamily="34" charset="-122"/>
              </a:endParaRPr>
            </a:p>
          </p:txBody>
        </p:sp>
        <p:grpSp>
          <p:nvGrpSpPr>
            <p:cNvPr id="12" name="组合 11"/>
            <p:cNvGrpSpPr/>
            <p:nvPr/>
          </p:nvGrpSpPr>
          <p:grpSpPr>
            <a:xfrm>
              <a:off x="0" y="244159"/>
              <a:ext cx="381000" cy="464486"/>
              <a:chOff x="4195133" y="512967"/>
              <a:chExt cx="233904" cy="337530"/>
            </a:xfrm>
            <a:solidFill>
              <a:srgbClr val="EF7A00"/>
            </a:solidFill>
          </p:grpSpPr>
          <p:sp>
            <p:nvSpPr>
              <p:cNvPr id="13" name="矩形 12"/>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矩形 15"/>
          <p:cNvSpPr/>
          <p:nvPr/>
        </p:nvSpPr>
        <p:spPr>
          <a:xfrm>
            <a:off x="767408" y="920409"/>
            <a:ext cx="3996952" cy="414337"/>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sz="2800" b="1" dirty="0">
                <a:solidFill>
                  <a:srgbClr val="00B0F0"/>
                </a:solidFill>
                <a:latin typeface="微软雅黑" panose="020B0503020204020204" pitchFamily="34" charset="-122"/>
                <a:ea typeface="微软雅黑" panose="020B0503020204020204" pitchFamily="34" charset="-122"/>
              </a:rPr>
              <a:t>工信部自主代码率评估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1669" y="6094055"/>
            <a:ext cx="576064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Hardware</a:t>
            </a:r>
            <a:endParaRPr lang="zh-CN" altLang="en-US" sz="1400" b="1" dirty="0">
              <a:solidFill>
                <a:schemeClr val="tx1"/>
              </a:solidFill>
            </a:endParaRPr>
          </a:p>
        </p:txBody>
      </p:sp>
      <p:sp>
        <p:nvSpPr>
          <p:cNvPr id="8" name="矩形 7"/>
          <p:cNvSpPr/>
          <p:nvPr/>
        </p:nvSpPr>
        <p:spPr>
          <a:xfrm>
            <a:off x="411669" y="5777975"/>
            <a:ext cx="576064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BSP &amp; Drivers</a:t>
            </a:r>
            <a:endParaRPr lang="zh-CN" altLang="en-US" sz="1400" b="1" dirty="0">
              <a:solidFill>
                <a:schemeClr val="tx1"/>
              </a:solidFill>
            </a:endParaRPr>
          </a:p>
        </p:txBody>
      </p:sp>
      <p:grpSp>
        <p:nvGrpSpPr>
          <p:cNvPr id="9" name="组合 8"/>
          <p:cNvGrpSpPr/>
          <p:nvPr/>
        </p:nvGrpSpPr>
        <p:grpSpPr>
          <a:xfrm>
            <a:off x="411669" y="4816531"/>
            <a:ext cx="5760640" cy="926276"/>
            <a:chOff x="107504" y="4895536"/>
            <a:chExt cx="5760640" cy="926276"/>
          </a:xfrm>
        </p:grpSpPr>
        <p:sp>
          <p:nvSpPr>
            <p:cNvPr id="10" name="矩形 9"/>
            <p:cNvSpPr/>
            <p:nvPr/>
          </p:nvSpPr>
          <p:spPr>
            <a:xfrm>
              <a:off x="107504" y="4895536"/>
              <a:ext cx="5760640" cy="92627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11" name="矩形 10"/>
            <p:cNvSpPr/>
            <p:nvPr/>
          </p:nvSpPr>
          <p:spPr>
            <a:xfrm>
              <a:off x="119919" y="4941168"/>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rPr>
                <a:t>LongWing</a:t>
              </a:r>
              <a:r>
                <a:rPr lang="en-US" altLang="zh-CN" sz="1400" b="1" baseline="30000" dirty="0">
                  <a:solidFill>
                    <a:schemeClr val="tx1"/>
                  </a:solidFill>
                </a:rPr>
                <a:t>(TM)</a:t>
              </a:r>
              <a:r>
                <a:rPr lang="en-US" altLang="zh-CN" sz="1400" b="1" dirty="0">
                  <a:solidFill>
                    <a:schemeClr val="tx1"/>
                  </a:solidFill>
                </a:rPr>
                <a:t> Kernel</a:t>
              </a:r>
              <a:endParaRPr lang="zh-CN" altLang="en-US" sz="1400" b="1" dirty="0">
                <a:solidFill>
                  <a:schemeClr val="tx1"/>
                </a:solidFill>
              </a:endParaRPr>
            </a:p>
          </p:txBody>
        </p:sp>
        <p:sp>
          <p:nvSpPr>
            <p:cNvPr id="12" name="圆角矩形 11"/>
            <p:cNvSpPr/>
            <p:nvPr/>
          </p:nvSpPr>
          <p:spPr>
            <a:xfrm>
              <a:off x="206585" y="5301208"/>
              <a:ext cx="1245954" cy="435337"/>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Interrupt</a:t>
              </a:r>
              <a:endParaRPr lang="zh-CN" altLang="en-US" sz="900" dirty="0">
                <a:solidFill>
                  <a:schemeClr val="bg1"/>
                </a:solidFill>
              </a:endParaRPr>
            </a:p>
          </p:txBody>
        </p:sp>
        <p:sp>
          <p:nvSpPr>
            <p:cNvPr id="13" name="圆角矩形 12"/>
            <p:cNvSpPr/>
            <p:nvPr/>
          </p:nvSpPr>
          <p:spPr>
            <a:xfrm>
              <a:off x="1614424" y="5301208"/>
              <a:ext cx="1245954" cy="435337"/>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Thread</a:t>
              </a:r>
              <a:endParaRPr lang="zh-CN" altLang="en-US" sz="1600" dirty="0">
                <a:solidFill>
                  <a:schemeClr val="bg1"/>
                </a:solidFill>
              </a:endParaRPr>
            </a:p>
          </p:txBody>
        </p:sp>
        <p:sp>
          <p:nvSpPr>
            <p:cNvPr id="14" name="圆角矩形 13"/>
            <p:cNvSpPr/>
            <p:nvPr/>
          </p:nvSpPr>
          <p:spPr>
            <a:xfrm>
              <a:off x="3022263" y="5301208"/>
              <a:ext cx="1245954" cy="435337"/>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Timer</a:t>
              </a:r>
              <a:endParaRPr lang="zh-CN" altLang="en-US" sz="1600" dirty="0">
                <a:solidFill>
                  <a:schemeClr val="bg1"/>
                </a:solidFill>
              </a:endParaRPr>
            </a:p>
          </p:txBody>
        </p:sp>
        <p:sp>
          <p:nvSpPr>
            <p:cNvPr id="15" name="圆角矩形 14"/>
            <p:cNvSpPr/>
            <p:nvPr/>
          </p:nvSpPr>
          <p:spPr>
            <a:xfrm>
              <a:off x="4499992" y="5301208"/>
              <a:ext cx="1245954" cy="435337"/>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grpSp>
      <p:sp>
        <p:nvSpPr>
          <p:cNvPr id="16" name="TextBox 15"/>
          <p:cNvSpPr txBox="1">
            <a:spLocks noChangeArrowheads="1"/>
          </p:cNvSpPr>
          <p:nvPr/>
        </p:nvSpPr>
        <p:spPr bwMode="auto">
          <a:xfrm>
            <a:off x="6891020" y="4761230"/>
            <a:ext cx="4805045" cy="1383665"/>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2006</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gn="just">
              <a:lnSpc>
                <a:spcPct val="150000"/>
              </a:lnSpc>
            </a:pP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内核完成，内核代号 </a:t>
            </a:r>
            <a:r>
              <a:rPr lang="en-US" altLang="zh-CN" sz="1400" dirty="0" err="1">
                <a:solidFill>
                  <a:srgbClr val="FF4200"/>
                </a:solidFill>
                <a:latin typeface="微软雅黑" panose="020B0503020204020204" pitchFamily="34" charset="-122"/>
                <a:ea typeface="微软雅黑" panose="020B0503020204020204" pitchFamily="34" charset="-122"/>
              </a:rPr>
              <a:t>LongWing</a:t>
            </a:r>
            <a:r>
              <a:rPr lang="en-US" altLang="zh-CN" sz="1400" dirty="0">
                <a:solidFill>
                  <a:srgbClr val="FF4200"/>
                </a:solidFill>
              </a:rPr>
              <a:t>™</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提供线程调度、中断管理、定时器、</a:t>
            </a:r>
            <a:r>
              <a:rPr lang="en-US" altLang="zh-CN" sz="1400" dirty="0">
                <a:solidFill>
                  <a:schemeClr val="bg1"/>
                </a:solidFill>
                <a:latin typeface="微软雅黑" panose="020B0503020204020204" pitchFamily="34" charset="-122"/>
                <a:ea typeface="微软雅黑" panose="020B0503020204020204" pitchFamily="34" charset="-122"/>
              </a:rPr>
              <a:t>RMS</a:t>
            </a:r>
            <a:r>
              <a:rPr lang="zh-CN" altLang="en-US" sz="1400" dirty="0">
                <a:solidFill>
                  <a:schemeClr val="bg1"/>
                </a:solidFill>
                <a:latin typeface="微软雅黑" panose="020B0503020204020204" pitchFamily="34" charset="-122"/>
                <a:ea typeface="微软雅黑" panose="020B0503020204020204" pitchFamily="34" charset="-122"/>
              </a:rPr>
              <a:t>、信号量等最基本的内核资源。</a:t>
            </a:r>
          </a:p>
        </p:txBody>
      </p:sp>
      <p:grpSp>
        <p:nvGrpSpPr>
          <p:cNvPr id="2" name="组合 1"/>
          <p:cNvGrpSpPr/>
          <p:nvPr/>
        </p:nvGrpSpPr>
        <p:grpSpPr>
          <a:xfrm>
            <a:off x="0" y="244159"/>
            <a:ext cx="1929875" cy="464486"/>
            <a:chOff x="0" y="244159"/>
            <a:chExt cx="1929875" cy="464486"/>
          </a:xfrm>
        </p:grpSpPr>
        <p:sp>
          <p:nvSpPr>
            <p:cNvPr id="32" name="矩形 31"/>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39" name="组合 38"/>
            <p:cNvGrpSpPr/>
            <p:nvPr/>
          </p:nvGrpSpPr>
          <p:grpSpPr>
            <a:xfrm>
              <a:off x="0" y="244159"/>
              <a:ext cx="381000" cy="464486"/>
              <a:chOff x="4195133" y="512967"/>
              <a:chExt cx="233904" cy="337530"/>
            </a:xfrm>
            <a:solidFill>
              <a:srgbClr val="EF7A00"/>
            </a:solidFill>
          </p:grpSpPr>
          <p:sp>
            <p:nvSpPr>
              <p:cNvPr id="40" name="矩形 39"/>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64" presetClass="path" presetSubtype="0" accel="50000" decel="50000" fill="hold" grpId="0" nodeType="withEffect">
                                  <p:stCondLst>
                                    <p:cond delay="0"/>
                                  </p:stCondLst>
                                  <p:childTnLst>
                                    <p:animMotion origin="layout" path="M 0 0 L 0 -0.25 E" pathEditMode="relative" ptsTypes="">
                                      <p:cBhvr>
                                        <p:cTn id="10" dur="1000" spd="-100000" fill="hold"/>
                                        <p:tgtEl>
                                          <p:spTgt spid="7"/>
                                        </p:tgtEl>
                                        <p:attrNameLst>
                                          <p:attrName>ppt_x</p:attrName>
                                          <p:attrName>ppt_y</p:attrName>
                                        </p:attrNameLst>
                                      </p:cBhvr>
                                    </p:animMotion>
                                  </p:childTnLst>
                                </p:cTn>
                              </p:par>
                              <p:par>
                                <p:cTn id="11" presetID="64" presetClass="path" presetSubtype="0" accel="50000" decel="50000" fill="hold" grpId="0" nodeType="withEffect">
                                  <p:stCondLst>
                                    <p:cond delay="0"/>
                                  </p:stCondLst>
                                  <p:childTnLst>
                                    <p:animMotion origin="layout" path="M 3.88889E-6 2.59259E-6 L 3.88889E-6 -0.37385 " pathEditMode="relative" rAng="0" ptsTypes="AA">
                                      <p:cBhvr>
                                        <p:cTn id="12" dur="1100" spd="-100000" fill="hold"/>
                                        <p:tgtEl>
                                          <p:spTgt spid="8"/>
                                        </p:tgtEl>
                                        <p:attrNameLst>
                                          <p:attrName>ppt_x</p:attrName>
                                          <p:attrName>ppt_y</p:attrName>
                                        </p:attrNameLst>
                                      </p:cBhvr>
                                      <p:rCtr x="0" y="-18704"/>
                                    </p:animMotion>
                                  </p:childTnLst>
                                </p:cTn>
                              </p:par>
                              <p:par>
                                <p:cTn id="13" presetID="64" presetClass="path" presetSubtype="0" accel="50000" decel="50000" fill="hold" nodeType="withEffect">
                                  <p:stCondLst>
                                    <p:cond delay="0"/>
                                  </p:stCondLst>
                                  <p:childTnLst>
                                    <p:animMotion origin="layout" path="M 3.88889E-6 2.59259E-6 L 3.88889E-6 -0.41667 " pathEditMode="relative" rAng="0" ptsTypes="AA">
                                      <p:cBhvr>
                                        <p:cTn id="14" dur="1200" spd="-100000" fill="hold"/>
                                        <p:tgtEl>
                                          <p:spTgt spid="9"/>
                                        </p:tgtEl>
                                        <p:attrNameLst>
                                          <p:attrName>ppt_x</p:attrName>
                                          <p:attrName>ppt_y</p:attrName>
                                        </p:attrNameLst>
                                      </p:cBhvr>
                                      <p:rCtr x="0"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7409" y="5036409"/>
            <a:ext cx="4680520" cy="1346907"/>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2015 </a:t>
            </a:r>
            <a:r>
              <a:rPr lang="zh-CN" altLang="en-US" sz="1400" dirty="0">
                <a:solidFill>
                  <a:schemeClr val="bg1"/>
                </a:solidFill>
                <a:latin typeface="微软雅黑" panose="020B0503020204020204" pitchFamily="34" charset="-122"/>
                <a:ea typeface="微软雅黑" panose="020B0503020204020204" pitchFamily="34" charset="-122"/>
              </a:rPr>
              <a:t>年</a:t>
            </a:r>
            <a:r>
              <a:rPr lang="en-US" altLang="zh-CN" sz="1400" dirty="0">
                <a:solidFill>
                  <a:schemeClr val="bg1"/>
                </a:solidFill>
                <a:latin typeface="微软雅黑" panose="020B0503020204020204" pitchFamily="34" charset="-122"/>
                <a:ea typeface="微软雅黑" panose="020B0503020204020204" pitchFamily="34" charset="-122"/>
              </a:rPr>
              <a:t>12 </a:t>
            </a:r>
            <a:r>
              <a:rPr lang="zh-CN" altLang="en-US" sz="1400" dirty="0">
                <a:solidFill>
                  <a:schemeClr val="bg1"/>
                </a:solidFill>
                <a:latin typeface="微软雅黑" panose="020B0503020204020204" pitchFamily="34" charset="-122"/>
                <a:ea typeface="微软雅黑" panose="020B0503020204020204" pitchFamily="34" charset="-122"/>
              </a:rPr>
              <a:t>月</a:t>
            </a:r>
            <a:r>
              <a:rPr lang="en-US" altLang="zh-CN" sz="1400" dirty="0">
                <a:solidFill>
                  <a:schemeClr val="bg1"/>
                </a:solidFill>
                <a:latin typeface="微软雅黑" panose="020B0503020204020204" pitchFamily="34" charset="-122"/>
                <a:ea typeface="微软雅黑" panose="020B0503020204020204" pitchFamily="34" charset="-122"/>
              </a:rPr>
              <a:t>31 </a:t>
            </a:r>
            <a:r>
              <a:rPr lang="zh-CN" altLang="en-US" sz="1400" dirty="0">
                <a:solidFill>
                  <a:schemeClr val="bg1"/>
                </a:solidFill>
                <a:latin typeface="微软雅黑" panose="020B0503020204020204" pitchFamily="34" charset="-122"/>
                <a:ea typeface="微软雅黑" panose="020B0503020204020204" pitchFamily="34" charset="-122"/>
              </a:rPr>
              <a:t>日，工业和信息化部赛普评测中心（简称“赛普评测中心”）对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实时操作系统进行了实时性测试，并出具了测试报告。此报告是工信部第一份关于操作系统实时性的测试报告。</a:t>
            </a:r>
          </a:p>
        </p:txBody>
      </p:sp>
      <p:pic>
        <p:nvPicPr>
          <p:cNvPr id="2406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1345" y="1336877"/>
            <a:ext cx="4289994" cy="338157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767408" y="920409"/>
            <a:ext cx="3996952" cy="414337"/>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sz="2800" b="1" dirty="0">
                <a:solidFill>
                  <a:srgbClr val="00B0F0"/>
                </a:solidFill>
                <a:latin typeface="微软雅黑" panose="020B0503020204020204" pitchFamily="34" charset="-122"/>
                <a:ea typeface="微软雅黑" panose="020B0503020204020204" pitchFamily="34" charset="-122"/>
              </a:rPr>
              <a:t>工信部实时测试报告</a:t>
            </a:r>
          </a:p>
        </p:txBody>
      </p:sp>
      <p:graphicFrame>
        <p:nvGraphicFramePr>
          <p:cNvPr id="23" name="表格 22"/>
          <p:cNvGraphicFramePr>
            <a:graphicFrameLocks noGrp="1"/>
          </p:cNvGraphicFramePr>
          <p:nvPr/>
        </p:nvGraphicFramePr>
        <p:xfrm>
          <a:off x="8976320" y="836712"/>
          <a:ext cx="2502535" cy="1483360"/>
        </p:xfrm>
        <a:graphic>
          <a:graphicData uri="http://schemas.openxmlformats.org/drawingml/2006/table">
            <a:tbl>
              <a:tblPr firstRow="1" bandRow="1">
                <a:tableStyleId>{5C22544A-7EE6-4342-B048-85BDC9FD1C3A}</a:tableStyleId>
              </a:tblPr>
              <a:tblGrid>
                <a:gridCol w="1566545">
                  <a:extLst>
                    <a:ext uri="{9D8B030D-6E8A-4147-A177-3AD203B41FA5}">
                      <a16:colId xmlns:a16="http://schemas.microsoft.com/office/drawing/2014/main" val="20000"/>
                    </a:ext>
                  </a:extLst>
                </a:gridCol>
                <a:gridCol w="935990">
                  <a:extLst>
                    <a:ext uri="{9D8B030D-6E8A-4147-A177-3AD203B41FA5}">
                      <a16:colId xmlns:a16="http://schemas.microsoft.com/office/drawing/2014/main" val="20001"/>
                    </a:ext>
                  </a:extLst>
                </a:gridCol>
              </a:tblGrid>
              <a:tr h="370840">
                <a:tc>
                  <a:txBody>
                    <a:bodyPr/>
                    <a:lstStyle/>
                    <a:p>
                      <a:pPr algn="ctr">
                        <a:lnSpc>
                          <a:spcPct val="150000"/>
                        </a:lnSpc>
                      </a:pPr>
                      <a:r>
                        <a:rPr lang="zh-CN" altLang="en-US" sz="1200" b="1" i="0" u="none" strike="noStrike" kern="1200" baseline="0" dirty="0">
                          <a:solidFill>
                            <a:srgbClr val="00B0F0"/>
                          </a:solidFill>
                          <a:latin typeface="+mn-lt"/>
                          <a:ea typeface="微软雅黑" panose="020B0503020204020204" pitchFamily="34" charset="-122"/>
                          <a:cs typeface="+mn-cs"/>
                        </a:rPr>
                        <a:t>延迟时间</a:t>
                      </a:r>
                      <a:endParaRPr lang="zh-CN" altLang="en-US" sz="1200" b="1" dirty="0">
                        <a:solidFill>
                          <a:srgbClr val="00B0F0"/>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rgbClr val="00B0F0"/>
                          </a:solidFill>
                          <a:latin typeface="+mn-lt"/>
                          <a:ea typeface="微软雅黑" panose="020B0503020204020204" pitchFamily="34" charset="-122"/>
                          <a:cs typeface="+mn-cs"/>
                        </a:rPr>
                        <a:t>值</a:t>
                      </a:r>
                      <a:endParaRPr lang="zh-CN" altLang="en-US" sz="1200" b="1" dirty="0">
                        <a:solidFill>
                          <a:srgbClr val="00B0F0"/>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lnSpc>
                          <a:spcPct val="150000"/>
                        </a:lnSpc>
                      </a:pPr>
                      <a:r>
                        <a:rPr lang="zh-CN" altLang="en-US" sz="1200" b="0" i="0" u="none" strike="noStrike" kern="1200" baseline="0" dirty="0">
                          <a:solidFill>
                            <a:schemeClr val="bg1"/>
                          </a:solidFill>
                          <a:latin typeface="+mn-lt"/>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26</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70840">
                <a:tc>
                  <a:txBody>
                    <a:bodyPr/>
                    <a:lstStyle/>
                    <a:p>
                      <a:pPr algn="ctr">
                        <a:lnSpc>
                          <a:spcPct val="150000"/>
                        </a:lnSpc>
                      </a:pPr>
                      <a:r>
                        <a:rPr lang="zh-CN" altLang="en-US" sz="1200" b="0" i="0" u="none" strike="noStrike" kern="1200" baseline="0" dirty="0">
                          <a:solidFill>
                            <a:schemeClr val="bg1"/>
                          </a:solidFill>
                          <a:latin typeface="+mn-lt"/>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50000"/>
                        </a:lnSpc>
                      </a:pPr>
                      <a:r>
                        <a:rPr lang="zh-CN" altLang="en-US" sz="1200" b="0" i="0" u="none" strike="noStrike" kern="1200" baseline="0" dirty="0">
                          <a:solidFill>
                            <a:schemeClr val="bg1"/>
                          </a:solidFill>
                          <a:latin typeface="+mn-lt"/>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graphicFrame>
        <p:nvGraphicFramePr>
          <p:cNvPr id="24" name="表格 23"/>
          <p:cNvGraphicFramePr>
            <a:graphicFrameLocks noGrp="1"/>
          </p:cNvGraphicFramePr>
          <p:nvPr/>
        </p:nvGraphicFramePr>
        <p:xfrm>
          <a:off x="5996860" y="836712"/>
          <a:ext cx="2502535" cy="1483360"/>
        </p:xfrm>
        <a:graphic>
          <a:graphicData uri="http://schemas.openxmlformats.org/drawingml/2006/table">
            <a:tbl>
              <a:tblPr firstRow="1" bandRow="1">
                <a:tableStyleId>{5C22544A-7EE6-4342-B048-85BDC9FD1C3A}</a:tableStyleId>
              </a:tblPr>
              <a:tblGrid>
                <a:gridCol w="1566545">
                  <a:extLst>
                    <a:ext uri="{9D8B030D-6E8A-4147-A177-3AD203B41FA5}">
                      <a16:colId xmlns:a16="http://schemas.microsoft.com/office/drawing/2014/main" val="20000"/>
                    </a:ext>
                  </a:extLst>
                </a:gridCol>
                <a:gridCol w="935990">
                  <a:extLst>
                    <a:ext uri="{9D8B030D-6E8A-4147-A177-3AD203B41FA5}">
                      <a16:colId xmlns:a16="http://schemas.microsoft.com/office/drawing/2014/main" val="20001"/>
                    </a:ext>
                  </a:extLst>
                </a:gridCol>
              </a:tblGrid>
              <a:tr h="370840">
                <a:tc>
                  <a:txBody>
                    <a:bodyPr/>
                    <a:lstStyle/>
                    <a:p>
                      <a:pPr algn="ctr">
                        <a:lnSpc>
                          <a:spcPct val="150000"/>
                        </a:lnSpc>
                      </a:pPr>
                      <a:r>
                        <a:rPr lang="zh-CN" altLang="en-US" sz="1200" b="1" i="0" u="none" strike="noStrike" kern="1200" baseline="0" dirty="0">
                          <a:solidFill>
                            <a:srgbClr val="00B0F0"/>
                          </a:solidFill>
                          <a:latin typeface="微软雅黑" panose="020B0503020204020204" pitchFamily="34" charset="-122"/>
                          <a:ea typeface="微软雅黑" panose="020B0503020204020204" pitchFamily="34" charset="-122"/>
                          <a:cs typeface="+mn-cs"/>
                        </a:rPr>
                        <a:t>延迟时间</a:t>
                      </a:r>
                      <a:endParaRPr lang="zh-CN" altLang="en-US" sz="1200" b="1"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rgbClr val="00B0F0"/>
                          </a:solidFill>
                          <a:latin typeface="微软雅黑" panose="020B0503020204020204" pitchFamily="34" charset="-122"/>
                          <a:ea typeface="微软雅黑" panose="020B0503020204020204" pitchFamily="34" charset="-122"/>
                          <a:cs typeface="+mn-cs"/>
                        </a:rPr>
                        <a:t>值</a:t>
                      </a:r>
                      <a:endParaRPr lang="zh-CN" altLang="en-US" sz="1200" b="1"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j-lt"/>
                          <a:ea typeface="微软雅黑" panose="020B0503020204020204" pitchFamily="34" charset="-122"/>
                          <a:cs typeface="+mn-cs"/>
                        </a:rPr>
                        <a:t>12</a:t>
                      </a:r>
                      <a:endParaRPr lang="zh-CN" altLang="en-US" sz="1200" dirty="0">
                        <a:solidFill>
                          <a:schemeClr val="bg1"/>
                        </a:solidFill>
                        <a:latin typeface="+mj-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7084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j-lt"/>
                          <a:ea typeface="微软雅黑" panose="020B0503020204020204" pitchFamily="34" charset="-122"/>
                          <a:cs typeface="+mn-cs"/>
                        </a:rPr>
                        <a:t>1</a:t>
                      </a:r>
                      <a:endParaRPr lang="zh-CN" altLang="en-US" sz="1200" dirty="0">
                        <a:solidFill>
                          <a:schemeClr val="bg1"/>
                        </a:solidFill>
                        <a:latin typeface="+mj-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50000"/>
                        </a:lnSpc>
                      </a:pPr>
                      <a:r>
                        <a:rPr lang="zh-CN" altLang="en-US" sz="1200" b="0" i="0" u="none" strike="noStrike" kern="1200" baseline="0" dirty="0">
                          <a:solidFill>
                            <a:schemeClr val="bg1"/>
                          </a:solidFill>
                          <a:latin typeface="+mn-lt"/>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j-lt"/>
                          <a:ea typeface="微软雅黑" panose="020B0503020204020204" pitchFamily="34" charset="-122"/>
                          <a:cs typeface="+mn-cs"/>
                        </a:rPr>
                        <a:t>2</a:t>
                      </a:r>
                      <a:endParaRPr lang="zh-CN" altLang="en-US" sz="1200" dirty="0">
                        <a:solidFill>
                          <a:schemeClr val="bg1"/>
                        </a:solidFill>
                        <a:latin typeface="+mj-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
        <p:nvSpPr>
          <p:cNvPr id="25" name="矩形 24"/>
          <p:cNvSpPr/>
          <p:nvPr/>
        </p:nvSpPr>
        <p:spPr>
          <a:xfrm>
            <a:off x="8758619" y="412614"/>
            <a:ext cx="1960880" cy="306705"/>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（二）单核有压力测试</a:t>
            </a:r>
          </a:p>
        </p:txBody>
      </p:sp>
      <p:sp>
        <p:nvSpPr>
          <p:cNvPr id="26" name="矩形 25"/>
          <p:cNvSpPr/>
          <p:nvPr/>
        </p:nvSpPr>
        <p:spPr>
          <a:xfrm>
            <a:off x="5775322" y="412614"/>
            <a:ext cx="1960880" cy="306705"/>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（一）单核无压力测试</a:t>
            </a:r>
          </a:p>
        </p:txBody>
      </p:sp>
      <p:graphicFrame>
        <p:nvGraphicFramePr>
          <p:cNvPr id="27" name="表格 26"/>
          <p:cNvGraphicFramePr>
            <a:graphicFrameLocks noGrp="1"/>
          </p:cNvGraphicFramePr>
          <p:nvPr/>
        </p:nvGraphicFramePr>
        <p:xfrm>
          <a:off x="5996860" y="2944494"/>
          <a:ext cx="5481995" cy="1441450"/>
        </p:xfrm>
        <a:graphic>
          <a:graphicData uri="http://schemas.openxmlformats.org/drawingml/2006/table">
            <a:tbl>
              <a:tblPr firstRow="1" bandRow="1">
                <a:tableStyleId>{5C22544A-7EE6-4342-B048-85BDC9FD1C3A}</a:tableStyleId>
              </a:tblPr>
              <a:tblGrid>
                <a:gridCol w="1467292">
                  <a:extLst>
                    <a:ext uri="{9D8B030D-6E8A-4147-A177-3AD203B41FA5}">
                      <a16:colId xmlns:a16="http://schemas.microsoft.com/office/drawing/2014/main" val="20000"/>
                    </a:ext>
                  </a:extLst>
                </a:gridCol>
                <a:gridCol w="725940">
                  <a:extLst>
                    <a:ext uri="{9D8B030D-6E8A-4147-A177-3AD203B41FA5}">
                      <a16:colId xmlns:a16="http://schemas.microsoft.com/office/drawing/2014/main" val="20001"/>
                    </a:ext>
                  </a:extLst>
                </a:gridCol>
                <a:gridCol w="921776">
                  <a:extLst>
                    <a:ext uri="{9D8B030D-6E8A-4147-A177-3AD203B41FA5}">
                      <a16:colId xmlns:a16="http://schemas.microsoft.com/office/drawing/2014/main" val="20002"/>
                    </a:ext>
                  </a:extLst>
                </a:gridCol>
                <a:gridCol w="920495">
                  <a:extLst>
                    <a:ext uri="{9D8B030D-6E8A-4147-A177-3AD203B41FA5}">
                      <a16:colId xmlns:a16="http://schemas.microsoft.com/office/drawing/2014/main" val="20003"/>
                    </a:ext>
                  </a:extLst>
                </a:gridCol>
                <a:gridCol w="1446492">
                  <a:extLst>
                    <a:ext uri="{9D8B030D-6E8A-4147-A177-3AD203B41FA5}">
                      <a16:colId xmlns:a16="http://schemas.microsoft.com/office/drawing/2014/main" val="20004"/>
                    </a:ext>
                  </a:extLst>
                </a:gridCol>
              </a:tblGrid>
              <a:tr h="288290">
                <a:tc rowSpan="2">
                  <a:txBody>
                    <a:bodyPr/>
                    <a:lstStyle/>
                    <a:p>
                      <a:pPr algn="ctr">
                        <a:lnSpc>
                          <a:spcPct val="200000"/>
                        </a:lnSpc>
                      </a:pPr>
                      <a:r>
                        <a:rPr lang="zh-CN" altLang="en-US" sz="1200" b="1" i="0" u="none" strike="noStrike" kern="1200" baseline="0" dirty="0">
                          <a:solidFill>
                            <a:srgbClr val="00B0F0"/>
                          </a:solidFill>
                          <a:latin typeface="+mn-lt"/>
                          <a:ea typeface="微软雅黑" panose="020B0503020204020204" pitchFamily="34" charset="-122"/>
                          <a:cs typeface="+mn-cs"/>
                        </a:rPr>
                        <a:t>延迟时间</a:t>
                      </a:r>
                      <a:endParaRPr lang="zh-CN" altLang="en-US" sz="1200" b="1" dirty="0">
                        <a:solidFill>
                          <a:srgbClr val="00B0F0"/>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i="0" u="none" strike="noStrike" kern="1200" baseline="0" dirty="0">
                          <a:solidFill>
                            <a:srgbClr val="00B0F0"/>
                          </a:solidFill>
                          <a:latin typeface="+mn-lt"/>
                          <a:ea typeface="微软雅黑" panose="020B0503020204020204" pitchFamily="34" charset="-122"/>
                          <a:cs typeface="+mn-cs"/>
                        </a:rPr>
                        <a:t>值</a:t>
                      </a:r>
                      <a:endParaRPr lang="zh-CN" altLang="en-US" sz="1200" b="1" dirty="0">
                        <a:solidFill>
                          <a:srgbClr val="00B0F0"/>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88290">
                <a:tc vMerge="1">
                  <a:txBody>
                    <a:bodyPr/>
                    <a:lstStyle/>
                    <a:p>
                      <a:endParaRPr lang="zh-CN"/>
                    </a:p>
                  </a:txBody>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CPU#0</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CPU#1</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CPU#3</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288290">
                <a:tc>
                  <a:txBody>
                    <a:bodyPr/>
                    <a:lstStyle/>
                    <a:p>
                      <a:pPr algn="ctr">
                        <a:lnSpc>
                          <a:spcPct val="100000"/>
                        </a:lnSpc>
                      </a:pPr>
                      <a:r>
                        <a:rPr lang="zh-CN" altLang="en-US" sz="1200" b="0" i="0" u="none" strike="noStrike" kern="1200" baseline="0" dirty="0">
                          <a:solidFill>
                            <a:schemeClr val="bg1"/>
                          </a:solidFill>
                          <a:latin typeface="+mn-lt"/>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13</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10</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6</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9</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288290">
                <a:tc>
                  <a:txBody>
                    <a:bodyPr/>
                    <a:lstStyle/>
                    <a:p>
                      <a:pPr algn="ctr">
                        <a:lnSpc>
                          <a:spcPct val="100000"/>
                        </a:lnSpc>
                      </a:pPr>
                      <a:r>
                        <a:rPr lang="zh-CN" altLang="en-US" sz="1200" b="0" i="0" u="none" strike="noStrike" kern="1200" baseline="0" dirty="0">
                          <a:solidFill>
                            <a:schemeClr val="bg1"/>
                          </a:solidFill>
                          <a:latin typeface="+mn-lt"/>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1</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1</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1</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r h="288290">
                <a:tc>
                  <a:txBody>
                    <a:bodyPr/>
                    <a:lstStyle/>
                    <a:p>
                      <a:pPr algn="ctr">
                        <a:lnSpc>
                          <a:spcPct val="100000"/>
                        </a:lnSpc>
                      </a:pPr>
                      <a:r>
                        <a:rPr lang="zh-CN" altLang="en-US" sz="1200" b="0" i="0" u="none" strike="noStrike" kern="1200" baseline="0" dirty="0">
                          <a:solidFill>
                            <a:schemeClr val="bg1"/>
                          </a:solidFill>
                          <a:latin typeface="+mn-lt"/>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4</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3</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表格 27"/>
          <p:cNvGraphicFramePr>
            <a:graphicFrameLocks noGrp="1"/>
          </p:cNvGraphicFramePr>
          <p:nvPr/>
        </p:nvGraphicFramePr>
        <p:xfrm>
          <a:off x="5996859" y="5090467"/>
          <a:ext cx="5481996" cy="1463675"/>
        </p:xfrm>
        <a:graphic>
          <a:graphicData uri="http://schemas.openxmlformats.org/drawingml/2006/table">
            <a:tbl>
              <a:tblPr firstRow="1" bandRow="1">
                <a:tableStyleId>{5C22544A-7EE6-4342-B048-85BDC9FD1C3A}</a:tableStyleId>
              </a:tblPr>
              <a:tblGrid>
                <a:gridCol w="1432442">
                  <a:extLst>
                    <a:ext uri="{9D8B030D-6E8A-4147-A177-3AD203B41FA5}">
                      <a16:colId xmlns:a16="http://schemas.microsoft.com/office/drawing/2014/main" val="20000"/>
                    </a:ext>
                  </a:extLst>
                </a:gridCol>
                <a:gridCol w="999279">
                  <a:extLst>
                    <a:ext uri="{9D8B030D-6E8A-4147-A177-3AD203B41FA5}">
                      <a16:colId xmlns:a16="http://schemas.microsoft.com/office/drawing/2014/main" val="20001"/>
                    </a:ext>
                  </a:extLst>
                </a:gridCol>
                <a:gridCol w="1022010">
                  <a:extLst>
                    <a:ext uri="{9D8B030D-6E8A-4147-A177-3AD203B41FA5}">
                      <a16:colId xmlns:a16="http://schemas.microsoft.com/office/drawing/2014/main" val="20002"/>
                    </a:ext>
                  </a:extLst>
                </a:gridCol>
                <a:gridCol w="947690">
                  <a:extLst>
                    <a:ext uri="{9D8B030D-6E8A-4147-A177-3AD203B41FA5}">
                      <a16:colId xmlns:a16="http://schemas.microsoft.com/office/drawing/2014/main" val="20003"/>
                    </a:ext>
                  </a:extLst>
                </a:gridCol>
                <a:gridCol w="1080575">
                  <a:extLst>
                    <a:ext uri="{9D8B030D-6E8A-4147-A177-3AD203B41FA5}">
                      <a16:colId xmlns:a16="http://schemas.microsoft.com/office/drawing/2014/main" val="20004"/>
                    </a:ext>
                  </a:extLst>
                </a:gridCol>
              </a:tblGrid>
              <a:tr h="288290">
                <a:tc rowSpan="2">
                  <a:txBody>
                    <a:bodyPr/>
                    <a:lstStyle/>
                    <a:p>
                      <a:pPr marL="0" marR="0" indent="0" algn="ctr" defTabSz="914400" rtl="0" eaLnBrk="1" fontAlgn="auto" latinLnBrk="0" hangingPunct="1">
                        <a:lnSpc>
                          <a:spcPct val="200000"/>
                        </a:lnSpc>
                        <a:spcBef>
                          <a:spcPts val="0"/>
                        </a:spcBef>
                        <a:spcAft>
                          <a:spcPts val="0"/>
                        </a:spcAft>
                        <a:buClrTx/>
                        <a:buSzTx/>
                        <a:buFontTx/>
                        <a:buNone/>
                        <a:defRPr/>
                      </a:pPr>
                      <a:r>
                        <a:rPr lang="zh-CN" altLang="en-US" sz="1200" b="1" i="0" u="none" strike="noStrike" kern="1200" baseline="0" dirty="0">
                          <a:solidFill>
                            <a:srgbClr val="00B0F0"/>
                          </a:solidFill>
                          <a:latin typeface="+mn-lt"/>
                          <a:ea typeface="微软雅黑" panose="020B0503020204020204" pitchFamily="34" charset="-122"/>
                          <a:cs typeface="+mn-cs"/>
                        </a:rPr>
                        <a:t>延迟时间</a:t>
                      </a:r>
                      <a:endParaRPr lang="zh-CN" altLang="en-US" sz="1200" b="1" dirty="0">
                        <a:solidFill>
                          <a:srgbClr val="00B0F0"/>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i="0" u="none" strike="noStrike" kern="1200" baseline="0" dirty="0">
                          <a:solidFill>
                            <a:srgbClr val="00B0F0"/>
                          </a:solidFill>
                          <a:latin typeface="+mn-lt"/>
                          <a:ea typeface="微软雅黑" panose="020B0503020204020204" pitchFamily="34" charset="-122"/>
                          <a:cs typeface="+mn-cs"/>
                        </a:rPr>
                        <a:t>值</a:t>
                      </a:r>
                      <a:endParaRPr lang="zh-CN" altLang="en-US" sz="1200" b="1" dirty="0">
                        <a:solidFill>
                          <a:srgbClr val="00B0F0"/>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74320">
                <a:tc vMerge="1">
                  <a:txBody>
                    <a:bodyPr/>
                    <a:lstStyle/>
                    <a:p>
                      <a:endParaRPr lang="zh-CN"/>
                    </a:p>
                  </a:txBody>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CPU#0</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CPU#1</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b="0" i="0" u="none" strike="noStrike" kern="1200" baseline="0" dirty="0">
                          <a:solidFill>
                            <a:schemeClr val="bg1"/>
                          </a:solidFill>
                          <a:latin typeface="+mn-lt"/>
                          <a:ea typeface="微软雅黑" panose="020B0503020204020204" pitchFamily="34" charset="-122"/>
                          <a:cs typeface="+mn-cs"/>
                        </a:rPr>
                        <a:t>CPU#3</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295275">
                <a:tc>
                  <a:txBody>
                    <a:bodyPr/>
                    <a:lstStyle/>
                    <a:p>
                      <a:pPr algn="ctr">
                        <a:lnSpc>
                          <a:spcPct val="100000"/>
                        </a:lnSpc>
                      </a:pPr>
                      <a:r>
                        <a:rPr lang="zh-CN" altLang="en-US" sz="1200" b="0" i="0" u="none" strike="noStrike" kern="1200" baseline="0" dirty="0">
                          <a:solidFill>
                            <a:schemeClr val="bg1"/>
                          </a:solidFill>
                          <a:latin typeface="+mn-lt"/>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17</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19</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16</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25</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288290">
                <a:tc>
                  <a:txBody>
                    <a:bodyPr/>
                    <a:lstStyle/>
                    <a:p>
                      <a:pPr algn="ctr">
                        <a:lnSpc>
                          <a:spcPct val="100000"/>
                        </a:lnSpc>
                      </a:pPr>
                      <a:r>
                        <a:rPr lang="zh-CN" altLang="en-US" sz="1200" b="0" i="0" u="none" strike="noStrike" kern="1200" baseline="0" dirty="0">
                          <a:solidFill>
                            <a:schemeClr val="bg1"/>
                          </a:solidFill>
                          <a:latin typeface="+mn-lt"/>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00000"/>
                        </a:lnSpc>
                      </a:pPr>
                      <a:r>
                        <a:rPr lang="en-US" altLang="zh-CN" sz="1200" dirty="0">
                          <a:solidFill>
                            <a:schemeClr val="bg1"/>
                          </a:solidFill>
                          <a:ea typeface="微软雅黑" panose="020B0503020204020204" pitchFamily="34" charset="-122"/>
                        </a:rPr>
                        <a:t>2</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r h="317500">
                <a:tc>
                  <a:txBody>
                    <a:bodyPr/>
                    <a:lstStyle/>
                    <a:p>
                      <a:pPr algn="ctr">
                        <a:lnSpc>
                          <a:spcPct val="100000"/>
                        </a:lnSpc>
                      </a:pPr>
                      <a:r>
                        <a:rPr lang="zh-CN" altLang="en-US" sz="1200" b="0" i="0" u="none" strike="noStrike" kern="1200" baseline="0" dirty="0">
                          <a:solidFill>
                            <a:schemeClr val="bg1"/>
                          </a:solidFill>
                          <a:latin typeface="+mn-lt"/>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mn-lt"/>
                          <a:ea typeface="微软雅黑" panose="020B0503020204020204" pitchFamily="34" charset="-122"/>
                          <a:cs typeface="+mn-cs"/>
                        </a:rPr>
                        <a:t>s</a:t>
                      </a:r>
                      <a:r>
                        <a:rPr lang="zh-CN" altLang="en-US" sz="1200" b="0" i="0" u="none" strike="noStrike" kern="1200" baseline="0" dirty="0">
                          <a:solidFill>
                            <a:schemeClr val="bg1"/>
                          </a:solidFill>
                          <a:latin typeface="+mn-lt"/>
                          <a:ea typeface="微软雅黑" panose="020B0503020204020204" pitchFamily="34" charset="-122"/>
                          <a:cs typeface="+mn-cs"/>
                        </a:rPr>
                        <a:t>）</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5</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5</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5</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00000"/>
                        </a:lnSpc>
                      </a:pPr>
                      <a:r>
                        <a:rPr lang="en-US" altLang="zh-CN" sz="1200" dirty="0">
                          <a:solidFill>
                            <a:schemeClr val="bg1"/>
                          </a:solidFill>
                          <a:ea typeface="微软雅黑" panose="020B0503020204020204" pitchFamily="34" charset="-122"/>
                        </a:rPr>
                        <a:t>5</a:t>
                      </a:r>
                      <a:endParaRPr lang="zh-CN" altLang="en-US" sz="1200" dirty="0">
                        <a:solidFill>
                          <a:schemeClr val="bg1"/>
                        </a:solidFill>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9" name="矩形 28"/>
          <p:cNvSpPr/>
          <p:nvPr/>
        </p:nvSpPr>
        <p:spPr>
          <a:xfrm>
            <a:off x="5776999" y="2524762"/>
            <a:ext cx="1960880" cy="306705"/>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（三）多核无压力测试</a:t>
            </a:r>
          </a:p>
        </p:txBody>
      </p:sp>
      <p:sp>
        <p:nvSpPr>
          <p:cNvPr id="30" name="矩形 29"/>
          <p:cNvSpPr/>
          <p:nvPr/>
        </p:nvSpPr>
        <p:spPr>
          <a:xfrm>
            <a:off x="5776999" y="4674358"/>
            <a:ext cx="1960880" cy="306705"/>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（四）多核有压力测试</a:t>
            </a:r>
          </a:p>
        </p:txBody>
      </p:sp>
      <p:grpSp>
        <p:nvGrpSpPr>
          <p:cNvPr id="14" name="组合 13"/>
          <p:cNvGrpSpPr/>
          <p:nvPr/>
        </p:nvGrpSpPr>
        <p:grpSpPr>
          <a:xfrm>
            <a:off x="0" y="244159"/>
            <a:ext cx="1929875" cy="464486"/>
            <a:chOff x="0" y="244159"/>
            <a:chExt cx="1929875" cy="464486"/>
          </a:xfrm>
        </p:grpSpPr>
        <p:sp>
          <p:nvSpPr>
            <p:cNvPr id="15" name="矩形 14"/>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测试数据</a:t>
              </a:r>
              <a:endParaRPr lang="zh-CN" altLang="en-US" sz="2400" dirty="0">
                <a:solidFill>
                  <a:schemeClr val="bg1"/>
                </a:solidFill>
                <a:ea typeface="微软雅黑" panose="020B0503020204020204" pitchFamily="34" charset="-122"/>
              </a:endParaRPr>
            </a:p>
          </p:txBody>
        </p:sp>
        <p:grpSp>
          <p:nvGrpSpPr>
            <p:cNvPr id="16" name="组合 15"/>
            <p:cNvGrpSpPr/>
            <p:nvPr/>
          </p:nvGrpSpPr>
          <p:grpSpPr>
            <a:xfrm>
              <a:off x="0" y="244159"/>
              <a:ext cx="381000" cy="464486"/>
              <a:chOff x="4195133" y="512967"/>
              <a:chExt cx="233904" cy="337530"/>
            </a:xfrm>
            <a:solidFill>
              <a:srgbClr val="EF7A00"/>
            </a:solidFill>
          </p:grpSpPr>
          <p:sp>
            <p:nvSpPr>
              <p:cNvPr id="17" name="矩形 16"/>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7408" y="4300953"/>
            <a:ext cx="4179891" cy="738664"/>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      注：由于 </a:t>
            </a:r>
            <a:r>
              <a:rPr lang="en-US" altLang="zh-CN" sz="1400" dirty="0">
                <a:solidFill>
                  <a:schemeClr val="bg1"/>
                </a:solidFill>
                <a:latin typeface="微软雅黑" panose="020B0503020204020204" pitchFamily="34" charset="-122"/>
                <a:ea typeface="微软雅黑" panose="020B0503020204020204" pitchFamily="34" charset="-122"/>
              </a:rPr>
              <a:t>VxWorks </a:t>
            </a:r>
            <a:r>
              <a:rPr lang="zh-CN" altLang="en-US" sz="1400" dirty="0">
                <a:solidFill>
                  <a:schemeClr val="bg1"/>
                </a:solidFill>
                <a:latin typeface="微软雅黑" panose="020B0503020204020204" pitchFamily="34" charset="-122"/>
                <a:ea typeface="微软雅黑" panose="020B0503020204020204" pitchFamily="34" charset="-122"/>
              </a:rPr>
              <a:t>无法运行 </a:t>
            </a:r>
            <a:r>
              <a:rPr lang="en-US" altLang="zh-CN" sz="1400" dirty="0" err="1">
                <a:solidFill>
                  <a:schemeClr val="bg1"/>
                </a:solidFill>
                <a:latin typeface="微软雅黑" panose="020B0503020204020204" pitchFamily="34" charset="-122"/>
                <a:ea typeface="微软雅黑" panose="020B0503020204020204" pitchFamily="34" charset="-122"/>
              </a:rPr>
              <a:t>rt</a:t>
            </a:r>
            <a:r>
              <a:rPr lang="en-US" altLang="zh-CN" sz="1400" dirty="0">
                <a:solidFill>
                  <a:schemeClr val="bg1"/>
                </a:solidFill>
                <a:latin typeface="微软雅黑" panose="020B0503020204020204" pitchFamily="34" charset="-122"/>
                <a:ea typeface="微软雅黑" panose="020B0503020204020204" pitchFamily="34" charset="-122"/>
              </a:rPr>
              <a:t>-tests </a:t>
            </a:r>
            <a:r>
              <a:rPr lang="zh-CN" altLang="en-US" sz="1400" dirty="0">
                <a:solidFill>
                  <a:schemeClr val="bg1"/>
                </a:solidFill>
                <a:latin typeface="微软雅黑" panose="020B0503020204020204" pitchFamily="34" charset="-122"/>
                <a:ea typeface="微软雅黑" panose="020B0503020204020204" pitchFamily="34" charset="-122"/>
              </a:rPr>
              <a:t>实时性测试工具，因此无法进行同等条件下的对比测试</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（激励与测量时间计入延迟时间）。</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424" y="1434780"/>
            <a:ext cx="3724120" cy="270750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67408" y="920409"/>
            <a:ext cx="5400600" cy="414337"/>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sz="2800" b="1" dirty="0">
                <a:solidFill>
                  <a:srgbClr val="00B0F0"/>
                </a:solidFill>
                <a:latin typeface="微软雅黑" panose="020B0503020204020204" pitchFamily="34" charset="-122"/>
                <a:ea typeface="微软雅黑" panose="020B0503020204020204" pitchFamily="34" charset="-122"/>
              </a:rPr>
              <a:t>清华大学实时性对比测试</a:t>
            </a:r>
          </a:p>
        </p:txBody>
      </p:sp>
      <p:sp>
        <p:nvSpPr>
          <p:cNvPr id="8" name="TextBox 1"/>
          <p:cNvSpPr txBox="1"/>
          <p:nvPr/>
        </p:nvSpPr>
        <p:spPr>
          <a:xfrm>
            <a:off x="5447928" y="764373"/>
            <a:ext cx="6125845" cy="306705"/>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（一）在 </a:t>
            </a:r>
            <a:r>
              <a:rPr lang="en-US" altLang="zh-CN" sz="1400" b="1" dirty="0" err="1">
                <a:solidFill>
                  <a:schemeClr val="bg1"/>
                </a:solidFill>
                <a:latin typeface="微软雅黑" panose="020B0503020204020204" pitchFamily="34" charset="-122"/>
                <a:ea typeface="微软雅黑" panose="020B0503020204020204" pitchFamily="34" charset="-122"/>
              </a:rPr>
              <a:t>Freescale</a:t>
            </a:r>
            <a:r>
              <a:rPr lang="en-US" altLang="zh-CN" sz="1400" b="1" dirty="0">
                <a:solidFill>
                  <a:schemeClr val="bg1"/>
                </a:solidFill>
                <a:latin typeface="微软雅黑" panose="020B0503020204020204" pitchFamily="34" charset="-122"/>
                <a:ea typeface="微软雅黑" panose="020B0503020204020204" pitchFamily="34" charset="-122"/>
              </a:rPr>
              <a:t> i.MX6 </a:t>
            </a:r>
            <a:r>
              <a:rPr lang="zh-CN" altLang="en-US" sz="1400" b="1" dirty="0">
                <a:solidFill>
                  <a:schemeClr val="bg1"/>
                </a:solidFill>
                <a:latin typeface="微软雅黑" panose="020B0503020204020204" pitchFamily="34" charset="-122"/>
                <a:ea typeface="微软雅黑" panose="020B0503020204020204" pitchFamily="34" charset="-122"/>
              </a:rPr>
              <a:t>四核硬件平台上，无压力环境下进行实时性测试</a:t>
            </a:r>
          </a:p>
        </p:txBody>
      </p:sp>
      <p:sp>
        <p:nvSpPr>
          <p:cNvPr id="9" name="TextBox 2"/>
          <p:cNvSpPr txBox="1"/>
          <p:nvPr/>
        </p:nvSpPr>
        <p:spPr>
          <a:xfrm>
            <a:off x="5467219" y="2928607"/>
            <a:ext cx="6264175" cy="645160"/>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       从统计结果可以看出，在无压力的情况下 </a:t>
            </a:r>
            <a:r>
              <a:rPr lang="en-US" altLang="zh-CN" sz="1200" dirty="0" err="1">
                <a:solidFill>
                  <a:schemeClr val="bg1"/>
                </a:solidFill>
                <a:latin typeface="微软雅黑" panose="020B0503020204020204" pitchFamily="34" charset="-122"/>
                <a:ea typeface="微软雅黑" panose="020B0503020204020204" pitchFamily="34" charset="-122"/>
              </a:rPr>
              <a:t>SylixOS</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的最大延迟时间明显小于 </a:t>
            </a:r>
            <a:r>
              <a:rPr lang="en-US" altLang="zh-CN" sz="1200" dirty="0">
                <a:solidFill>
                  <a:schemeClr val="bg1"/>
                </a:solidFill>
                <a:latin typeface="微软雅黑" panose="020B0503020204020204" pitchFamily="34" charset="-122"/>
                <a:ea typeface="微软雅黑" panose="020B0503020204020204" pitchFamily="34" charset="-122"/>
              </a:rPr>
              <a:t>Linux  </a:t>
            </a:r>
            <a:r>
              <a:rPr lang="zh-CN" altLang="en-US" sz="1200" dirty="0">
                <a:solidFill>
                  <a:schemeClr val="bg1"/>
                </a:solidFill>
                <a:latin typeface="微软雅黑" panose="020B0503020204020204" pitchFamily="34" charset="-122"/>
                <a:ea typeface="微软雅黑" panose="020B0503020204020204" pitchFamily="34" charset="-122"/>
              </a:rPr>
              <a:t>延迟时间，并且最小延迟时间和平均延迟时间都小于 </a:t>
            </a:r>
            <a:r>
              <a:rPr lang="en-US" altLang="zh-CN" sz="1200" dirty="0">
                <a:solidFill>
                  <a:schemeClr val="bg1"/>
                </a:solidFill>
                <a:latin typeface="微软雅黑" panose="020B0503020204020204" pitchFamily="34" charset="-122"/>
                <a:ea typeface="微软雅黑" panose="020B0503020204020204" pitchFamily="34" charset="-122"/>
              </a:rPr>
              <a:t>Linux </a:t>
            </a:r>
            <a:r>
              <a:rPr lang="zh-CN" altLang="en-US" sz="1200" dirty="0">
                <a:solidFill>
                  <a:schemeClr val="bg1"/>
                </a:solidFill>
                <a:latin typeface="微软雅黑" panose="020B0503020204020204" pitchFamily="34" charset="-122"/>
                <a:ea typeface="微软雅黑" panose="020B0503020204020204" pitchFamily="34" charset="-122"/>
              </a:rPr>
              <a:t>。</a:t>
            </a:r>
          </a:p>
        </p:txBody>
      </p:sp>
      <p:sp>
        <p:nvSpPr>
          <p:cNvPr id="10" name="TextBox 6"/>
          <p:cNvSpPr txBox="1"/>
          <p:nvPr/>
        </p:nvSpPr>
        <p:spPr>
          <a:xfrm>
            <a:off x="5447929" y="3871189"/>
            <a:ext cx="6125845" cy="306705"/>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（二）在 </a:t>
            </a:r>
            <a:r>
              <a:rPr lang="en-US" altLang="zh-CN" sz="1400" b="1" dirty="0" err="1">
                <a:solidFill>
                  <a:schemeClr val="bg1"/>
                </a:solidFill>
                <a:latin typeface="微软雅黑" panose="020B0503020204020204" pitchFamily="34" charset="-122"/>
                <a:ea typeface="微软雅黑" panose="020B0503020204020204" pitchFamily="34" charset="-122"/>
              </a:rPr>
              <a:t>Freescale</a:t>
            </a:r>
            <a:r>
              <a:rPr lang="en-US" altLang="zh-CN" sz="1400" b="1" dirty="0">
                <a:solidFill>
                  <a:schemeClr val="bg1"/>
                </a:solidFill>
                <a:latin typeface="微软雅黑" panose="020B0503020204020204" pitchFamily="34" charset="-122"/>
                <a:ea typeface="微软雅黑" panose="020B0503020204020204" pitchFamily="34" charset="-122"/>
              </a:rPr>
              <a:t> i.MX6 </a:t>
            </a:r>
            <a:r>
              <a:rPr lang="zh-CN" altLang="en-US" sz="1400" b="1" dirty="0">
                <a:solidFill>
                  <a:schemeClr val="bg1"/>
                </a:solidFill>
                <a:latin typeface="微软雅黑" panose="020B0503020204020204" pitchFamily="34" charset="-122"/>
                <a:ea typeface="微软雅黑" panose="020B0503020204020204" pitchFamily="34" charset="-122"/>
              </a:rPr>
              <a:t>四核硬件平台上，有压力环境下进行实时性测试</a:t>
            </a:r>
          </a:p>
        </p:txBody>
      </p:sp>
      <p:sp>
        <p:nvSpPr>
          <p:cNvPr id="11" name="TextBox 7"/>
          <p:cNvSpPr txBox="1"/>
          <p:nvPr/>
        </p:nvSpPr>
        <p:spPr>
          <a:xfrm>
            <a:off x="5481507" y="5859056"/>
            <a:ext cx="6249887" cy="645160"/>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        从统计结果可以看出，在有压力的情况下 </a:t>
            </a:r>
            <a:r>
              <a:rPr lang="en-US" altLang="zh-CN" sz="1200" dirty="0" err="1">
                <a:solidFill>
                  <a:schemeClr val="bg1"/>
                </a:solidFill>
                <a:latin typeface="微软雅黑" panose="020B0503020204020204" pitchFamily="34" charset="-122"/>
                <a:ea typeface="微软雅黑" panose="020B0503020204020204" pitchFamily="34" charset="-122"/>
              </a:rPr>
              <a:t>SylixOS</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的最大延迟时间依然小于 </a:t>
            </a:r>
            <a:r>
              <a:rPr lang="en-US" altLang="zh-CN" sz="1200" dirty="0">
                <a:solidFill>
                  <a:schemeClr val="bg1"/>
                </a:solidFill>
                <a:latin typeface="微软雅黑" panose="020B0503020204020204" pitchFamily="34" charset="-122"/>
                <a:ea typeface="微软雅黑" panose="020B0503020204020204" pitchFamily="34" charset="-122"/>
              </a:rPr>
              <a:t>Linux </a:t>
            </a:r>
            <a:r>
              <a:rPr lang="zh-CN" altLang="en-US" sz="1200" dirty="0">
                <a:solidFill>
                  <a:schemeClr val="bg1"/>
                </a:solidFill>
                <a:latin typeface="微软雅黑" panose="020B0503020204020204" pitchFamily="34" charset="-122"/>
                <a:ea typeface="微软雅黑" panose="020B0503020204020204" pitchFamily="34" charset="-122"/>
              </a:rPr>
              <a:t>延迟时间，并且最小延迟时间和平均延迟时间都小于 </a:t>
            </a:r>
            <a:r>
              <a:rPr lang="en-US" altLang="zh-CN" sz="1200" dirty="0">
                <a:solidFill>
                  <a:schemeClr val="bg1"/>
                </a:solidFill>
                <a:latin typeface="微软雅黑" panose="020B0503020204020204" pitchFamily="34" charset="-122"/>
                <a:ea typeface="微软雅黑" panose="020B0503020204020204" pitchFamily="34" charset="-122"/>
              </a:rPr>
              <a:t>Linux </a:t>
            </a:r>
            <a:r>
              <a:rPr lang="zh-CN" altLang="en-US" sz="1200" dirty="0">
                <a:solidFill>
                  <a:schemeClr val="bg1"/>
                </a:solidFill>
                <a:latin typeface="微软雅黑" panose="020B0503020204020204" pitchFamily="34" charset="-122"/>
                <a:ea typeface="微软雅黑" panose="020B0503020204020204" pitchFamily="34" charset="-122"/>
              </a:rPr>
              <a:t>。</a:t>
            </a:r>
          </a:p>
        </p:txBody>
      </p:sp>
      <p:graphicFrame>
        <p:nvGraphicFramePr>
          <p:cNvPr id="12" name="表格 11"/>
          <p:cNvGraphicFramePr>
            <a:graphicFrameLocks noGrp="1"/>
          </p:cNvGraphicFramePr>
          <p:nvPr>
            <p:custDataLst>
              <p:tags r:id="rId1"/>
            </p:custDataLst>
          </p:nvPr>
        </p:nvGraphicFramePr>
        <p:xfrm>
          <a:off x="5606996" y="128817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lnSpc>
                          <a:spcPct val="150000"/>
                        </a:lnSpc>
                      </a:pP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err="1">
                          <a:solidFill>
                            <a:schemeClr val="bg1"/>
                          </a:solidFill>
                          <a:latin typeface="+mn-lt"/>
                          <a:ea typeface="微软雅黑" panose="020B0503020204020204" pitchFamily="34" charset="-122"/>
                          <a:cs typeface="+mn-cs"/>
                        </a:rPr>
                        <a:t>SylixOS</a:t>
                      </a:r>
                      <a:endParaRPr lang="zh-CN" altLang="en-US" sz="1200" b="1"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chemeClr val="lt1"/>
                          </a:solidFill>
                          <a:latin typeface="+mn-lt"/>
                          <a:ea typeface="微软雅黑" panose="020B0503020204020204" pitchFamily="34" charset="-122"/>
                          <a:cs typeface="+mn-cs"/>
                        </a:rPr>
                        <a:t>Linux</a:t>
                      </a:r>
                      <a:endParaRPr lang="zh-CN" altLang="en-US" sz="1200" b="1" dirty="0">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chemeClr val="lt1"/>
                          </a:solidFill>
                          <a:latin typeface="+mn-lt"/>
                          <a:ea typeface="微软雅黑" panose="020B0503020204020204" pitchFamily="34" charset="-122"/>
                          <a:cs typeface="+mn-cs"/>
                        </a:rPr>
                        <a:t>比较结果</a:t>
                      </a:r>
                      <a:endParaRPr lang="zh-CN" altLang="en-US" sz="1200" b="1" dirty="0">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13</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117</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7084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18</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4</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90</a:t>
                      </a:r>
                      <a:endParaRPr lang="zh-CN" altLang="en-US" sz="1200" b="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5599424" y="4264472"/>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lnSpc>
                          <a:spcPct val="150000"/>
                        </a:lnSpc>
                      </a:pP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err="1">
                          <a:solidFill>
                            <a:schemeClr val="bg1"/>
                          </a:solidFill>
                          <a:latin typeface="+mn-lt"/>
                          <a:ea typeface="微软雅黑" panose="020B0503020204020204" pitchFamily="34" charset="-122"/>
                          <a:cs typeface="+mn-cs"/>
                        </a:rPr>
                        <a:t>SylixOS</a:t>
                      </a:r>
                      <a:endParaRPr lang="zh-CN" altLang="en-US" sz="1200" b="1"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chemeClr val="lt1"/>
                          </a:solidFill>
                          <a:latin typeface="+mn-lt"/>
                          <a:ea typeface="微软雅黑" panose="020B0503020204020204" pitchFamily="34" charset="-122"/>
                          <a:cs typeface="+mn-cs"/>
                        </a:rPr>
                        <a:t>Linux</a:t>
                      </a:r>
                      <a:endParaRPr lang="zh-CN" altLang="en-US" sz="1200" b="1" dirty="0">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chemeClr val="lt1"/>
                          </a:solidFill>
                          <a:latin typeface="+mn-lt"/>
                          <a:ea typeface="微软雅黑" panose="020B0503020204020204" pitchFamily="34" charset="-122"/>
                          <a:cs typeface="+mn-cs"/>
                        </a:rPr>
                        <a:t>比较结果</a:t>
                      </a:r>
                      <a:endParaRPr lang="zh-CN" altLang="en-US" sz="1200" b="1" dirty="0">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25</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121</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7084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18</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5</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76</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grpSp>
        <p:nvGrpSpPr>
          <p:cNvPr id="14" name="组合 13"/>
          <p:cNvGrpSpPr/>
          <p:nvPr/>
        </p:nvGrpSpPr>
        <p:grpSpPr>
          <a:xfrm>
            <a:off x="0" y="244159"/>
            <a:ext cx="1929875" cy="464486"/>
            <a:chOff x="0" y="244159"/>
            <a:chExt cx="1929875" cy="464486"/>
          </a:xfrm>
        </p:grpSpPr>
        <p:sp>
          <p:nvSpPr>
            <p:cNvPr id="15" name="矩形 14"/>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测试数据</a:t>
              </a:r>
              <a:endParaRPr lang="zh-CN" altLang="en-US" sz="2400" dirty="0">
                <a:solidFill>
                  <a:schemeClr val="bg1"/>
                </a:solidFill>
                <a:ea typeface="微软雅黑" panose="020B0503020204020204" pitchFamily="34" charset="-122"/>
              </a:endParaRPr>
            </a:p>
          </p:txBody>
        </p:sp>
        <p:grpSp>
          <p:nvGrpSpPr>
            <p:cNvPr id="16" name="组合 15"/>
            <p:cNvGrpSpPr/>
            <p:nvPr/>
          </p:nvGrpSpPr>
          <p:grpSpPr>
            <a:xfrm>
              <a:off x="0" y="244159"/>
              <a:ext cx="381000" cy="464486"/>
              <a:chOff x="4195133" y="512967"/>
              <a:chExt cx="233904" cy="337530"/>
            </a:xfrm>
            <a:solidFill>
              <a:srgbClr val="EF7A00"/>
            </a:solidFill>
          </p:grpSpPr>
          <p:sp>
            <p:nvSpPr>
              <p:cNvPr id="17" name="矩形 16"/>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4024" y="2893580"/>
            <a:ext cx="7848599" cy="700576"/>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在单核无压力的情况下，</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的平均延迟时间在三个系统中最小，它的最大延迟时间小于</a:t>
            </a:r>
            <a:r>
              <a:rPr lang="en-US" altLang="zh-CN" sz="1400" dirty="0">
                <a:solidFill>
                  <a:schemeClr val="bg1"/>
                </a:solidFill>
                <a:latin typeface="微软雅黑" panose="020B0503020204020204" pitchFamily="34" charset="-122"/>
                <a:ea typeface="微软雅黑" panose="020B0503020204020204" pitchFamily="34" charset="-122"/>
              </a:rPr>
              <a:t>Linux + RT</a:t>
            </a:r>
            <a:r>
              <a:rPr lang="zh-CN" altLang="en-US" sz="1400" dirty="0">
                <a:solidFill>
                  <a:schemeClr val="bg1"/>
                </a:solidFill>
                <a:latin typeface="微软雅黑" panose="020B0503020204020204" pitchFamily="34" charset="-122"/>
                <a:ea typeface="微软雅黑" panose="020B0503020204020204" pitchFamily="34" charset="-122"/>
              </a:rPr>
              <a:t>，说明</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zh-CN" altLang="en-US" sz="1400" dirty="0">
                <a:solidFill>
                  <a:schemeClr val="bg1"/>
                </a:solidFill>
                <a:latin typeface="微软雅黑" panose="020B0503020204020204" pitchFamily="34" charset="-122"/>
                <a:ea typeface="微软雅黑" panose="020B0503020204020204" pitchFamily="34" charset="-122"/>
              </a:rPr>
              <a:t>的实时性在无压力情况下优于</a:t>
            </a:r>
            <a:r>
              <a:rPr lang="en-US" altLang="zh-CN" sz="1400" dirty="0">
                <a:solidFill>
                  <a:schemeClr val="bg1"/>
                </a:solidFill>
                <a:latin typeface="微软雅黑" panose="020B0503020204020204" pitchFamily="34" charset="-122"/>
                <a:ea typeface="微软雅黑" panose="020B0503020204020204" pitchFamily="34" charset="-122"/>
              </a:rPr>
              <a:t>Linux + RT</a:t>
            </a:r>
            <a:r>
              <a:rPr lang="zh-CN" altLang="en-US" sz="1400" dirty="0">
                <a:solidFill>
                  <a:schemeClr val="bg1"/>
                </a:solidFill>
                <a:latin typeface="微软雅黑" panose="020B0503020204020204" pitchFamily="34" charset="-122"/>
                <a:ea typeface="微软雅黑" panose="020B0503020204020204" pitchFamily="34" charset="-122"/>
              </a:rPr>
              <a:t>。</a:t>
            </a:r>
          </a:p>
        </p:txBody>
      </p:sp>
      <p:pic>
        <p:nvPicPr>
          <p:cNvPr id="173060" name="Picture 4" descr="C:\Users\yangyang@acoinfo.co\Desktop\翼辉信息宣传册（新）\图片\simpr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46" y="1033942"/>
            <a:ext cx="3188484" cy="26657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4"/>
          <p:cNvGraphicFramePr>
            <a:graphicFrameLocks noGrp="1"/>
          </p:cNvGraphicFramePr>
          <p:nvPr/>
        </p:nvGraphicFramePr>
        <p:xfrm>
          <a:off x="3936032" y="1323585"/>
          <a:ext cx="7848600" cy="1541780"/>
        </p:xfrm>
        <a:graphic>
          <a:graphicData uri="http://schemas.openxmlformats.org/drawingml/2006/table">
            <a:tbl>
              <a:tblPr firstRow="1" bandRow="1">
                <a:tableStyleId>{5C22544A-7EE6-4342-B048-85BDC9FD1C3A}</a:tableStyleId>
              </a:tblPr>
              <a:tblGrid>
                <a:gridCol w="1640205">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434465">
                  <a:extLst>
                    <a:ext uri="{9D8B030D-6E8A-4147-A177-3AD203B41FA5}">
                      <a16:colId xmlns:a16="http://schemas.microsoft.com/office/drawing/2014/main" val="20002"/>
                    </a:ext>
                  </a:extLst>
                </a:gridCol>
                <a:gridCol w="1181100">
                  <a:extLst>
                    <a:ext uri="{9D8B030D-6E8A-4147-A177-3AD203B41FA5}">
                      <a16:colId xmlns:a16="http://schemas.microsoft.com/office/drawing/2014/main" val="20003"/>
                    </a:ext>
                  </a:extLst>
                </a:gridCol>
                <a:gridCol w="2580640">
                  <a:extLst>
                    <a:ext uri="{9D8B030D-6E8A-4147-A177-3AD203B41FA5}">
                      <a16:colId xmlns:a16="http://schemas.microsoft.com/office/drawing/2014/main" val="20004"/>
                    </a:ext>
                  </a:extLst>
                </a:gridCol>
              </a:tblGrid>
              <a:tr h="365760">
                <a:tc>
                  <a:txBody>
                    <a:bodyPr/>
                    <a:lstStyle/>
                    <a:p>
                      <a:pPr algn="ctr">
                        <a:lnSpc>
                          <a:spcPct val="150000"/>
                        </a:lnSpc>
                      </a:pP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err="1">
                          <a:solidFill>
                            <a:schemeClr val="bg1"/>
                          </a:solidFill>
                          <a:latin typeface="+mn-lt"/>
                          <a:ea typeface="微软雅黑" panose="020B0503020204020204" pitchFamily="34" charset="-122"/>
                          <a:cs typeface="+mn-cs"/>
                        </a:rPr>
                        <a:t>SylixOS</a:t>
                      </a:r>
                      <a:endParaRPr lang="zh-CN" altLang="en-US" sz="1200" b="1"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chemeClr val="bg1"/>
                          </a:solidFill>
                          <a:latin typeface="+mn-lt"/>
                          <a:ea typeface="微软雅黑" panose="020B0503020204020204" pitchFamily="34" charset="-122"/>
                          <a:cs typeface="+mn-cs"/>
                        </a:rPr>
                        <a:t>Linux + RT</a:t>
                      </a:r>
                      <a:endParaRPr lang="zh-CN" altLang="en-US" sz="1200" b="1"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chemeClr val="bg1"/>
                          </a:solidFill>
                          <a:latin typeface="+mn-lt"/>
                          <a:ea typeface="微软雅黑" panose="020B0503020204020204" pitchFamily="34" charset="-122"/>
                          <a:cs typeface="+mn-cs"/>
                        </a:rPr>
                        <a:t>Linux</a:t>
                      </a:r>
                      <a:endParaRPr lang="zh-CN" altLang="en-US" sz="1200" b="1"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chemeClr val="bg1"/>
                          </a:solidFill>
                          <a:latin typeface="+mn-lt"/>
                          <a:ea typeface="微软雅黑" panose="020B0503020204020204" pitchFamily="34" charset="-122"/>
                          <a:cs typeface="+mn-cs"/>
                        </a:rPr>
                        <a:t>比较结果</a:t>
                      </a:r>
                      <a:endParaRPr lang="zh-CN" altLang="en-US" sz="1200" b="1"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77825">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12</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35</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717</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6576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8</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7</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432435">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12</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13</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grpSp>
        <p:nvGrpSpPr>
          <p:cNvPr id="3" name="组合 2"/>
          <p:cNvGrpSpPr/>
          <p:nvPr/>
        </p:nvGrpSpPr>
        <p:grpSpPr>
          <a:xfrm>
            <a:off x="363622" y="818039"/>
            <a:ext cx="5727700" cy="3373783"/>
            <a:chOff x="-68556" y="928212"/>
            <a:chExt cx="5727700" cy="3373783"/>
          </a:xfrm>
        </p:grpSpPr>
        <p:sp>
          <p:nvSpPr>
            <p:cNvPr id="2" name="TextBox 1"/>
            <p:cNvSpPr txBox="1"/>
            <p:nvPr/>
          </p:nvSpPr>
          <p:spPr>
            <a:xfrm>
              <a:off x="-68556" y="928212"/>
              <a:ext cx="5727700" cy="306705"/>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（三）在 </a:t>
              </a:r>
              <a:r>
                <a:rPr lang="en-US" altLang="zh-CN" sz="1400" b="1" dirty="0">
                  <a:solidFill>
                    <a:schemeClr val="bg1"/>
                  </a:solidFill>
                  <a:latin typeface="微软雅黑" panose="020B0503020204020204" pitchFamily="34" charset="-122"/>
                  <a:ea typeface="微软雅黑" panose="020B0503020204020204" pitchFamily="34" charset="-122"/>
                </a:rPr>
                <a:t>TI AM335X </a:t>
              </a:r>
              <a:r>
                <a:rPr lang="zh-CN" altLang="en-US" sz="1400" b="1" dirty="0">
                  <a:solidFill>
                    <a:schemeClr val="bg1"/>
                  </a:solidFill>
                  <a:latin typeface="微软雅黑" panose="020B0503020204020204" pitchFamily="34" charset="-122"/>
                  <a:ea typeface="微软雅黑" panose="020B0503020204020204" pitchFamily="34" charset="-122"/>
                </a:rPr>
                <a:t>单核硬件平台上，无压力环境下进行实时性测试</a:t>
              </a:r>
            </a:p>
          </p:txBody>
        </p:sp>
        <p:sp>
          <p:nvSpPr>
            <p:cNvPr id="6" name="TextBox 1"/>
            <p:cNvSpPr txBox="1"/>
            <p:nvPr/>
          </p:nvSpPr>
          <p:spPr>
            <a:xfrm>
              <a:off x="-68556" y="3995290"/>
              <a:ext cx="5727700" cy="306705"/>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（四）在 </a:t>
              </a:r>
              <a:r>
                <a:rPr lang="en-US" altLang="zh-CN" sz="1400" b="1" dirty="0">
                  <a:solidFill>
                    <a:schemeClr val="bg1"/>
                  </a:solidFill>
                  <a:latin typeface="微软雅黑" panose="020B0503020204020204" pitchFamily="34" charset="-122"/>
                  <a:ea typeface="微软雅黑" panose="020B0503020204020204" pitchFamily="34" charset="-122"/>
                </a:rPr>
                <a:t>TI AM335X </a:t>
              </a:r>
              <a:r>
                <a:rPr lang="zh-CN" altLang="en-US" sz="1400" b="1" dirty="0">
                  <a:solidFill>
                    <a:schemeClr val="bg1"/>
                  </a:solidFill>
                  <a:latin typeface="微软雅黑" panose="020B0503020204020204" pitchFamily="34" charset="-122"/>
                  <a:ea typeface="微软雅黑" panose="020B0503020204020204" pitchFamily="34" charset="-122"/>
                </a:rPr>
                <a:t>单核硬件平台上，有压力环境下进行实时性测试</a:t>
              </a:r>
            </a:p>
          </p:txBody>
        </p:sp>
      </p:grpSp>
      <p:sp>
        <p:nvSpPr>
          <p:cNvPr id="7" name="TextBox 3"/>
          <p:cNvSpPr txBox="1"/>
          <p:nvPr/>
        </p:nvSpPr>
        <p:spPr>
          <a:xfrm>
            <a:off x="3792016" y="5943035"/>
            <a:ext cx="7992616" cy="700576"/>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在单核有压力的情况下，</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的平均延迟时间依然在三个系统中最小，并且它的最大延迟时间小于 </a:t>
            </a:r>
            <a:r>
              <a:rPr lang="en-US" altLang="zh-CN" sz="1400" dirty="0">
                <a:solidFill>
                  <a:schemeClr val="bg1"/>
                </a:solidFill>
                <a:latin typeface="微软雅黑" panose="020B0503020204020204" pitchFamily="34" charset="-122"/>
                <a:ea typeface="微软雅黑" panose="020B0503020204020204" pitchFamily="34" charset="-122"/>
              </a:rPr>
              <a:t>Linux + RT,</a:t>
            </a:r>
            <a:r>
              <a:rPr lang="zh-CN" altLang="en-US" sz="1400" dirty="0">
                <a:solidFill>
                  <a:schemeClr val="bg1"/>
                </a:solidFill>
                <a:latin typeface="微软雅黑" panose="020B0503020204020204" pitchFamily="34" charset="-122"/>
                <a:ea typeface="微软雅黑" panose="020B0503020204020204" pitchFamily="34" charset="-122"/>
              </a:rPr>
              <a:t>说明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的实时性在有压力情况下要优于 </a:t>
            </a:r>
            <a:r>
              <a:rPr lang="en-US" altLang="zh-CN" sz="1400" dirty="0">
                <a:solidFill>
                  <a:schemeClr val="bg1"/>
                </a:solidFill>
                <a:latin typeface="微软雅黑" panose="020B0503020204020204" pitchFamily="34" charset="-122"/>
                <a:ea typeface="微软雅黑" panose="020B0503020204020204" pitchFamily="34" charset="-122"/>
              </a:rPr>
              <a:t>Linux + RT</a:t>
            </a:r>
            <a:r>
              <a:rPr lang="zh-CN" altLang="en-US" sz="1400" dirty="0">
                <a:solidFill>
                  <a:schemeClr val="bg1"/>
                </a:solidFill>
                <a:latin typeface="微软雅黑" panose="020B0503020204020204" pitchFamily="34" charset="-122"/>
                <a:ea typeface="微软雅黑" panose="020B0503020204020204" pitchFamily="34" charset="-122"/>
              </a:rPr>
              <a:t>。</a:t>
            </a:r>
          </a:p>
        </p:txBody>
      </p:sp>
      <p:pic>
        <p:nvPicPr>
          <p:cNvPr id="8" name="Picture 3" descr="C:\Users\yangyang@acoinfo.co\Desktop\翼辉网站代码20160607\image\table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46" y="4334999"/>
            <a:ext cx="3096344" cy="2228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8"/>
          <p:cNvGraphicFramePr>
            <a:graphicFrameLocks noGrp="1"/>
          </p:cNvGraphicFramePr>
          <p:nvPr/>
        </p:nvGraphicFramePr>
        <p:xfrm>
          <a:off x="3936032" y="4373040"/>
          <a:ext cx="7848600" cy="1541780"/>
        </p:xfrm>
        <a:graphic>
          <a:graphicData uri="http://schemas.openxmlformats.org/drawingml/2006/table">
            <a:tbl>
              <a:tblPr firstRow="1" bandRow="1">
                <a:tableStyleId>{5C22544A-7EE6-4342-B048-85BDC9FD1C3A}</a:tableStyleId>
              </a:tblPr>
              <a:tblGrid>
                <a:gridCol w="1640205">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434465">
                  <a:extLst>
                    <a:ext uri="{9D8B030D-6E8A-4147-A177-3AD203B41FA5}">
                      <a16:colId xmlns:a16="http://schemas.microsoft.com/office/drawing/2014/main" val="20002"/>
                    </a:ext>
                  </a:extLst>
                </a:gridCol>
                <a:gridCol w="1181100">
                  <a:extLst>
                    <a:ext uri="{9D8B030D-6E8A-4147-A177-3AD203B41FA5}">
                      <a16:colId xmlns:a16="http://schemas.microsoft.com/office/drawing/2014/main" val="20003"/>
                    </a:ext>
                  </a:extLst>
                </a:gridCol>
                <a:gridCol w="2580640">
                  <a:extLst>
                    <a:ext uri="{9D8B030D-6E8A-4147-A177-3AD203B41FA5}">
                      <a16:colId xmlns:a16="http://schemas.microsoft.com/office/drawing/2014/main" val="20004"/>
                    </a:ext>
                  </a:extLst>
                </a:gridCol>
              </a:tblGrid>
              <a:tr h="365760">
                <a:tc>
                  <a:txBody>
                    <a:bodyPr/>
                    <a:lstStyle/>
                    <a:p>
                      <a:pPr algn="ctr">
                        <a:lnSpc>
                          <a:spcPct val="150000"/>
                        </a:lnSpc>
                      </a:pP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err="1">
                          <a:solidFill>
                            <a:schemeClr val="bg1"/>
                          </a:solidFill>
                          <a:latin typeface="+mn-lt"/>
                          <a:ea typeface="微软雅黑" panose="020B0503020204020204" pitchFamily="34" charset="-122"/>
                          <a:cs typeface="+mn-cs"/>
                        </a:rPr>
                        <a:t>SylixOS</a:t>
                      </a:r>
                      <a:endParaRPr lang="zh-CN" altLang="en-US" sz="1200" b="1"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chemeClr val="lt1"/>
                          </a:solidFill>
                          <a:latin typeface="+mn-lt"/>
                          <a:ea typeface="微软雅黑" panose="020B0503020204020204" pitchFamily="34" charset="-122"/>
                          <a:cs typeface="+mn-cs"/>
                        </a:rPr>
                        <a:t>Linux + RT</a:t>
                      </a:r>
                      <a:endParaRPr lang="zh-CN" altLang="en-US" sz="1200" b="1" dirty="0">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1" i="0" u="none" strike="noStrike" kern="1200" baseline="0" dirty="0">
                          <a:solidFill>
                            <a:schemeClr val="lt1"/>
                          </a:solidFill>
                          <a:latin typeface="+mn-lt"/>
                          <a:ea typeface="微软雅黑" panose="020B0503020204020204" pitchFamily="34" charset="-122"/>
                          <a:cs typeface="+mn-cs"/>
                        </a:rPr>
                        <a:t>Linux</a:t>
                      </a:r>
                      <a:endParaRPr lang="zh-CN" altLang="en-US" sz="1200" b="1" dirty="0">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zh-CN" altLang="en-US" sz="1200" b="1" i="0" u="none" strike="noStrike" kern="1200" baseline="0" dirty="0">
                          <a:solidFill>
                            <a:schemeClr val="lt1"/>
                          </a:solidFill>
                          <a:latin typeface="+mn-lt"/>
                          <a:ea typeface="微软雅黑" panose="020B0503020204020204" pitchFamily="34" charset="-122"/>
                          <a:cs typeface="+mn-cs"/>
                        </a:rPr>
                        <a:t>比较结果</a:t>
                      </a:r>
                      <a:endParaRPr lang="zh-CN" altLang="en-US" sz="1200" b="1" dirty="0">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77825">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最大延迟时间（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dirty="0">
                          <a:solidFill>
                            <a:schemeClr val="bg1"/>
                          </a:solidFill>
                          <a:latin typeface="+mn-lt"/>
                          <a:ea typeface="微软雅黑" panose="020B0503020204020204" pitchFamily="34" charset="-122"/>
                        </a:rPr>
                        <a:t>26</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67</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894</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365760">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最小延迟时间（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2</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8</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17</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432435">
                <a:tc>
                  <a:txBody>
                    <a:bodyPr/>
                    <a:lstStyle/>
                    <a:p>
                      <a:pPr algn="ctr">
                        <a:lnSpc>
                          <a:spcPct val="150000"/>
                        </a:lnSpc>
                      </a:pP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平均延迟时间（</a:t>
                      </a:r>
                      <a:r>
                        <a:rPr lang="en-US" altLang="zh-CN" sz="1200" dirty="0">
                          <a:solidFill>
                            <a:schemeClr val="bg1"/>
                          </a:solidFill>
                          <a:latin typeface="微软雅黑" panose="020B0503020204020204" pitchFamily="34" charset="-122"/>
                          <a:ea typeface="微软雅黑" panose="020B0503020204020204" pitchFamily="34" charset="-122"/>
                          <a:sym typeface="+mn-ea"/>
                        </a:rPr>
                        <a:t>μ</a:t>
                      </a:r>
                      <a:r>
                        <a:rPr lang="en-US" altLang="zh-CN"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s</a:t>
                      </a:r>
                      <a:r>
                        <a:rPr lang="zh-CN" altLang="en-US" sz="1200" b="0" i="0" u="none" strike="noStrike" kern="1200" baseline="0" dirty="0">
                          <a:solidFill>
                            <a:schemeClr val="bg1"/>
                          </a:solidFill>
                          <a:latin typeface="微软雅黑" panose="020B0503020204020204" pitchFamily="34" charset="-122"/>
                          <a:ea typeface="微软雅黑" panose="020B0503020204020204" pitchFamily="34" charset="-122"/>
                          <a:cs typeface="+mn-cs"/>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31</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a:solidFill>
                            <a:schemeClr val="bg1"/>
                          </a:solidFill>
                          <a:latin typeface="+mn-lt"/>
                          <a:ea typeface="微软雅黑" panose="020B0503020204020204" pitchFamily="34" charset="-122"/>
                          <a:cs typeface="+mn-cs"/>
                        </a:rPr>
                        <a:t>35</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tc>
                  <a:txBody>
                    <a:bodyPr/>
                    <a:lstStyle/>
                    <a:p>
                      <a:pPr algn="ctr">
                        <a:lnSpc>
                          <a:spcPct val="150000"/>
                        </a:lnSpc>
                      </a:pPr>
                      <a:r>
                        <a:rPr lang="en-US" altLang="zh-CN" sz="1200" b="0" i="0" u="none" strike="noStrike" kern="1200" baseline="0" dirty="0" err="1">
                          <a:solidFill>
                            <a:schemeClr val="bg1"/>
                          </a:solidFill>
                          <a:latin typeface="+mn-lt"/>
                          <a:ea typeface="微软雅黑" panose="020B0503020204020204" pitchFamily="34" charset="-122"/>
                          <a:cs typeface="+mn-cs"/>
                        </a:rPr>
                        <a:t>SylixOS</a:t>
                      </a:r>
                      <a:r>
                        <a:rPr lang="en-US" altLang="zh-CN" sz="1200" b="0" i="0" u="none" strike="noStrike" kern="1200" baseline="0" dirty="0">
                          <a:solidFill>
                            <a:schemeClr val="bg1"/>
                          </a:solidFill>
                          <a:latin typeface="+mn-lt"/>
                          <a:ea typeface="微软雅黑" panose="020B0503020204020204" pitchFamily="34" charset="-122"/>
                          <a:cs typeface="+mn-cs"/>
                        </a:rPr>
                        <a:t> &lt; Linux + RT&lt; Linux</a:t>
                      </a:r>
                      <a:endParaRPr lang="zh-CN" altLang="en-US" sz="1200" dirty="0">
                        <a:solidFill>
                          <a:schemeClr val="bg1"/>
                        </a:solidFill>
                        <a:latin typeface="+mn-lt"/>
                        <a:ea typeface="微软雅黑" panose="020B0503020204020204" pitchFamily="34" charset="-122"/>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grpSp>
        <p:nvGrpSpPr>
          <p:cNvPr id="12" name="组合 11"/>
          <p:cNvGrpSpPr/>
          <p:nvPr/>
        </p:nvGrpSpPr>
        <p:grpSpPr>
          <a:xfrm>
            <a:off x="0" y="244159"/>
            <a:ext cx="1929875" cy="464486"/>
            <a:chOff x="0" y="244159"/>
            <a:chExt cx="1929875" cy="464486"/>
          </a:xfrm>
        </p:grpSpPr>
        <p:sp>
          <p:nvSpPr>
            <p:cNvPr id="13" name="矩形 12"/>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测试数据</a:t>
              </a:r>
              <a:endParaRPr lang="zh-CN" altLang="en-US" sz="2400" dirty="0">
                <a:solidFill>
                  <a:schemeClr val="bg1"/>
                </a:solidFill>
                <a:ea typeface="微软雅黑" panose="020B0503020204020204" pitchFamily="34" charset="-122"/>
              </a:endParaRPr>
            </a:p>
          </p:txBody>
        </p:sp>
        <p:grpSp>
          <p:nvGrpSpPr>
            <p:cNvPr id="14" name="组合 13"/>
            <p:cNvGrpSpPr/>
            <p:nvPr/>
          </p:nvGrpSpPr>
          <p:grpSpPr>
            <a:xfrm>
              <a:off x="0" y="244159"/>
              <a:ext cx="381000" cy="464486"/>
              <a:chOff x="4195133" y="512967"/>
              <a:chExt cx="233904" cy="337530"/>
            </a:xfrm>
            <a:solidFill>
              <a:srgbClr val="EF7A00"/>
            </a:solidFill>
          </p:grpSpPr>
          <p:sp>
            <p:nvSpPr>
              <p:cNvPr id="15" name="矩形 14"/>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7888" y="1457469"/>
            <a:ext cx="6768752" cy="4767074"/>
          </a:xfrm>
          <a:prstGeom prst="rect">
            <a:avLst/>
          </a:prstGeom>
          <a:noFill/>
        </p:spPr>
        <p:txBody>
          <a:bodyPr wrap="square" rtlCol="0">
            <a:spAutoFit/>
          </a:bodyPr>
          <a:lstStyle/>
          <a:p>
            <a:pPr>
              <a:lnSpc>
                <a:spcPct val="200000"/>
              </a:lnSpc>
            </a:pPr>
            <a:r>
              <a:rPr lang="zh-CN" altLang="en-US" sz="1400" dirty="0">
                <a:solidFill>
                  <a:schemeClr val="bg1"/>
                </a:solidFill>
                <a:latin typeface="微软雅黑" panose="020B0503020204020204" pitchFamily="34" charset="-122"/>
                <a:ea typeface="微软雅黑" panose="020B0503020204020204" pitchFamily="34" charset="-122"/>
              </a:rPr>
              <a:t>测试时间：</a:t>
            </a:r>
            <a:r>
              <a:rPr lang="en-US" altLang="zh-CN" sz="1400" dirty="0">
                <a:solidFill>
                  <a:schemeClr val="bg1"/>
                </a:solidFill>
                <a:latin typeface="微软雅黑" panose="020B0503020204020204" pitchFamily="34" charset="-122"/>
                <a:ea typeface="微软雅黑" panose="020B0503020204020204" pitchFamily="34" charset="-122"/>
              </a:rPr>
              <a:t> 2015 </a:t>
            </a:r>
            <a:r>
              <a:rPr lang="zh-CN" altLang="en-US" sz="1400" dirty="0">
                <a:solidFill>
                  <a:schemeClr val="bg1"/>
                </a:solidFill>
                <a:latin typeface="微软雅黑" panose="020B0503020204020204" pitchFamily="34" charset="-122"/>
                <a:ea typeface="微软雅黑" panose="020B0503020204020204" pitchFamily="34" charset="-122"/>
              </a:rPr>
              <a:t>年 </a:t>
            </a:r>
            <a:r>
              <a:rPr lang="en-US" altLang="zh-CN" sz="1400" dirty="0">
                <a:solidFill>
                  <a:schemeClr val="bg1"/>
                </a:solidFill>
                <a:latin typeface="微软雅黑" panose="020B0503020204020204" pitchFamily="34" charset="-122"/>
                <a:ea typeface="微软雅黑" panose="020B0503020204020204" pitchFamily="34" charset="-122"/>
              </a:rPr>
              <a:t>10 </a:t>
            </a:r>
            <a:r>
              <a:rPr lang="zh-CN" altLang="en-US" sz="1400" dirty="0">
                <a:solidFill>
                  <a:schemeClr val="bg1"/>
                </a:solidFill>
                <a:latin typeface="微软雅黑" panose="020B0503020204020204" pitchFamily="34" charset="-122"/>
                <a:ea typeface="微软雅黑" panose="020B0503020204020204" pitchFamily="34" charset="-122"/>
              </a:rPr>
              <a:t>月 </a:t>
            </a:r>
            <a:r>
              <a:rPr lang="en-US" altLang="zh-CN" sz="1400" dirty="0">
                <a:solidFill>
                  <a:schemeClr val="bg1"/>
                </a:solidFill>
                <a:latin typeface="微软雅黑" panose="020B0503020204020204" pitchFamily="34" charset="-122"/>
                <a:ea typeface="微软雅黑" panose="020B0503020204020204" pitchFamily="34" charset="-122"/>
              </a:rPr>
              <a:t>8 </a:t>
            </a:r>
            <a:r>
              <a:rPr lang="zh-CN" altLang="en-US" sz="1400" dirty="0">
                <a:solidFill>
                  <a:schemeClr val="bg1"/>
                </a:solidFill>
                <a:latin typeface="微软雅黑" panose="020B0503020204020204" pitchFamily="34" charset="-122"/>
                <a:ea typeface="微软雅黑" panose="020B0503020204020204" pitchFamily="34" charset="-122"/>
              </a:rPr>
              <a:t>日至 </a:t>
            </a:r>
            <a:r>
              <a:rPr lang="en-US" altLang="zh-CN" sz="1400" dirty="0">
                <a:solidFill>
                  <a:schemeClr val="bg1"/>
                </a:solidFill>
                <a:latin typeface="微软雅黑" panose="020B0503020204020204" pitchFamily="34" charset="-122"/>
                <a:ea typeface="微软雅黑" panose="020B0503020204020204" pitchFamily="34" charset="-122"/>
              </a:rPr>
              <a:t>2015 </a:t>
            </a:r>
            <a:r>
              <a:rPr lang="zh-CN" altLang="en-US" sz="1400" dirty="0">
                <a:solidFill>
                  <a:schemeClr val="bg1"/>
                </a:solidFill>
                <a:latin typeface="微软雅黑" panose="020B0503020204020204" pitchFamily="34" charset="-122"/>
                <a:ea typeface="微软雅黑" panose="020B0503020204020204" pitchFamily="34" charset="-122"/>
              </a:rPr>
              <a:t>年 </a:t>
            </a:r>
            <a:r>
              <a:rPr lang="en-US" altLang="zh-CN" sz="1400" dirty="0">
                <a:solidFill>
                  <a:schemeClr val="bg1"/>
                </a:solidFill>
                <a:latin typeface="微软雅黑" panose="020B0503020204020204" pitchFamily="34" charset="-122"/>
                <a:ea typeface="微软雅黑" panose="020B0503020204020204" pitchFamily="34" charset="-122"/>
              </a:rPr>
              <a:t>11 </a:t>
            </a:r>
            <a:r>
              <a:rPr lang="zh-CN" altLang="en-US" sz="1400" dirty="0">
                <a:solidFill>
                  <a:schemeClr val="bg1"/>
                </a:solidFill>
                <a:latin typeface="微软雅黑" panose="020B0503020204020204" pitchFamily="34" charset="-122"/>
                <a:ea typeface="微软雅黑" panose="020B0503020204020204" pitchFamily="34" charset="-122"/>
              </a:rPr>
              <a:t>月 </a:t>
            </a:r>
            <a:r>
              <a:rPr lang="en-US" altLang="zh-CN" sz="1400" dirty="0">
                <a:solidFill>
                  <a:schemeClr val="bg1"/>
                </a:solidFill>
                <a:latin typeface="微软雅黑" panose="020B0503020204020204" pitchFamily="34" charset="-122"/>
                <a:ea typeface="微软雅黑" panose="020B0503020204020204" pitchFamily="34" charset="-122"/>
              </a:rPr>
              <a:t>15 </a:t>
            </a:r>
            <a:r>
              <a:rPr lang="zh-CN" altLang="en-US" sz="1400" dirty="0">
                <a:solidFill>
                  <a:schemeClr val="bg1"/>
                </a:solidFill>
                <a:latin typeface="微软雅黑" panose="020B0503020204020204" pitchFamily="34" charset="-122"/>
                <a:ea typeface="微软雅黑" panose="020B0503020204020204" pitchFamily="34" charset="-122"/>
              </a:rPr>
              <a:t>日</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400" dirty="0">
                <a:solidFill>
                  <a:schemeClr val="bg1"/>
                </a:solidFill>
                <a:latin typeface="微软雅黑" panose="020B0503020204020204" pitchFamily="34" charset="-122"/>
                <a:ea typeface="微软雅黑" panose="020B0503020204020204" pitchFamily="34" charset="-122"/>
              </a:rPr>
              <a:t>该中心依据 </a:t>
            </a:r>
            <a:r>
              <a:rPr lang="en-US" altLang="zh-CN" sz="1400" dirty="0">
                <a:solidFill>
                  <a:schemeClr val="bg1"/>
                </a:solidFill>
                <a:latin typeface="微软雅黑" panose="020B0503020204020204" pitchFamily="34" charset="-122"/>
                <a:ea typeface="微软雅黑" panose="020B0503020204020204" pitchFamily="34" charset="-122"/>
              </a:rPr>
              <a:t>GB/T 25000.51-2010《</a:t>
            </a:r>
            <a:r>
              <a:rPr lang="zh-CN" altLang="en-US" sz="1400" dirty="0">
                <a:solidFill>
                  <a:schemeClr val="bg1"/>
                </a:solidFill>
                <a:latin typeface="微软雅黑" panose="020B0503020204020204" pitchFamily="34" charset="-122"/>
                <a:ea typeface="微软雅黑" panose="020B0503020204020204" pitchFamily="34" charset="-122"/>
              </a:rPr>
              <a:t>软件工程 软件产品质量要求与评价</a:t>
            </a: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err="1">
                <a:solidFill>
                  <a:schemeClr val="bg1"/>
                </a:solidFill>
                <a:latin typeface="微软雅黑" panose="020B0503020204020204" pitchFamily="34" charset="-122"/>
                <a:ea typeface="微软雅黑" panose="020B0503020204020204" pitchFamily="34" charset="-122"/>
              </a:rPr>
              <a:t>SquaRE</a:t>
            </a:r>
            <a:r>
              <a:rPr lang="en-US" altLang="zh-CN" sz="1400" dirty="0">
                <a:solidFill>
                  <a:schemeClr val="bg1"/>
                </a:solidFill>
                <a:latin typeface="微软雅黑" panose="020B0503020204020204" pitchFamily="34" charset="-122"/>
                <a:ea typeface="微软雅黑" panose="020B0503020204020204" pitchFamily="34" charset="-122"/>
              </a:rPr>
              <a:t> ) </a:t>
            </a:r>
            <a:r>
              <a:rPr lang="zh-CN" altLang="en-US" sz="1400" dirty="0">
                <a:solidFill>
                  <a:schemeClr val="bg1"/>
                </a:solidFill>
                <a:latin typeface="微软雅黑" panose="020B0503020204020204" pitchFamily="34" charset="-122"/>
                <a:ea typeface="微软雅黑" panose="020B0503020204020204" pitchFamily="34" charset="-122"/>
              </a:rPr>
              <a:t>商业现货 </a:t>
            </a:r>
            <a:r>
              <a:rPr lang="en-US" altLang="zh-CN" sz="1400" dirty="0">
                <a:solidFill>
                  <a:schemeClr val="bg1"/>
                </a:solidFill>
                <a:latin typeface="微软雅黑" panose="020B0503020204020204" pitchFamily="34" charset="-122"/>
                <a:ea typeface="微软雅黑" panose="020B0503020204020204" pitchFamily="34" charset="-122"/>
              </a:rPr>
              <a:t>( COTS ) </a:t>
            </a:r>
            <a:r>
              <a:rPr lang="zh-CN" altLang="en-US" sz="1400" dirty="0">
                <a:solidFill>
                  <a:schemeClr val="bg1"/>
                </a:solidFill>
                <a:latin typeface="微软雅黑" panose="020B0503020204020204" pitchFamily="34" charset="-122"/>
                <a:ea typeface="微软雅黑" panose="020B0503020204020204" pitchFamily="34" charset="-122"/>
              </a:rPr>
              <a:t>软件产品的质量要求和测试细则</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等国家标准以及 </a:t>
            </a:r>
            <a:r>
              <a:rPr lang="en-US" altLang="zh-CN" sz="1400" dirty="0">
                <a:solidFill>
                  <a:schemeClr val="bg1"/>
                </a:solidFill>
                <a:latin typeface="微软雅黑" panose="020B0503020204020204" pitchFamily="34" charset="-122"/>
                <a:ea typeface="微软雅黑" panose="020B0503020204020204" pitchFamily="34" charset="-122"/>
              </a:rPr>
              <a:t>GJB7706-2012《</a:t>
            </a:r>
            <a:r>
              <a:rPr lang="zh-CN" altLang="en-US" sz="1400" dirty="0">
                <a:solidFill>
                  <a:schemeClr val="bg1"/>
                </a:solidFill>
                <a:latin typeface="微软雅黑" panose="020B0503020204020204" pitchFamily="34" charset="-122"/>
                <a:ea typeface="微软雅黑" panose="020B0503020204020204" pitchFamily="34" charset="-122"/>
              </a:rPr>
              <a:t>军用嵌入式操作系统测评要求</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中规定的嵌入式操作系统测试项目，按照 </a:t>
            </a:r>
            <a:r>
              <a:rPr lang="en-US" altLang="zh-CN" sz="1400" dirty="0">
                <a:solidFill>
                  <a:schemeClr val="bg1"/>
                </a:solidFill>
                <a:latin typeface="微软雅黑" panose="020B0503020204020204" pitchFamily="34" charset="-122"/>
                <a:ea typeface="微软雅黑" panose="020B0503020204020204" pitchFamily="34" charset="-122"/>
              </a:rPr>
              <a:t>GJB7718-2012《</a:t>
            </a:r>
            <a:r>
              <a:rPr lang="zh-CN" altLang="en-US" sz="1400" dirty="0">
                <a:solidFill>
                  <a:schemeClr val="bg1"/>
                </a:solidFill>
                <a:latin typeface="微软雅黑" panose="020B0503020204020204" pitchFamily="34" charset="-122"/>
                <a:ea typeface="微软雅黑" panose="020B0503020204020204" pitchFamily="34" charset="-122"/>
              </a:rPr>
              <a:t>军用嵌入式操作系统技术要求</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规定的嵌入式操作系统功能指标，完成了对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实时操作系统的独立第三方软件评测，并出具了测试报告。</a:t>
            </a:r>
          </a:p>
          <a:p>
            <a:pPr>
              <a:lnSpc>
                <a:spcPct val="200000"/>
              </a:lnSpc>
            </a:pPr>
            <a:r>
              <a:rPr lang="zh-CN" altLang="en-US" sz="1400" dirty="0">
                <a:solidFill>
                  <a:schemeClr val="bg1"/>
                </a:solidFill>
                <a:latin typeface="微软雅黑" panose="020B0503020204020204" pitchFamily="34" charset="-122"/>
                <a:ea typeface="微软雅黑" panose="020B0503020204020204" pitchFamily="34" charset="-122"/>
              </a:rPr>
              <a:t>       测试结论说明：</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实时操作系统符合国家军用标准 </a:t>
            </a:r>
            <a:r>
              <a:rPr lang="en-US" altLang="zh-CN" sz="1400" dirty="0">
                <a:solidFill>
                  <a:schemeClr val="bg1"/>
                </a:solidFill>
                <a:latin typeface="微软雅黑" panose="020B0503020204020204" pitchFamily="34" charset="-122"/>
                <a:ea typeface="微软雅黑" panose="020B0503020204020204" pitchFamily="34" charset="-122"/>
              </a:rPr>
              <a:t>GJB7718-2012《</a:t>
            </a:r>
            <a:r>
              <a:rPr lang="zh-CN" altLang="en-US" sz="1400" dirty="0">
                <a:solidFill>
                  <a:schemeClr val="bg1"/>
                </a:solidFill>
                <a:latin typeface="微软雅黑" panose="020B0503020204020204" pitchFamily="34" charset="-122"/>
                <a:ea typeface="微软雅黑" panose="020B0503020204020204" pitchFamily="34" charset="-122"/>
              </a:rPr>
              <a:t>军用嵌入式操作系统技术要求</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所规定的内容，功能正确。</a:t>
            </a:r>
          </a:p>
          <a:p>
            <a:pPr>
              <a:lnSpc>
                <a:spcPct val="200000"/>
              </a:lnSpc>
            </a:pPr>
            <a:r>
              <a:rPr lang="zh-CN" altLang="en-US" sz="1400" dirty="0">
                <a:solidFill>
                  <a:schemeClr val="bg1"/>
                </a:solidFill>
                <a:latin typeface="微软雅黑" panose="020B0503020204020204" pitchFamily="34" charset="-122"/>
                <a:ea typeface="微软雅黑" panose="020B0503020204020204" pitchFamily="34" charset="-122"/>
              </a:rPr>
              <a:t>       北京京航计算通讯研究所飞航软件评测中心的独立第三方评测，有力证明了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实时操作系统的软件标准、质量、可靠性完全满足军用软件对嵌入式操作系统的严苛要求。</a:t>
            </a:r>
          </a:p>
        </p:txBody>
      </p:sp>
      <p:sp>
        <p:nvSpPr>
          <p:cNvPr id="5" name="TextBox 1"/>
          <p:cNvSpPr txBox="1"/>
          <p:nvPr/>
        </p:nvSpPr>
        <p:spPr>
          <a:xfrm>
            <a:off x="623392" y="792277"/>
            <a:ext cx="7023077" cy="523220"/>
          </a:xfrm>
          <a:prstGeom prst="rect">
            <a:avLst/>
          </a:prstGeom>
          <a:noFill/>
        </p:spPr>
        <p:txBody>
          <a:bodyPr wrap="none" rtlCol="0">
            <a:spAutoFit/>
          </a:bodyPr>
          <a:lstStyle/>
          <a:p>
            <a:pPr algn="ctr"/>
            <a:r>
              <a:rPr lang="en-US" altLang="zh-CN" sz="2800" b="1" dirty="0">
                <a:solidFill>
                  <a:srgbClr val="00B0F0"/>
                </a:solidFill>
                <a:latin typeface="微软雅黑" panose="020B0503020204020204" pitchFamily="34" charset="-122"/>
                <a:ea typeface="微软雅黑" panose="020B0503020204020204" pitchFamily="34" charset="-122"/>
              </a:rPr>
              <a:t>SylixOS </a:t>
            </a:r>
            <a:r>
              <a:rPr lang="zh-CN" altLang="zh-CN" sz="2800" b="1" dirty="0">
                <a:solidFill>
                  <a:srgbClr val="00B0F0"/>
                </a:solidFill>
                <a:latin typeface="微软雅黑" panose="020B0503020204020204" pitchFamily="34" charset="-122"/>
                <a:ea typeface="微软雅黑" panose="020B0503020204020204" pitchFamily="34" charset="-122"/>
              </a:rPr>
              <a:t>通过飞航软件评测中心第三方测试</a:t>
            </a:r>
            <a:endParaRPr lang="zh-CN" altLang="en-US" sz="2800" b="1" dirty="0">
              <a:solidFill>
                <a:srgbClr val="00B0F0"/>
              </a:solidFill>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23392" y="1441450"/>
            <a:ext cx="3891433" cy="30676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
          <p:cNvSpPr txBox="1"/>
          <p:nvPr/>
        </p:nvSpPr>
        <p:spPr>
          <a:xfrm>
            <a:off x="623237" y="4533595"/>
            <a:ext cx="4248628" cy="1670073"/>
          </a:xfrm>
          <a:prstGeom prst="rect">
            <a:avLst/>
          </a:prstGeom>
          <a:noFill/>
        </p:spPr>
        <p:txBody>
          <a:bodyPr wrap="square" rtlCol="0">
            <a:spAutoFit/>
          </a:bodyPr>
          <a:lstStyle/>
          <a:p>
            <a:pPr>
              <a:lnSpc>
                <a:spcPct val="150000"/>
              </a:lnSpc>
            </a:pPr>
            <a:r>
              <a:rPr lang="zh-CN" altLang="en-US" sz="1400" b="1" dirty="0">
                <a:solidFill>
                  <a:srgbClr val="00B0F0"/>
                </a:solidFill>
                <a:latin typeface="微软雅黑" panose="020B0503020204020204" pitchFamily="34" charset="-122"/>
                <a:ea typeface="微软雅黑" panose="020B0503020204020204" pitchFamily="34" charset="-122"/>
              </a:rPr>
              <a:t>北京京航计算通讯研究所飞航软件评测中心：</a:t>
            </a:r>
            <a:endParaRPr lang="en-US" altLang="zh-CN" sz="1400" b="1" dirty="0">
              <a:solidFill>
                <a:srgbClr val="00B0F0"/>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中国航天科工集团公司下属的具有相关资质的独立第三方软件评测机构，是国内最早从事军用高可靠性软件测试业务的专业机构之一，承担了多项重大武器装备的第三方软件测试与评价任务</a:t>
            </a:r>
          </a:p>
        </p:txBody>
      </p:sp>
      <p:grpSp>
        <p:nvGrpSpPr>
          <p:cNvPr id="9" name="组合 8"/>
          <p:cNvGrpSpPr/>
          <p:nvPr/>
        </p:nvGrpSpPr>
        <p:grpSpPr>
          <a:xfrm>
            <a:off x="0" y="244159"/>
            <a:ext cx="1929875" cy="464486"/>
            <a:chOff x="0" y="244159"/>
            <a:chExt cx="1929875" cy="464486"/>
          </a:xfrm>
        </p:grpSpPr>
        <p:sp>
          <p:nvSpPr>
            <p:cNvPr id="10" name="矩形 9"/>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测试数据</a:t>
              </a:r>
              <a:endParaRPr lang="zh-CN" altLang="en-US" sz="2400" dirty="0">
                <a:solidFill>
                  <a:schemeClr val="bg1"/>
                </a:solidFill>
                <a:ea typeface="微软雅黑" panose="020B0503020204020204" pitchFamily="34" charset="-122"/>
              </a:endParaRPr>
            </a:p>
          </p:txBody>
        </p:sp>
        <p:grpSp>
          <p:nvGrpSpPr>
            <p:cNvPr id="11" name="组合 10"/>
            <p:cNvGrpSpPr/>
            <p:nvPr/>
          </p:nvGrpSpPr>
          <p:grpSpPr>
            <a:xfrm>
              <a:off x="0" y="244159"/>
              <a:ext cx="381000" cy="464486"/>
              <a:chOff x="4195133" y="512967"/>
              <a:chExt cx="233904" cy="337530"/>
            </a:xfrm>
            <a:solidFill>
              <a:srgbClr val="EF7A00"/>
            </a:solidFill>
          </p:grpSpPr>
          <p:sp>
            <p:nvSpPr>
              <p:cNvPr id="12" name="矩形 11"/>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3392" y="766643"/>
            <a:ext cx="7382150" cy="523220"/>
          </a:xfrm>
          <a:prstGeom prst="rect">
            <a:avLst/>
          </a:prstGeom>
          <a:noFill/>
        </p:spPr>
        <p:txBody>
          <a:bodyPr wrap="none" rtlCol="0">
            <a:spAutoFit/>
          </a:bodyPr>
          <a:lstStyle/>
          <a:p>
            <a:pPr algn="ctr"/>
            <a:r>
              <a:rPr lang="en-US" altLang="zh-CN" sz="2800" b="1" dirty="0">
                <a:solidFill>
                  <a:srgbClr val="00B0F0"/>
                </a:solidFill>
                <a:latin typeface="微软雅黑" panose="020B0503020204020204" pitchFamily="34" charset="-122"/>
                <a:ea typeface="微软雅黑" panose="020B0503020204020204" pitchFamily="34" charset="-122"/>
              </a:rPr>
              <a:t>SylixOS </a:t>
            </a:r>
            <a:r>
              <a:rPr lang="zh-CN" altLang="en-US" sz="2800" b="1" dirty="0">
                <a:solidFill>
                  <a:srgbClr val="00B0F0"/>
                </a:solidFill>
                <a:latin typeface="微软雅黑" panose="020B0503020204020204" pitchFamily="34" charset="-122"/>
                <a:ea typeface="微软雅黑" panose="020B0503020204020204" pitchFamily="34" charset="-122"/>
              </a:rPr>
              <a:t>通过北航软件测评实验室第三方测试</a:t>
            </a:r>
          </a:p>
        </p:txBody>
      </p:sp>
      <p:pic>
        <p:nvPicPr>
          <p:cNvPr id="5" name="Picture 2" descr="C:\Users\yangyang@acoinfo.co\Desktop\news15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735" y="1657722"/>
            <a:ext cx="4303810" cy="285139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303912" y="1621876"/>
            <a:ext cx="6696744" cy="4255396"/>
          </a:xfrm>
          <a:prstGeom prst="rect">
            <a:avLst/>
          </a:prstGeom>
        </p:spPr>
        <p:txBody>
          <a:bodyPr wrap="square">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测试时间：</a:t>
            </a:r>
            <a:r>
              <a:rPr lang="en-US" altLang="zh-CN" sz="1400" dirty="0">
                <a:solidFill>
                  <a:schemeClr val="bg1"/>
                </a:solidFill>
                <a:latin typeface="微软雅黑" panose="020B0503020204020204" pitchFamily="34" charset="-122"/>
                <a:ea typeface="微软雅黑" panose="020B0503020204020204" pitchFamily="34" charset="-122"/>
              </a:rPr>
              <a:t> 2017</a:t>
            </a:r>
            <a:r>
              <a:rPr lang="zh-CN" altLang="en-US" sz="1400" dirty="0">
                <a:solidFill>
                  <a:schemeClr val="bg1"/>
                </a:solidFill>
                <a:latin typeface="微软雅黑" panose="020B0503020204020204" pitchFamily="34" charset="-122"/>
                <a:ea typeface="微软雅黑" panose="020B0503020204020204" pitchFamily="34" charset="-122"/>
              </a:rPr>
              <a:t>年</a:t>
            </a:r>
            <a:r>
              <a:rPr lang="en-US" altLang="zh-CN" sz="1400" dirty="0">
                <a:solidFill>
                  <a:schemeClr val="bg1"/>
                </a:solidFill>
                <a:latin typeface="微软雅黑" panose="020B0503020204020204" pitchFamily="34" charset="-122"/>
                <a:ea typeface="微软雅黑" panose="020B0503020204020204" pitchFamily="34" charset="-122"/>
              </a:rPr>
              <a:t>1</a:t>
            </a:r>
            <a:r>
              <a:rPr lang="zh-CN" altLang="en-US" sz="1400" dirty="0">
                <a:solidFill>
                  <a:schemeClr val="bg1"/>
                </a:solidFill>
                <a:latin typeface="微软雅黑" panose="020B0503020204020204" pitchFamily="34" charset="-122"/>
                <a:ea typeface="微软雅黑" panose="020B0503020204020204" pitchFamily="34" charset="-122"/>
              </a:rPr>
              <a:t>月</a:t>
            </a:r>
            <a:r>
              <a:rPr lang="en-US" altLang="zh-CN" sz="1400" dirty="0">
                <a:solidFill>
                  <a:schemeClr val="bg1"/>
                </a:solidFill>
                <a:latin typeface="微软雅黑" panose="020B0503020204020204" pitchFamily="34" charset="-122"/>
                <a:ea typeface="微软雅黑" panose="020B0503020204020204" pitchFamily="34" charset="-122"/>
              </a:rPr>
              <a:t>15</a:t>
            </a:r>
            <a:r>
              <a:rPr lang="zh-CN" altLang="en-US" sz="1400" dirty="0">
                <a:solidFill>
                  <a:schemeClr val="bg1"/>
                </a:solidFill>
                <a:latin typeface="微软雅黑" panose="020B0503020204020204" pitchFamily="34" charset="-122"/>
                <a:ea typeface="微软雅黑" panose="020B0503020204020204" pitchFamily="34" charset="-122"/>
              </a:rPr>
              <a:t>日      </a:t>
            </a:r>
            <a:endParaRPr lang="en-US" altLang="zh-CN" sz="14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 报告的测试结论说明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实时操作系统内核满足 </a:t>
            </a:r>
            <a:r>
              <a:rPr lang="en-US" altLang="zh-CN" sz="1400" dirty="0">
                <a:solidFill>
                  <a:schemeClr val="bg1"/>
                </a:solidFill>
                <a:latin typeface="微软雅黑" panose="020B0503020204020204" pitchFamily="34" charset="-122"/>
                <a:ea typeface="微软雅黑" panose="020B0503020204020204" pitchFamily="34" charset="-122"/>
              </a:rPr>
              <a:t>GJB7718-2012 《 </a:t>
            </a:r>
            <a:r>
              <a:rPr lang="zh-CN" altLang="en-US" sz="1400" dirty="0">
                <a:solidFill>
                  <a:schemeClr val="bg1"/>
                </a:solidFill>
                <a:latin typeface="微软雅黑" panose="020B0503020204020204" pitchFamily="34" charset="-122"/>
                <a:ea typeface="微软雅黑" panose="020B0503020204020204" pitchFamily="34" charset="-122"/>
              </a:rPr>
              <a:t>军用嵌入式操作系统技术要求</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和 </a:t>
            </a:r>
            <a:r>
              <a:rPr lang="en-US" altLang="zh-CN" sz="1400" dirty="0">
                <a:solidFill>
                  <a:schemeClr val="bg1"/>
                </a:solidFill>
                <a:latin typeface="微软雅黑" panose="020B0503020204020204" pitchFamily="34" charset="-122"/>
                <a:ea typeface="微软雅黑" panose="020B0503020204020204" pitchFamily="34" charset="-122"/>
              </a:rPr>
              <a:t>GJB7714-2012 《 </a:t>
            </a:r>
            <a:r>
              <a:rPr lang="zh-CN" altLang="en-US" sz="1400" dirty="0">
                <a:solidFill>
                  <a:schemeClr val="bg1"/>
                </a:solidFill>
                <a:latin typeface="微软雅黑" panose="020B0503020204020204" pitchFamily="34" charset="-122"/>
                <a:ea typeface="微软雅黑" panose="020B0503020204020204" pitchFamily="34" charset="-122"/>
              </a:rPr>
              <a:t>军用嵌入式实时操作系统应用编程接口</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的规定，功能正确，通过了第三方评测。</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通过北航软件测评实验室的第三方评测说明了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实时操作系统的软件标准、质量、可靠性满足军用软件的要求和标准，完全自主的嵌入式大型实时操作系统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可以应用于军品的开发和生产。</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SylixOS </a:t>
            </a:r>
            <a:r>
              <a:rPr lang="zh-CN" altLang="en-US" sz="1400" dirty="0">
                <a:solidFill>
                  <a:schemeClr val="bg1"/>
                </a:solidFill>
                <a:latin typeface="微软雅黑" panose="020B0503020204020204" pitchFamily="34" charset="-122"/>
                <a:ea typeface="微软雅黑" panose="020B0503020204020204" pitchFamily="34" charset="-122"/>
              </a:rPr>
              <a:t>作为嵌入式实时操作系统的后来者，使用了更先进的设计理念，使性能、安全性、可靠性达到甚至超过了众多实时操作系统，成为国内自主嵌入式实时操作系统的引领者。目前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已成功应用于工业自动化与通信、武器装备及国防安全、新能源应用等国家基础领域中，从 </a:t>
            </a:r>
            <a:r>
              <a:rPr lang="en-US" altLang="zh-CN" sz="1400" dirty="0">
                <a:solidFill>
                  <a:schemeClr val="bg1"/>
                </a:solidFill>
                <a:latin typeface="微软雅黑" panose="020B0503020204020204" pitchFamily="34" charset="-122"/>
                <a:ea typeface="微软雅黑" panose="020B0503020204020204" pitchFamily="34" charset="-122"/>
              </a:rPr>
              <a:t>2006 </a:t>
            </a:r>
            <a:r>
              <a:rPr lang="zh-CN" altLang="en-US" sz="1400" dirty="0">
                <a:solidFill>
                  <a:schemeClr val="bg1"/>
                </a:solidFill>
                <a:latin typeface="微软雅黑" panose="020B0503020204020204" pitchFamily="34" charset="-122"/>
                <a:ea typeface="微软雅黑" panose="020B0503020204020204" pitchFamily="34" charset="-122"/>
              </a:rPr>
              <a:t>年至今已有数百个项目或产品基于 </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进行开发，产品稳定可靠，</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系统节点不间断运行已超过八万小时（</a:t>
            </a:r>
            <a:r>
              <a:rPr lang="en-US" altLang="zh-CN" sz="1400" dirty="0">
                <a:solidFill>
                  <a:schemeClr val="bg1"/>
                </a:solidFill>
                <a:latin typeface="微软雅黑" panose="020B0503020204020204" pitchFamily="34" charset="-122"/>
                <a:ea typeface="微软雅黑" panose="020B0503020204020204" pitchFamily="34" charset="-122"/>
              </a:rPr>
              <a:t>9 </a:t>
            </a:r>
            <a:r>
              <a:rPr lang="zh-CN" altLang="en-US" sz="1400" dirty="0">
                <a:solidFill>
                  <a:schemeClr val="bg1"/>
                </a:solidFill>
                <a:latin typeface="微软雅黑" panose="020B0503020204020204" pitchFamily="34" charset="-122"/>
                <a:ea typeface="微软雅黑" panose="020B0503020204020204" pitchFamily="34" charset="-122"/>
              </a:rPr>
              <a:t>年时间）。</a:t>
            </a:r>
          </a:p>
        </p:txBody>
      </p:sp>
      <p:sp>
        <p:nvSpPr>
          <p:cNvPr id="9" name="文本框 8"/>
          <p:cNvSpPr txBox="1"/>
          <p:nvPr/>
        </p:nvSpPr>
        <p:spPr>
          <a:xfrm>
            <a:off x="733838" y="4851737"/>
            <a:ext cx="3994010" cy="1169551"/>
          </a:xfrm>
          <a:prstGeom prst="rect">
            <a:avLst/>
          </a:prstGeom>
          <a:noFill/>
        </p:spPr>
        <p:txBody>
          <a:bodyPr wrap="square">
            <a:spAutoFit/>
          </a:bodyPr>
          <a:lstStyle/>
          <a:p>
            <a:r>
              <a:rPr lang="zh-CN" altLang="en-US" sz="1400" b="1" dirty="0">
                <a:solidFill>
                  <a:srgbClr val="00B0F0"/>
                </a:solidFill>
                <a:latin typeface="微软雅黑" panose="020B0503020204020204" pitchFamily="34" charset="-122"/>
                <a:ea typeface="微软雅黑" panose="020B0503020204020204" pitchFamily="34" charset="-122"/>
              </a:rPr>
              <a:t>北航软件测评实验室：</a:t>
            </a:r>
            <a:endParaRPr lang="en-US" altLang="zh-CN" sz="1400" b="1" dirty="0">
              <a:solidFill>
                <a:srgbClr val="00B0F0"/>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所属北京航空航天大学，依托北京航空航天大学软件工程研究所的从事专业软件测试的单位，</a:t>
            </a:r>
            <a:r>
              <a:rPr lang="en-US" altLang="zh-CN" sz="1400" dirty="0">
                <a:solidFill>
                  <a:schemeClr val="bg1"/>
                </a:solidFill>
                <a:latin typeface="微软雅黑" panose="020B0503020204020204" pitchFamily="34" charset="-122"/>
                <a:ea typeface="微软雅黑" panose="020B0503020204020204" pitchFamily="34" charset="-122"/>
              </a:rPr>
              <a:t>2009 </a:t>
            </a:r>
            <a:r>
              <a:rPr lang="zh-CN" altLang="en-US" sz="1400" dirty="0">
                <a:solidFill>
                  <a:schemeClr val="bg1"/>
                </a:solidFill>
                <a:latin typeface="微软雅黑" panose="020B0503020204020204" pitchFamily="34" charset="-122"/>
                <a:ea typeface="微软雅黑" panose="020B0503020204020204" pitchFamily="34" charset="-122"/>
              </a:rPr>
              <a:t>年通过了国家相关职能部门的认证取得了从事专业软件测试资质证书</a:t>
            </a:r>
            <a:endParaRPr lang="zh-CN" altLang="en-US" dirty="0"/>
          </a:p>
        </p:txBody>
      </p:sp>
      <p:grpSp>
        <p:nvGrpSpPr>
          <p:cNvPr id="10" name="组合 9"/>
          <p:cNvGrpSpPr/>
          <p:nvPr/>
        </p:nvGrpSpPr>
        <p:grpSpPr>
          <a:xfrm>
            <a:off x="0" y="244159"/>
            <a:ext cx="1929875" cy="464486"/>
            <a:chOff x="0" y="244159"/>
            <a:chExt cx="1929875" cy="464486"/>
          </a:xfrm>
        </p:grpSpPr>
        <p:sp>
          <p:nvSpPr>
            <p:cNvPr id="11" name="矩形 10"/>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测试数据</a:t>
              </a:r>
              <a:endParaRPr lang="zh-CN" altLang="en-US" sz="2400" dirty="0">
                <a:solidFill>
                  <a:schemeClr val="bg1"/>
                </a:solidFill>
                <a:ea typeface="微软雅黑" panose="020B0503020204020204" pitchFamily="34" charset="-122"/>
              </a:endParaRPr>
            </a:p>
          </p:txBody>
        </p:sp>
        <p:grpSp>
          <p:nvGrpSpPr>
            <p:cNvPr id="12" name="组合 11"/>
            <p:cNvGrpSpPr/>
            <p:nvPr/>
          </p:nvGrpSpPr>
          <p:grpSpPr>
            <a:xfrm>
              <a:off x="0" y="244159"/>
              <a:ext cx="381000" cy="464486"/>
              <a:chOff x="4195133" y="512967"/>
              <a:chExt cx="233904" cy="337530"/>
            </a:xfrm>
            <a:solidFill>
              <a:srgbClr val="EF7A00"/>
            </a:solidFill>
          </p:grpSpPr>
          <p:sp>
            <p:nvSpPr>
              <p:cNvPr id="13" name="矩形 12"/>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400" y="784914"/>
            <a:ext cx="3996952" cy="414337"/>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sz="2800" b="1" dirty="0">
                <a:solidFill>
                  <a:srgbClr val="00B0F0"/>
                </a:solidFill>
                <a:latin typeface="微软雅黑" panose="020B0503020204020204" pitchFamily="34" charset="-122"/>
                <a:ea typeface="微软雅黑" panose="020B0503020204020204" pitchFamily="34" charset="-122"/>
              </a:rPr>
              <a:t>中断响应能力测试</a:t>
            </a:r>
          </a:p>
        </p:txBody>
      </p:sp>
      <p:sp>
        <p:nvSpPr>
          <p:cNvPr id="6" name="矩形 5"/>
          <p:cNvSpPr>
            <a:spLocks noChangeArrowheads="1"/>
          </p:cNvSpPr>
          <p:nvPr/>
        </p:nvSpPr>
        <p:spPr bwMode="auto">
          <a:xfrm>
            <a:off x="6384032" y="1056941"/>
            <a:ext cx="5400600" cy="2316403"/>
          </a:xfrm>
          <a:prstGeom prst="rect">
            <a:avLst/>
          </a:prstGeom>
          <a:noFill/>
          <a:ln w="9525">
            <a:noFill/>
            <a:miter lim="800000"/>
          </a:ln>
        </p:spPr>
        <p:txBody>
          <a:bodyPr wrap="square">
            <a:spAutoFit/>
          </a:bodyPr>
          <a:lstStyle/>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 配置目标设备（</a:t>
            </a:r>
            <a:r>
              <a:rPr lang="en-US" altLang="zh-CN" sz="1400" dirty="0">
                <a:solidFill>
                  <a:schemeClr val="bg1"/>
                </a:solidFill>
                <a:latin typeface="微软雅黑" panose="020B0503020204020204" pitchFamily="34" charset="-122"/>
                <a:ea typeface="微软雅黑" panose="020B0503020204020204" pitchFamily="34" charset="-122"/>
              </a:rPr>
              <a:t>Zynq-7000</a:t>
            </a:r>
            <a:r>
              <a:rPr lang="zh-CN" altLang="en-US" sz="1400" dirty="0">
                <a:solidFill>
                  <a:schemeClr val="bg1"/>
                </a:solidFill>
                <a:latin typeface="微软雅黑" panose="020B0503020204020204" pitchFamily="34" charset="-122"/>
                <a:ea typeface="微软雅黑" panose="020B0503020204020204" pitchFamily="34" charset="-122"/>
              </a:rPr>
              <a:t>）的</a:t>
            </a:r>
            <a:r>
              <a:rPr lang="en-US" altLang="zh-CN" sz="1400" dirty="0">
                <a:solidFill>
                  <a:schemeClr val="bg1"/>
                </a:solidFill>
                <a:latin typeface="微软雅黑" panose="020B0503020204020204" pitchFamily="34" charset="-122"/>
                <a:ea typeface="微软雅黑" panose="020B0503020204020204" pitchFamily="34" charset="-122"/>
              </a:rPr>
              <a:t>19</a:t>
            </a:r>
            <a:r>
              <a:rPr lang="zh-CN" altLang="en-US" sz="1400" dirty="0">
                <a:solidFill>
                  <a:schemeClr val="bg1"/>
                </a:solidFill>
                <a:latin typeface="微软雅黑" panose="020B0503020204020204" pitchFamily="34" charset="-122"/>
                <a:ea typeface="微软雅黑" panose="020B0503020204020204" pitchFamily="34" charset="-122"/>
              </a:rPr>
              <a:t>号管脚为外部中断模式并将</a:t>
            </a:r>
            <a:r>
              <a:rPr lang="en-US" altLang="zh-CN" sz="1400" dirty="0">
                <a:solidFill>
                  <a:schemeClr val="bg1"/>
                </a:solidFill>
                <a:latin typeface="微软雅黑" panose="020B0503020204020204" pitchFamily="34" charset="-122"/>
                <a:ea typeface="微软雅黑" panose="020B0503020204020204" pitchFamily="34" charset="-122"/>
              </a:rPr>
              <a:t>11</a:t>
            </a:r>
            <a:r>
              <a:rPr lang="zh-CN" altLang="en-US" sz="1400" dirty="0">
                <a:solidFill>
                  <a:schemeClr val="bg1"/>
                </a:solidFill>
                <a:latin typeface="微软雅黑" panose="020B0503020204020204" pitchFamily="34" charset="-122"/>
                <a:ea typeface="微软雅黑" panose="020B0503020204020204" pitchFamily="34" charset="-122"/>
              </a:rPr>
              <a:t>号管脚配置为输出模式；</a:t>
            </a:r>
            <a:endParaRPr lang="en-US" altLang="zh-CN" sz="1400"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使用示波器自带的</a:t>
            </a:r>
            <a:r>
              <a:rPr lang="en-US" altLang="zh-CN" sz="1400" dirty="0">
                <a:solidFill>
                  <a:schemeClr val="bg1"/>
                </a:solidFill>
                <a:latin typeface="微软雅黑" panose="020B0503020204020204" pitchFamily="34" charset="-122"/>
                <a:ea typeface="微软雅黑" panose="020B0503020204020204" pitchFamily="34" charset="-122"/>
              </a:rPr>
              <a:t>1KHz</a:t>
            </a:r>
            <a:r>
              <a:rPr lang="zh-CN" altLang="en-US" sz="1400" dirty="0">
                <a:solidFill>
                  <a:schemeClr val="bg1"/>
                </a:solidFill>
                <a:latin typeface="微软雅黑" panose="020B0503020204020204" pitchFamily="34" charset="-122"/>
                <a:ea typeface="微软雅黑" panose="020B0503020204020204" pitchFamily="34" charset="-122"/>
              </a:rPr>
              <a:t>方波作为目标设备（</a:t>
            </a:r>
            <a:r>
              <a:rPr lang="en-US" altLang="zh-CN" sz="1400" dirty="0">
                <a:solidFill>
                  <a:schemeClr val="bg1"/>
                </a:solidFill>
                <a:latin typeface="微软雅黑" panose="020B0503020204020204" pitchFamily="34" charset="-122"/>
                <a:ea typeface="微软雅黑" panose="020B0503020204020204" pitchFamily="34" charset="-122"/>
              </a:rPr>
              <a:t>Zynq-7000</a:t>
            </a:r>
            <a:r>
              <a:rPr lang="zh-CN" altLang="en-US" sz="1400" dirty="0">
                <a:solidFill>
                  <a:schemeClr val="bg1"/>
                </a:solidFill>
                <a:latin typeface="微软雅黑" panose="020B0503020204020204" pitchFamily="34" charset="-122"/>
                <a:ea typeface="微软雅黑" panose="020B0503020204020204" pitchFamily="34" charset="-122"/>
              </a:rPr>
              <a:t>）外部中断触发源并连接</a:t>
            </a:r>
            <a:r>
              <a:rPr lang="en-US" altLang="zh-CN" sz="1400" dirty="0">
                <a:solidFill>
                  <a:schemeClr val="bg1"/>
                </a:solidFill>
                <a:latin typeface="微软雅黑" panose="020B0503020204020204" pitchFamily="34" charset="-122"/>
                <a:ea typeface="微软雅黑" panose="020B0503020204020204" pitchFamily="34" charset="-122"/>
              </a:rPr>
              <a:t>19</a:t>
            </a:r>
            <a:r>
              <a:rPr lang="zh-CN" altLang="en-US" sz="1400" dirty="0">
                <a:solidFill>
                  <a:schemeClr val="bg1"/>
                </a:solidFill>
                <a:latin typeface="微软雅黑" panose="020B0503020204020204" pitchFamily="34" charset="-122"/>
                <a:ea typeface="微软雅黑" panose="020B0503020204020204" pitchFamily="34" charset="-122"/>
              </a:rPr>
              <a:t>号管脚；</a:t>
            </a:r>
            <a:endParaRPr lang="en-US" altLang="zh-CN" sz="1400"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将目标设备（</a:t>
            </a:r>
            <a:r>
              <a:rPr lang="en-US" altLang="zh-CN" sz="1400" dirty="0">
                <a:solidFill>
                  <a:schemeClr val="bg1"/>
                </a:solidFill>
                <a:latin typeface="微软雅黑" panose="020B0503020204020204" pitchFamily="34" charset="-122"/>
                <a:ea typeface="微软雅黑" panose="020B0503020204020204" pitchFamily="34" charset="-122"/>
              </a:rPr>
              <a:t>Zynq-7000</a:t>
            </a:r>
            <a:r>
              <a:rPr lang="zh-CN" altLang="en-US" sz="1400" dirty="0">
                <a:solidFill>
                  <a:schemeClr val="bg1"/>
                </a:solidFill>
                <a:latin typeface="微软雅黑" panose="020B0503020204020204" pitchFamily="34" charset="-122"/>
                <a:ea typeface="微软雅黑" panose="020B0503020204020204" pitchFamily="34" charset="-122"/>
              </a:rPr>
              <a:t>）的</a:t>
            </a:r>
            <a:r>
              <a:rPr lang="en-US" altLang="zh-CN" sz="1400" dirty="0">
                <a:solidFill>
                  <a:schemeClr val="bg1"/>
                </a:solidFill>
                <a:latin typeface="微软雅黑" panose="020B0503020204020204" pitchFamily="34" charset="-122"/>
                <a:ea typeface="微软雅黑" panose="020B0503020204020204" pitchFamily="34" charset="-122"/>
              </a:rPr>
              <a:t>11</a:t>
            </a:r>
            <a:r>
              <a:rPr lang="zh-CN" altLang="en-US" sz="1400" dirty="0">
                <a:solidFill>
                  <a:schemeClr val="bg1"/>
                </a:solidFill>
                <a:latin typeface="微软雅黑" panose="020B0503020204020204" pitchFamily="34" charset="-122"/>
                <a:ea typeface="微软雅黑" panose="020B0503020204020204" pitchFamily="34" charset="-122"/>
              </a:rPr>
              <a:t>号管脚接入示波器的输入通道（</a:t>
            </a:r>
            <a:r>
              <a:rPr lang="en-US" altLang="zh-CN" sz="1400" dirty="0">
                <a:solidFill>
                  <a:schemeClr val="bg1"/>
                </a:solidFill>
                <a:latin typeface="微软雅黑" panose="020B0503020204020204" pitchFamily="34" charset="-122"/>
                <a:ea typeface="微软雅黑" panose="020B0503020204020204" pitchFamily="34" charset="-122"/>
              </a:rPr>
              <a:t>CH2</a:t>
            </a:r>
            <a:r>
              <a:rPr lang="zh-CN" altLang="en-US" sz="1400" dirty="0">
                <a:solidFill>
                  <a:schemeClr val="bg1"/>
                </a:solidFill>
                <a:latin typeface="微软雅黑" panose="020B0503020204020204" pitchFamily="34" charset="-122"/>
                <a:ea typeface="微软雅黑" panose="020B0503020204020204" pitchFamily="34" charset="-122"/>
              </a:rPr>
              <a:t>）；</a:t>
            </a:r>
            <a:endParaRPr lang="en-US" altLang="zh-CN" sz="1400"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进行</a:t>
            </a:r>
            <a:r>
              <a:rPr lang="en-US" altLang="zh-CN" sz="1400" dirty="0">
                <a:solidFill>
                  <a:schemeClr val="bg1"/>
                </a:solidFill>
                <a:latin typeface="微软雅黑" panose="020B0503020204020204" pitchFamily="34" charset="-122"/>
                <a:ea typeface="微软雅黑" panose="020B0503020204020204" pitchFamily="34" charset="-122"/>
              </a:rPr>
              <a:t>120</a:t>
            </a:r>
            <a:r>
              <a:rPr lang="zh-CN" altLang="en-US" sz="1400" dirty="0">
                <a:solidFill>
                  <a:schemeClr val="bg1"/>
                </a:solidFill>
                <a:latin typeface="微软雅黑" panose="020B0503020204020204" pitchFamily="34" charset="-122"/>
                <a:ea typeface="微软雅黑" panose="020B0503020204020204" pitchFamily="34" charset="-122"/>
              </a:rPr>
              <a:t>万次测试并统计中断响应时间。</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7975" y="1413569"/>
            <a:ext cx="5592811" cy="1964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RIGOL Print Screen2014-09-16 21_10_54"/>
          <p:cNvPicPr>
            <a:picLocks noChangeAspect="1" noChangeArrowheads="1"/>
          </p:cNvPicPr>
          <p:nvPr/>
        </p:nvPicPr>
        <p:blipFill>
          <a:blip r:embed="rId3" cstate="print"/>
          <a:srcRect/>
          <a:stretch>
            <a:fillRect/>
          </a:stretch>
        </p:blipFill>
        <p:spPr bwMode="auto">
          <a:xfrm>
            <a:off x="3361203" y="3978432"/>
            <a:ext cx="3919504" cy="2351903"/>
          </a:xfrm>
          <a:prstGeom prst="rect">
            <a:avLst/>
          </a:prstGeom>
          <a:noFill/>
          <a:ln w="9525">
            <a:solidFill>
              <a:schemeClr val="bg1"/>
            </a:solidFill>
            <a:miter lim="800000"/>
            <a:headEnd/>
            <a:tailEnd/>
          </a:ln>
          <a:effec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27171" y="3978431"/>
            <a:ext cx="4498329" cy="2351903"/>
          </a:xfrm>
          <a:prstGeom prst="rect">
            <a:avLst/>
          </a:prstGeom>
          <a:noFill/>
          <a:ln w="9525">
            <a:solidFill>
              <a:schemeClr val="bg1"/>
            </a:solidFill>
            <a:miter lim="800000"/>
            <a:headEnd/>
            <a:tailEnd/>
          </a:ln>
        </p:spPr>
      </p:pic>
      <p:grpSp>
        <p:nvGrpSpPr>
          <p:cNvPr id="15" name="组合 14"/>
          <p:cNvGrpSpPr/>
          <p:nvPr/>
        </p:nvGrpSpPr>
        <p:grpSpPr>
          <a:xfrm>
            <a:off x="567975" y="3618619"/>
            <a:ext cx="2619854" cy="1575932"/>
            <a:chOff x="6429389" y="1428736"/>
            <a:chExt cx="2286017" cy="2071702"/>
          </a:xfrm>
        </p:grpSpPr>
        <p:sp>
          <p:nvSpPr>
            <p:cNvPr id="16" name="矩形 15"/>
            <p:cNvSpPr/>
            <p:nvPr/>
          </p:nvSpPr>
          <p:spPr>
            <a:xfrm>
              <a:off x="6429389" y="1428736"/>
              <a:ext cx="2286017" cy="207170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7" name="矩形 16"/>
            <p:cNvSpPr>
              <a:spLocks noChangeArrowheads="1"/>
            </p:cNvSpPr>
            <p:nvPr/>
          </p:nvSpPr>
          <p:spPr bwMode="auto">
            <a:xfrm>
              <a:off x="6715140" y="2447504"/>
              <a:ext cx="1714512" cy="323679"/>
            </a:xfrm>
            <a:prstGeom prst="rect">
              <a:avLst/>
            </a:prstGeom>
            <a:noFill/>
            <a:ln w="9525">
              <a:noFill/>
              <a:miter lim="800000"/>
            </a:ln>
          </p:spPr>
          <p:txBody>
            <a:bodyPr wrap="square">
              <a:spAutoFit/>
            </a:bodyPr>
            <a:lstStyle/>
            <a:p>
              <a:pPr lvl="0"/>
              <a:r>
                <a:rPr lang="zh-CN" altLang="en-US" sz="1000" dirty="0">
                  <a:latin typeface="微软雅黑" panose="020B0503020204020204" pitchFamily="34" charset="-122"/>
                  <a:ea typeface="微软雅黑" panose="020B0503020204020204" pitchFamily="34" charset="-122"/>
                </a:rPr>
                <a:t>示波器显示结果</a:t>
              </a:r>
            </a:p>
          </p:txBody>
        </p:sp>
        <p:sp>
          <p:nvSpPr>
            <p:cNvPr id="18" name="矩形 17"/>
            <p:cNvSpPr/>
            <p:nvPr/>
          </p:nvSpPr>
          <p:spPr>
            <a:xfrm>
              <a:off x="6533766" y="1518810"/>
              <a:ext cx="1610134" cy="500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19" name="矩形 18"/>
            <p:cNvSpPr/>
            <p:nvPr/>
          </p:nvSpPr>
          <p:spPr>
            <a:xfrm>
              <a:off x="6529972" y="2054595"/>
              <a:ext cx="1214444" cy="2500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0" name="矩形 19"/>
            <p:cNvSpPr/>
            <p:nvPr/>
          </p:nvSpPr>
          <p:spPr>
            <a:xfrm>
              <a:off x="7791071" y="2053404"/>
              <a:ext cx="785818" cy="25122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1" name="矩形 20"/>
            <p:cNvSpPr/>
            <p:nvPr/>
          </p:nvSpPr>
          <p:spPr>
            <a:xfrm>
              <a:off x="6529972" y="2518942"/>
              <a:ext cx="214314" cy="214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2" name="矩形 21"/>
            <p:cNvSpPr>
              <a:spLocks noChangeArrowheads="1"/>
            </p:cNvSpPr>
            <p:nvPr/>
          </p:nvSpPr>
          <p:spPr bwMode="auto">
            <a:xfrm>
              <a:off x="6715140" y="2823330"/>
              <a:ext cx="2000264" cy="323679"/>
            </a:xfrm>
            <a:prstGeom prst="rect">
              <a:avLst/>
            </a:prstGeom>
            <a:noFill/>
            <a:ln w="9525">
              <a:noFill/>
              <a:miter lim="800000"/>
            </a:ln>
          </p:spPr>
          <p:txBody>
            <a:bodyPr wrap="square">
              <a:spAutoFit/>
            </a:bodyPr>
            <a:lstStyle/>
            <a:p>
              <a:r>
                <a:rPr lang="en-US" altLang="zh-CN" sz="1000" dirty="0">
                  <a:latin typeface="微软雅黑" panose="020B0503020204020204" pitchFamily="34" charset="-122"/>
                  <a:ea typeface="微软雅黑" panose="020B0503020204020204" pitchFamily="34" charset="-122"/>
                </a:rPr>
                <a:t>120</a:t>
              </a:r>
              <a:r>
                <a:rPr lang="zh-CN" altLang="en-US" sz="1000" dirty="0">
                  <a:latin typeface="微软雅黑" panose="020B0503020204020204" pitchFamily="34" charset="-122"/>
                  <a:ea typeface="微软雅黑" panose="020B0503020204020204" pitchFamily="34" charset="-122"/>
                </a:rPr>
                <a:t>万次正态分布图</a:t>
              </a:r>
            </a:p>
          </p:txBody>
        </p:sp>
        <p:sp>
          <p:nvSpPr>
            <p:cNvPr id="23" name="矩形 22"/>
            <p:cNvSpPr>
              <a:spLocks noChangeArrowheads="1"/>
            </p:cNvSpPr>
            <p:nvPr/>
          </p:nvSpPr>
          <p:spPr bwMode="auto">
            <a:xfrm>
              <a:off x="6715140" y="3161884"/>
              <a:ext cx="1857388" cy="323679"/>
            </a:xfrm>
            <a:prstGeom prst="rect">
              <a:avLst/>
            </a:prstGeom>
            <a:noFill/>
            <a:ln w="9525">
              <a:noFill/>
              <a:miter lim="800000"/>
            </a:ln>
          </p:spPr>
          <p:txBody>
            <a:bodyPr wrap="square">
              <a:spAutoFit/>
            </a:bodyPr>
            <a:lstStyle/>
            <a:p>
              <a:r>
                <a:rPr lang="en-US" altLang="zh-CN" sz="1000" dirty="0">
                  <a:latin typeface="微软雅黑" panose="020B0503020204020204" pitchFamily="34" charset="-122"/>
                  <a:ea typeface="微软雅黑" panose="020B0503020204020204" pitchFamily="34" charset="-122"/>
                </a:rPr>
                <a:t>120</a:t>
              </a:r>
              <a:r>
                <a:rPr lang="zh-CN" altLang="en-US" sz="1000" dirty="0">
                  <a:latin typeface="微软雅黑" panose="020B0503020204020204" pitchFamily="34" charset="-122"/>
                  <a:ea typeface="微软雅黑" panose="020B0503020204020204" pitchFamily="34" charset="-122"/>
                </a:rPr>
                <a:t>万次统计结果</a:t>
              </a:r>
            </a:p>
          </p:txBody>
        </p:sp>
        <p:sp>
          <p:nvSpPr>
            <p:cNvPr id="24" name="矩形 23"/>
            <p:cNvSpPr/>
            <p:nvPr/>
          </p:nvSpPr>
          <p:spPr>
            <a:xfrm>
              <a:off x="6529972" y="2876132"/>
              <a:ext cx="214314" cy="2143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5" name="矩形 24"/>
            <p:cNvSpPr/>
            <p:nvPr/>
          </p:nvSpPr>
          <p:spPr>
            <a:xfrm>
              <a:off x="6529972" y="3233322"/>
              <a:ext cx="214314" cy="2143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grpSp>
      <p:grpSp>
        <p:nvGrpSpPr>
          <p:cNvPr id="8" name="组合 7"/>
          <p:cNvGrpSpPr/>
          <p:nvPr/>
        </p:nvGrpSpPr>
        <p:grpSpPr>
          <a:xfrm>
            <a:off x="565301" y="5436159"/>
            <a:ext cx="2622525" cy="1073639"/>
            <a:chOff x="931047" y="5461897"/>
            <a:chExt cx="2622525" cy="1073639"/>
          </a:xfrm>
        </p:grpSpPr>
        <p:grpSp>
          <p:nvGrpSpPr>
            <p:cNvPr id="5" name="组合 4"/>
            <p:cNvGrpSpPr/>
            <p:nvPr/>
          </p:nvGrpSpPr>
          <p:grpSpPr>
            <a:xfrm>
              <a:off x="933718" y="5792419"/>
              <a:ext cx="2619854" cy="724613"/>
              <a:chOff x="950862" y="5792419"/>
              <a:chExt cx="2340841" cy="1034514"/>
            </a:xfrm>
          </p:grpSpPr>
          <p:sp>
            <p:nvSpPr>
              <p:cNvPr id="29" name="矩形 28"/>
              <p:cNvSpPr/>
              <p:nvPr/>
            </p:nvSpPr>
            <p:spPr>
              <a:xfrm>
                <a:off x="950864" y="5792419"/>
                <a:ext cx="2340839" cy="34048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61B614"/>
                  </a:solidFill>
                  <a:latin typeface="微软雅黑" panose="020B0503020204020204" pitchFamily="34" charset="-122"/>
                  <a:ea typeface="微软雅黑" panose="020B0503020204020204" pitchFamily="34" charset="-122"/>
                </a:endParaRPr>
              </a:p>
            </p:txBody>
          </p:sp>
          <p:sp>
            <p:nvSpPr>
              <p:cNvPr id="30" name="矩形 29"/>
              <p:cNvSpPr/>
              <p:nvPr/>
            </p:nvSpPr>
            <p:spPr>
              <a:xfrm>
                <a:off x="950863" y="6140246"/>
                <a:ext cx="2340839" cy="34048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61B614"/>
                  </a:solidFill>
                  <a:latin typeface="微软雅黑" panose="020B0503020204020204" pitchFamily="34" charset="-122"/>
                  <a:ea typeface="微软雅黑" panose="020B0503020204020204" pitchFamily="34" charset="-122"/>
                </a:endParaRPr>
              </a:p>
            </p:txBody>
          </p:sp>
          <p:sp>
            <p:nvSpPr>
              <p:cNvPr id="31" name="矩形 30"/>
              <p:cNvSpPr/>
              <p:nvPr/>
            </p:nvSpPr>
            <p:spPr>
              <a:xfrm>
                <a:off x="950862" y="6486450"/>
                <a:ext cx="2340839" cy="34048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61B614"/>
                  </a:solidFill>
                  <a:latin typeface="微软雅黑" panose="020B0503020204020204" pitchFamily="34" charset="-122"/>
                  <a:ea typeface="微软雅黑" panose="020B0503020204020204" pitchFamily="34" charset="-122"/>
                </a:endParaRPr>
              </a:p>
            </p:txBody>
          </p:sp>
        </p:grpSp>
        <p:sp>
          <p:nvSpPr>
            <p:cNvPr id="4" name="矩形 3"/>
            <p:cNvSpPr/>
            <p:nvPr/>
          </p:nvSpPr>
          <p:spPr>
            <a:xfrm>
              <a:off x="931047" y="5461897"/>
              <a:ext cx="2619852" cy="340483"/>
            </a:xfrm>
            <a:prstGeom prst="rect">
              <a:avLst/>
            </a:prstGeom>
            <a:solidFill>
              <a:srgbClr val="61B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rgbClr val="61B614"/>
                </a:solidFill>
                <a:latin typeface="微软雅黑" panose="020B0503020204020204" pitchFamily="34" charset="-122"/>
                <a:ea typeface="微软雅黑" panose="020B0503020204020204" pitchFamily="34" charset="-122"/>
              </a:endParaRPr>
            </a:p>
          </p:txBody>
        </p:sp>
        <p:sp>
          <p:nvSpPr>
            <p:cNvPr id="27" name="矩形 26"/>
            <p:cNvSpPr>
              <a:spLocks noChangeArrowheads="1"/>
            </p:cNvSpPr>
            <p:nvPr/>
          </p:nvSpPr>
          <p:spPr bwMode="auto">
            <a:xfrm>
              <a:off x="1005828" y="5487640"/>
              <a:ext cx="1280346" cy="307777"/>
            </a:xfrm>
            <a:prstGeom prst="rect">
              <a:avLst/>
            </a:prstGeom>
            <a:noFill/>
            <a:ln w="9525">
              <a:noFill/>
              <a:miter lim="800000"/>
            </a:ln>
          </p:spPr>
          <p:txBody>
            <a:bodyPr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120</a:t>
              </a:r>
              <a:r>
                <a:rPr lang="zh-CN" altLang="en-US" sz="1400" b="1" dirty="0">
                  <a:solidFill>
                    <a:schemeClr val="bg1"/>
                  </a:solidFill>
                  <a:latin typeface="微软雅黑" panose="020B0503020204020204" pitchFamily="34" charset="-122"/>
                  <a:ea typeface="微软雅黑" panose="020B0503020204020204" pitchFamily="34" charset="-122"/>
                </a:rPr>
                <a:t>万次中断</a:t>
              </a:r>
            </a:p>
          </p:txBody>
        </p:sp>
        <p:sp>
          <p:nvSpPr>
            <p:cNvPr id="28" name="矩形 27"/>
            <p:cNvSpPr>
              <a:spLocks noChangeArrowheads="1"/>
            </p:cNvSpPr>
            <p:nvPr/>
          </p:nvSpPr>
          <p:spPr bwMode="auto">
            <a:xfrm>
              <a:off x="2716271" y="5486350"/>
              <a:ext cx="712039" cy="307777"/>
            </a:xfrm>
            <a:prstGeom prst="rect">
              <a:avLst/>
            </a:prstGeom>
            <a:noFill/>
            <a:ln w="9525">
              <a:noFill/>
              <a:miter lim="800000"/>
            </a:ln>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时间</a:t>
              </a:r>
            </a:p>
          </p:txBody>
        </p:sp>
        <p:sp>
          <p:nvSpPr>
            <p:cNvPr id="32" name="矩形 31"/>
            <p:cNvSpPr>
              <a:spLocks noChangeArrowheads="1"/>
            </p:cNvSpPr>
            <p:nvPr/>
          </p:nvSpPr>
          <p:spPr bwMode="auto">
            <a:xfrm>
              <a:off x="1060791" y="5802772"/>
              <a:ext cx="1170420" cy="246221"/>
            </a:xfrm>
            <a:prstGeom prst="rect">
              <a:avLst/>
            </a:prstGeom>
            <a:noFill/>
            <a:ln w="9525">
              <a:noFill/>
              <a:miter lim="800000"/>
            </a:ln>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最大响应时间</a:t>
              </a:r>
            </a:p>
          </p:txBody>
        </p:sp>
        <p:sp>
          <p:nvSpPr>
            <p:cNvPr id="33" name="矩形 32"/>
            <p:cNvSpPr>
              <a:spLocks noChangeArrowheads="1"/>
            </p:cNvSpPr>
            <p:nvPr/>
          </p:nvSpPr>
          <p:spPr bwMode="auto">
            <a:xfrm>
              <a:off x="1060791" y="6045466"/>
              <a:ext cx="1170420" cy="246221"/>
            </a:xfrm>
            <a:prstGeom prst="rect">
              <a:avLst/>
            </a:prstGeom>
            <a:noFill/>
            <a:ln w="9525">
              <a:noFill/>
              <a:miter lim="800000"/>
            </a:ln>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最小响应时间</a:t>
              </a:r>
            </a:p>
          </p:txBody>
        </p:sp>
        <p:sp>
          <p:nvSpPr>
            <p:cNvPr id="34" name="矩形 33"/>
            <p:cNvSpPr>
              <a:spLocks noChangeArrowheads="1"/>
            </p:cNvSpPr>
            <p:nvPr/>
          </p:nvSpPr>
          <p:spPr bwMode="auto">
            <a:xfrm>
              <a:off x="1060791" y="6289315"/>
              <a:ext cx="1170420" cy="246221"/>
            </a:xfrm>
            <a:prstGeom prst="rect">
              <a:avLst/>
            </a:prstGeom>
            <a:noFill/>
            <a:ln w="9525">
              <a:noFill/>
              <a:miter lim="800000"/>
            </a:ln>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平均响应时间</a:t>
              </a:r>
            </a:p>
          </p:txBody>
        </p:sp>
      </p:grpSp>
      <p:sp>
        <p:nvSpPr>
          <p:cNvPr id="35" name="矩形 34"/>
          <p:cNvSpPr>
            <a:spLocks noChangeArrowheads="1"/>
          </p:cNvSpPr>
          <p:nvPr/>
        </p:nvSpPr>
        <p:spPr bwMode="auto">
          <a:xfrm>
            <a:off x="2405300" y="5789516"/>
            <a:ext cx="1170420" cy="246221"/>
          </a:xfrm>
          <a:prstGeom prst="rect">
            <a:avLst/>
          </a:prstGeom>
          <a:noFill/>
          <a:ln w="9525">
            <a:noFill/>
            <a:miter lim="800000"/>
          </a:ln>
        </p:spPr>
        <p:txBody>
          <a:bodyPr wrap="square">
            <a:spAutoFit/>
          </a:body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3.670</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矩形 35"/>
          <p:cNvSpPr>
            <a:spLocks noChangeArrowheads="1"/>
          </p:cNvSpPr>
          <p:nvPr/>
        </p:nvSpPr>
        <p:spPr bwMode="auto">
          <a:xfrm>
            <a:off x="2405300" y="6032210"/>
            <a:ext cx="1170420" cy="246221"/>
          </a:xfrm>
          <a:prstGeom prst="rect">
            <a:avLst/>
          </a:prstGeom>
          <a:noFill/>
          <a:ln w="9525">
            <a:noFill/>
            <a:miter lim="800000"/>
          </a:ln>
        </p:spPr>
        <p:txBody>
          <a:bodyPr wrap="square">
            <a:spAutoFit/>
          </a:body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2.310</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矩形 36"/>
          <p:cNvSpPr>
            <a:spLocks noChangeArrowheads="1"/>
          </p:cNvSpPr>
          <p:nvPr/>
        </p:nvSpPr>
        <p:spPr bwMode="auto">
          <a:xfrm>
            <a:off x="2405300" y="6276059"/>
            <a:ext cx="1170420" cy="246221"/>
          </a:xfrm>
          <a:prstGeom prst="rect">
            <a:avLst/>
          </a:prstGeom>
          <a:noFill/>
          <a:ln w="9525">
            <a:noFill/>
            <a:miter lim="800000"/>
          </a:ln>
        </p:spPr>
        <p:txBody>
          <a:bodyPr wrap="square">
            <a:spAutoFit/>
          </a:body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2.987</a:t>
            </a:r>
          </a:p>
        </p:txBody>
      </p:sp>
      <p:grpSp>
        <p:nvGrpSpPr>
          <p:cNvPr id="38" name="组合 37"/>
          <p:cNvGrpSpPr/>
          <p:nvPr/>
        </p:nvGrpSpPr>
        <p:grpSpPr>
          <a:xfrm>
            <a:off x="0" y="244159"/>
            <a:ext cx="1929875" cy="464486"/>
            <a:chOff x="0" y="244159"/>
            <a:chExt cx="1929875" cy="464486"/>
          </a:xfrm>
        </p:grpSpPr>
        <p:sp>
          <p:nvSpPr>
            <p:cNvPr id="39" name="矩形 38"/>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测试数据</a:t>
              </a:r>
              <a:endParaRPr lang="zh-CN" altLang="en-US" sz="2400" dirty="0">
                <a:solidFill>
                  <a:schemeClr val="bg1"/>
                </a:solidFill>
                <a:ea typeface="微软雅黑" panose="020B0503020204020204" pitchFamily="34" charset="-122"/>
              </a:endParaRPr>
            </a:p>
          </p:txBody>
        </p:sp>
        <p:grpSp>
          <p:nvGrpSpPr>
            <p:cNvPr id="40" name="组合 39"/>
            <p:cNvGrpSpPr/>
            <p:nvPr/>
          </p:nvGrpSpPr>
          <p:grpSpPr>
            <a:xfrm>
              <a:off x="0" y="244159"/>
              <a:ext cx="381000" cy="464486"/>
              <a:chOff x="4195133" y="512967"/>
              <a:chExt cx="233904" cy="337530"/>
            </a:xfrm>
            <a:solidFill>
              <a:srgbClr val="EF7A00"/>
            </a:solidFill>
          </p:grpSpPr>
          <p:sp>
            <p:nvSpPr>
              <p:cNvPr id="41" name="矩形 40"/>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p:nvPr/>
        </p:nvSpPr>
        <p:spPr>
          <a:xfrm>
            <a:off x="1240696" y="1052736"/>
            <a:ext cx="1800200" cy="369332"/>
          </a:xfrm>
          <a:prstGeom prst="rect">
            <a:avLst/>
          </a:prstGeom>
          <a:solidFill>
            <a:srgbClr val="4BBEF0"/>
          </a:solidFill>
          <a:ln>
            <a:solidFill>
              <a:srgbClr val="0070B0"/>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技术保障团队</a:t>
            </a:r>
          </a:p>
        </p:txBody>
      </p:sp>
      <p:sp>
        <p:nvSpPr>
          <p:cNvPr id="6" name="TextBox 8"/>
          <p:cNvSpPr txBox="1"/>
          <p:nvPr/>
        </p:nvSpPr>
        <p:spPr>
          <a:xfrm>
            <a:off x="1159573" y="1508129"/>
            <a:ext cx="6120680" cy="377411"/>
          </a:xfrm>
          <a:prstGeom prst="rect">
            <a:avLst/>
          </a:prstGeom>
          <a:noFill/>
        </p:spPr>
        <p:txBody>
          <a:bodyPr wrap="square" rtlCol="0">
            <a:spAutoFit/>
          </a:bodyPr>
          <a:lstStyle/>
          <a:p>
            <a:pPr marL="171450" lvl="0" indent="-1714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由长期从事嵌入式软件研发和应用工作，具备丰富经验的专家团队组成</a:t>
            </a: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TextBox 9"/>
          <p:cNvSpPr txBox="1"/>
          <p:nvPr/>
        </p:nvSpPr>
        <p:spPr>
          <a:xfrm>
            <a:off x="1240696" y="2028446"/>
            <a:ext cx="1800200" cy="369332"/>
          </a:xfrm>
          <a:prstGeom prst="rect">
            <a:avLst/>
          </a:prstGeom>
          <a:solidFill>
            <a:srgbClr val="4BBEF0"/>
          </a:solidFill>
          <a:ln>
            <a:solidFill>
              <a:srgbClr val="0070B0"/>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技术培训</a:t>
            </a:r>
          </a:p>
        </p:txBody>
      </p:sp>
      <p:sp>
        <p:nvSpPr>
          <p:cNvPr id="8" name="TextBox 10"/>
          <p:cNvSpPr txBox="1"/>
          <p:nvPr/>
        </p:nvSpPr>
        <p:spPr>
          <a:xfrm>
            <a:off x="1159573" y="2405258"/>
            <a:ext cx="5013671" cy="1023742"/>
          </a:xfrm>
          <a:prstGeom prst="rect">
            <a:avLst/>
          </a:prstGeom>
          <a:noFill/>
        </p:spPr>
        <p:txBody>
          <a:bodyPr wrap="square" rtlCol="0">
            <a:spAutoFit/>
          </a:bodyPr>
          <a:lstStyle/>
          <a:p>
            <a:pPr marL="171450" lvl="0" indent="-1714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培训内容包括操作系统、开发环境、驱动开发、</a:t>
            </a:r>
            <a:r>
              <a:rPr lang="en-US" altLang="zh-CN" sz="1400" dirty="0">
                <a:solidFill>
                  <a:schemeClr val="bg1"/>
                </a:solidFill>
                <a:latin typeface="微软雅黑" panose="020B0503020204020204" pitchFamily="34" charset="-122"/>
                <a:ea typeface="微软雅黑" panose="020B0503020204020204" pitchFamily="34" charset="-122"/>
              </a:rPr>
              <a:t>BSP </a:t>
            </a:r>
            <a:r>
              <a:rPr lang="zh-CN" altLang="en-US" sz="1400" dirty="0">
                <a:solidFill>
                  <a:schemeClr val="bg1"/>
                </a:solidFill>
                <a:latin typeface="微软雅黑" panose="020B0503020204020204" pitchFamily="34" charset="-122"/>
                <a:ea typeface="微软雅黑" panose="020B0503020204020204" pitchFamily="34" charset="-122"/>
              </a:rPr>
              <a:t>开发、应用开发等</a:t>
            </a:r>
            <a:endParaRPr lang="en-US" altLang="zh-CN" sz="1400" dirty="0">
              <a:solidFill>
                <a:schemeClr val="bg1"/>
              </a:solidFill>
              <a:latin typeface="微软雅黑" panose="020B0503020204020204" pitchFamily="34" charset="-122"/>
              <a:ea typeface="微软雅黑" panose="020B0503020204020204" pitchFamily="34" charset="-122"/>
            </a:endParaRPr>
          </a:p>
          <a:p>
            <a:pPr marL="171450" lvl="0" indent="-1714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推广翼辉嵌入式工程师认证证书</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9" name="TextBox 11"/>
          <p:cNvSpPr txBox="1"/>
          <p:nvPr/>
        </p:nvSpPr>
        <p:spPr>
          <a:xfrm>
            <a:off x="1240696" y="3514559"/>
            <a:ext cx="1800200" cy="369332"/>
          </a:xfrm>
          <a:prstGeom prst="rect">
            <a:avLst/>
          </a:prstGeom>
          <a:solidFill>
            <a:srgbClr val="4BBEF0"/>
          </a:solidFill>
          <a:ln>
            <a:solidFill>
              <a:srgbClr val="0070B0"/>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行业解决方案</a:t>
            </a:r>
          </a:p>
        </p:txBody>
      </p:sp>
      <p:sp>
        <p:nvSpPr>
          <p:cNvPr id="10" name="TextBox 12"/>
          <p:cNvSpPr txBox="1"/>
          <p:nvPr/>
        </p:nvSpPr>
        <p:spPr>
          <a:xfrm>
            <a:off x="1159573" y="3952560"/>
            <a:ext cx="5342414" cy="700576"/>
          </a:xfrm>
          <a:prstGeom prst="rect">
            <a:avLst/>
          </a:prstGeom>
          <a:noFill/>
        </p:spPr>
        <p:txBody>
          <a:bodyPr wrap="square" rtlCol="0">
            <a:spAutoFit/>
          </a:bodyPr>
          <a:lstStyle/>
          <a:p>
            <a:pPr marL="171450" lvl="0" indent="-1714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标准</a:t>
            </a:r>
            <a:r>
              <a:rPr lang="en-US" altLang="zh-CN" sz="1400" dirty="0">
                <a:solidFill>
                  <a:schemeClr val="bg1"/>
                </a:solidFill>
                <a:latin typeface="微软雅黑" panose="020B0503020204020204" pitchFamily="34" charset="-122"/>
                <a:ea typeface="微软雅黑" panose="020B0503020204020204" pitchFamily="34" charset="-122"/>
              </a:rPr>
              <a:t>BSP</a:t>
            </a:r>
            <a:r>
              <a:rPr lang="zh-CN" altLang="en-US" sz="1400" dirty="0">
                <a:solidFill>
                  <a:schemeClr val="bg1"/>
                </a:solidFill>
                <a:latin typeface="微软雅黑" panose="020B0503020204020204" pitchFamily="34" charset="-122"/>
                <a:ea typeface="微软雅黑" panose="020B0503020204020204" pitchFamily="34" charset="-122"/>
              </a:rPr>
              <a:t>包</a:t>
            </a:r>
            <a:endParaRPr lang="en-US" altLang="zh-CN" sz="1400" dirty="0">
              <a:solidFill>
                <a:schemeClr val="bg1"/>
              </a:solidFill>
              <a:latin typeface="微软雅黑" panose="020B0503020204020204" pitchFamily="34" charset="-122"/>
              <a:ea typeface="微软雅黑" panose="020B0503020204020204" pitchFamily="34" charset="-122"/>
            </a:endParaRPr>
          </a:p>
          <a:p>
            <a:pPr marL="171450" lvl="0" indent="-1714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标准软硬件解决方案，中间件</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应用软件移植的底层技术支持</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2144" y="1887544"/>
            <a:ext cx="3110994" cy="3423807"/>
          </a:xfrm>
          <a:prstGeom prst="rect">
            <a:avLst/>
          </a:prstGeom>
        </p:spPr>
      </p:pic>
      <p:sp>
        <p:nvSpPr>
          <p:cNvPr id="12" name="TextBox 11"/>
          <p:cNvSpPr txBox="1"/>
          <p:nvPr/>
        </p:nvSpPr>
        <p:spPr>
          <a:xfrm>
            <a:off x="1240696" y="4805961"/>
            <a:ext cx="1800200" cy="369332"/>
          </a:xfrm>
          <a:prstGeom prst="rect">
            <a:avLst/>
          </a:prstGeom>
          <a:solidFill>
            <a:srgbClr val="4BBEF0"/>
          </a:solidFill>
          <a:ln>
            <a:solidFill>
              <a:srgbClr val="0070B0"/>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产品定制化开发</a:t>
            </a:r>
          </a:p>
        </p:txBody>
      </p:sp>
      <p:sp>
        <p:nvSpPr>
          <p:cNvPr id="13" name="TextBox 12"/>
          <p:cNvSpPr txBox="1"/>
          <p:nvPr/>
        </p:nvSpPr>
        <p:spPr>
          <a:xfrm>
            <a:off x="1159572" y="5213570"/>
            <a:ext cx="5224459" cy="1023742"/>
          </a:xfrm>
          <a:prstGeom prst="rect">
            <a:avLst/>
          </a:prstGeom>
          <a:noFill/>
        </p:spPr>
        <p:txBody>
          <a:bodyPr wrap="square" rtlCol="0">
            <a:spAutoFit/>
          </a:bodyPr>
          <a:lstStyle/>
          <a:p>
            <a:pPr marL="171450" lvl="0" indent="-1714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分析项目需求</a:t>
            </a:r>
            <a:endParaRPr lang="en-US" altLang="zh-CN" sz="1400" dirty="0">
              <a:solidFill>
                <a:schemeClr val="bg1"/>
              </a:solidFill>
              <a:latin typeface="微软雅黑" panose="020B0503020204020204" pitchFamily="34" charset="-122"/>
              <a:ea typeface="微软雅黑" panose="020B0503020204020204" pitchFamily="34" charset="-122"/>
            </a:endParaRPr>
          </a:p>
          <a:p>
            <a:pPr marL="171450" lvl="0" indent="-1714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技术方案，服务和指导</a:t>
            </a:r>
            <a:endParaRPr lang="en-US" altLang="zh-CN" sz="1400" dirty="0">
              <a:solidFill>
                <a:schemeClr val="bg1"/>
              </a:solidFill>
              <a:latin typeface="微软雅黑" panose="020B0503020204020204" pitchFamily="34" charset="-122"/>
              <a:ea typeface="微软雅黑" panose="020B0503020204020204" pitchFamily="34" charset="-122"/>
            </a:endParaRPr>
          </a:p>
          <a:p>
            <a:pPr marL="171450" lvl="0" indent="-1714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如有定制需要，可全程提供服务并配套全套开发工具</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0" y="244159"/>
            <a:ext cx="1929875" cy="464486"/>
            <a:chOff x="0" y="244159"/>
            <a:chExt cx="1929875" cy="464486"/>
          </a:xfrm>
        </p:grpSpPr>
        <p:sp>
          <p:nvSpPr>
            <p:cNvPr id="16" name="矩形 15"/>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翼辉服务</a:t>
              </a:r>
              <a:endParaRPr lang="zh-CN" altLang="en-US" sz="2400" dirty="0">
                <a:solidFill>
                  <a:schemeClr val="bg1"/>
                </a:solidFill>
                <a:ea typeface="微软雅黑" panose="020B0503020204020204" pitchFamily="34" charset="-122"/>
              </a:endParaRPr>
            </a:p>
          </p:txBody>
        </p:sp>
        <p:grpSp>
          <p:nvGrpSpPr>
            <p:cNvPr id="17" name="组合 16"/>
            <p:cNvGrpSpPr/>
            <p:nvPr/>
          </p:nvGrpSpPr>
          <p:grpSpPr>
            <a:xfrm>
              <a:off x="0" y="244159"/>
              <a:ext cx="381000" cy="464486"/>
              <a:chOff x="4195133" y="512967"/>
              <a:chExt cx="233904" cy="337530"/>
            </a:xfrm>
            <a:solidFill>
              <a:srgbClr val="EF7A00"/>
            </a:solidFill>
          </p:grpSpPr>
          <p:sp>
            <p:nvSpPr>
              <p:cNvPr id="18" name="矩形 17"/>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60145" y="1490980"/>
            <a:ext cx="9871710" cy="4168140"/>
            <a:chOff x="1954" y="2235"/>
            <a:chExt cx="15546" cy="6564"/>
          </a:xfrm>
        </p:grpSpPr>
        <p:pic>
          <p:nvPicPr>
            <p:cNvPr id="27" name="Picture 2" descr="C:\Users\yangyang\Desktop\htkj.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 y="2285"/>
              <a:ext cx="1621" cy="1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3" descr="C:\Users\yangyang\Desktop\bqg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3" y="2285"/>
              <a:ext cx="1621" cy="1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4" descr="C:\Users\yangyang\Desktop\htk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4" y="2285"/>
              <a:ext cx="1621" cy="1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5" descr="C:\Users\yangyang\Desktop\cet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4" y="4484"/>
              <a:ext cx="1621" cy="19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954" y="6741"/>
              <a:ext cx="1639" cy="19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594" y="2285"/>
              <a:ext cx="1639" cy="19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8915" y="4473"/>
              <a:ext cx="1639" cy="195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1954" y="4473"/>
              <a:ext cx="1639" cy="195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11253" y="2285"/>
              <a:ext cx="1639" cy="195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yangyang\Desktop\siasu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862" y="2286"/>
              <a:ext cx="1639" cy="19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yangyang\Desktop\efort.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592" y="6738"/>
              <a:ext cx="1642" cy="19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zhangpengcheng1@acoinfo.co\Desktop\000共享\翼辉网站代码20171204\image\nari.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924" y="6741"/>
              <a:ext cx="1639" cy="205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7" descr="C:\Users\zhangpengcheng1@acoinfo.co\Desktop\000共享\翼辉网站代码20171204\image\nfdw.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59" y="6741"/>
              <a:ext cx="1639" cy="205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C:\Users\zhangpengcheng1@acoinfo.co\Desktop\000共享\翼辉网站代码20171204\image\zgth.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583" y="2235"/>
              <a:ext cx="1642" cy="20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9" descr="C:\Users\zhangpengcheng1@acoinfo.co\Desktop\000共享\翼辉网站代码20171204\image\xjjt.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253" y="6741"/>
              <a:ext cx="1642" cy="205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zhangpengcheng1@acoinfo.co\Desktop\logo\中国船舶工业集团公司.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02" y="4485"/>
              <a:ext cx="1633" cy="1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zhangpengcheng1@acoinfo.co\Desktop\logo\中国航发.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53" y="4462"/>
              <a:ext cx="1633" cy="195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zhangpengcheng1@acoinfo.co\Desktop\logo\国家核电.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04" y="6742"/>
              <a:ext cx="1633" cy="19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zhangpengcheng1@acoinfo.co\Desktop\logo\中国中车.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92" y="4462"/>
              <a:ext cx="1633" cy="195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zhangpengcheng1@acoinfo.co\Desktop\logo\格力.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68" y="4485"/>
              <a:ext cx="1633" cy="1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组合 24"/>
          <p:cNvGrpSpPr/>
          <p:nvPr/>
        </p:nvGrpSpPr>
        <p:grpSpPr>
          <a:xfrm>
            <a:off x="0" y="244159"/>
            <a:ext cx="1929875" cy="464486"/>
            <a:chOff x="0" y="244159"/>
            <a:chExt cx="1929875" cy="464486"/>
          </a:xfrm>
        </p:grpSpPr>
        <p:sp>
          <p:nvSpPr>
            <p:cNvPr id="26" name="矩形 25"/>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典型用户</a:t>
              </a:r>
              <a:endParaRPr lang="zh-CN" altLang="en-US" sz="2400" dirty="0">
                <a:solidFill>
                  <a:schemeClr val="bg1"/>
                </a:solidFill>
                <a:ea typeface="微软雅黑" panose="020B0503020204020204" pitchFamily="34" charset="-122"/>
              </a:endParaRPr>
            </a:p>
          </p:txBody>
        </p:sp>
        <p:grpSp>
          <p:nvGrpSpPr>
            <p:cNvPr id="37" name="组合 36"/>
            <p:cNvGrpSpPr/>
            <p:nvPr/>
          </p:nvGrpSpPr>
          <p:grpSpPr>
            <a:xfrm>
              <a:off x="0" y="244159"/>
              <a:ext cx="381000" cy="464486"/>
              <a:chOff x="4195133" y="512967"/>
              <a:chExt cx="233904" cy="337530"/>
            </a:xfrm>
            <a:solidFill>
              <a:srgbClr val="EF7A00"/>
            </a:solidFill>
          </p:grpSpPr>
          <p:sp>
            <p:nvSpPr>
              <p:cNvPr id="43" name="矩形 42"/>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 name="组合 4"/>
          <p:cNvGrpSpPr/>
          <p:nvPr/>
        </p:nvGrpSpPr>
        <p:grpSpPr>
          <a:xfrm>
            <a:off x="9991725" y="4350385"/>
            <a:ext cx="1036955" cy="1242695"/>
            <a:chOff x="9991725" y="4350385"/>
            <a:chExt cx="1036955" cy="1242695"/>
          </a:xfrm>
        </p:grpSpPr>
        <p:sp>
          <p:nvSpPr>
            <p:cNvPr id="3" name="矩形 2"/>
            <p:cNvSpPr/>
            <p:nvPr/>
          </p:nvSpPr>
          <p:spPr>
            <a:xfrm>
              <a:off x="9991725" y="4350385"/>
              <a:ext cx="1036955" cy="1242695"/>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2"/>
            <a:stretch>
              <a:fillRect/>
            </a:stretch>
          </p:blipFill>
          <p:spPr>
            <a:xfrm>
              <a:off x="10172064" y="4743132"/>
              <a:ext cx="676275" cy="457200"/>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866" y="377868"/>
            <a:ext cx="7582797" cy="6296647"/>
          </a:xfrm>
          <a:prstGeom prst="rect">
            <a:avLst/>
          </a:prstGeom>
        </p:spPr>
      </p:pic>
      <p:grpSp>
        <p:nvGrpSpPr>
          <p:cNvPr id="2" name="组合 1"/>
          <p:cNvGrpSpPr/>
          <p:nvPr/>
        </p:nvGrpSpPr>
        <p:grpSpPr>
          <a:xfrm>
            <a:off x="2171882" y="288895"/>
            <a:ext cx="7560840" cy="6280209"/>
            <a:chOff x="354844" y="325388"/>
            <a:chExt cx="7942401" cy="6597143"/>
          </a:xfrm>
        </p:grpSpPr>
        <p:sp>
          <p:nvSpPr>
            <p:cNvPr id="4" name="TextBox 3"/>
            <p:cNvSpPr txBox="1"/>
            <p:nvPr/>
          </p:nvSpPr>
          <p:spPr>
            <a:xfrm>
              <a:off x="2699743" y="325388"/>
              <a:ext cx="2269257" cy="1453492"/>
            </a:xfrm>
            <a:prstGeom prst="rect">
              <a:avLst/>
            </a:prstGeom>
            <a:noFill/>
          </p:spPr>
          <p:txBody>
            <a:bodyPr wrap="square" rtlCol="0">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电力 </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电网安全稳定控制系统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电站分散控制系统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智能配电网终端</a:t>
              </a:r>
            </a:p>
          </p:txBody>
        </p:sp>
        <p:sp>
          <p:nvSpPr>
            <p:cNvPr id="5" name="矩形 4"/>
            <p:cNvSpPr/>
            <p:nvPr/>
          </p:nvSpPr>
          <p:spPr>
            <a:xfrm>
              <a:off x="6281516" y="854882"/>
              <a:ext cx="2015729" cy="1793019"/>
            </a:xfrm>
            <a:prstGeom prst="rect">
              <a:avLst/>
            </a:prstGeom>
          </p:spPr>
          <p:txBody>
            <a:bodyPr wrap="square">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工业自动化</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自动化产线管控系统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分布式控制系统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物流机器人系统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实时以太网</a:t>
              </a:r>
            </a:p>
          </p:txBody>
        </p:sp>
        <p:sp>
          <p:nvSpPr>
            <p:cNvPr id="6" name="矩形 5"/>
            <p:cNvSpPr/>
            <p:nvPr/>
          </p:nvSpPr>
          <p:spPr>
            <a:xfrm>
              <a:off x="5525097" y="5469039"/>
              <a:ext cx="2015729" cy="1453492"/>
            </a:xfrm>
            <a:prstGeom prst="rect">
              <a:avLst/>
            </a:prstGeom>
          </p:spPr>
          <p:txBody>
            <a:bodyPr wrap="square">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防务</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武器专用测发控系统 </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军用自组网通信系统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火控系统</a:t>
              </a:r>
            </a:p>
          </p:txBody>
        </p:sp>
        <p:sp>
          <p:nvSpPr>
            <p:cNvPr id="8" name="矩形 7"/>
            <p:cNvSpPr/>
            <p:nvPr/>
          </p:nvSpPr>
          <p:spPr>
            <a:xfrm>
              <a:off x="354844" y="3713411"/>
              <a:ext cx="3175746" cy="2132545"/>
            </a:xfrm>
            <a:prstGeom prst="rect">
              <a:avLst/>
            </a:prstGeom>
          </p:spPr>
          <p:txBody>
            <a:bodyPr wrap="square">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轨道交通</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列车智能操控系统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列车运行控制系统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列车车身稳定系统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供电与牵引系统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车载网络核心交换机系统</a:t>
              </a:r>
            </a:p>
          </p:txBody>
        </p:sp>
        <p:sp>
          <p:nvSpPr>
            <p:cNvPr id="9" name="矩形 8"/>
            <p:cNvSpPr/>
            <p:nvPr/>
          </p:nvSpPr>
          <p:spPr>
            <a:xfrm>
              <a:off x="986582" y="1337074"/>
              <a:ext cx="2015729" cy="2132545"/>
            </a:xfrm>
            <a:prstGeom prst="rect">
              <a:avLst/>
            </a:prstGeom>
          </p:spPr>
          <p:txBody>
            <a:bodyPr wrap="square">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航空航天</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火箭飞行控制系统 </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弹载飞控系统 </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机载火控系统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机载航电系统</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导航系统 </a:t>
              </a:r>
            </a:p>
          </p:txBody>
        </p:sp>
      </p:grpSp>
      <p:sp>
        <p:nvSpPr>
          <p:cNvPr id="11" name="矩形 10"/>
          <p:cNvSpPr/>
          <p:nvPr/>
        </p:nvSpPr>
        <p:spPr>
          <a:xfrm>
            <a:off x="4414126" y="5219268"/>
            <a:ext cx="1918891" cy="1346907"/>
          </a:xfrm>
          <a:prstGeom prst="rect">
            <a:avLst/>
          </a:prstGeom>
        </p:spPr>
        <p:txBody>
          <a:bodyPr wrap="square">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汽车电子</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汽车仪表平台</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车载智能终端</a:t>
            </a: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智能座舱平台</a:t>
            </a:r>
          </a:p>
        </p:txBody>
      </p:sp>
      <p:grpSp>
        <p:nvGrpSpPr>
          <p:cNvPr id="13" name="组合 12"/>
          <p:cNvGrpSpPr/>
          <p:nvPr/>
        </p:nvGrpSpPr>
        <p:grpSpPr>
          <a:xfrm>
            <a:off x="0" y="244159"/>
            <a:ext cx="1929875" cy="464486"/>
            <a:chOff x="0" y="244159"/>
            <a:chExt cx="1929875" cy="464486"/>
          </a:xfrm>
        </p:grpSpPr>
        <p:sp>
          <p:nvSpPr>
            <p:cNvPr id="14" name="矩形 13"/>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应用领域</a:t>
              </a:r>
              <a:endParaRPr lang="zh-CN" altLang="en-US" sz="2400" dirty="0">
                <a:solidFill>
                  <a:schemeClr val="bg1"/>
                </a:solidFill>
                <a:ea typeface="微软雅黑" panose="020B0503020204020204" pitchFamily="34" charset="-122"/>
              </a:endParaRPr>
            </a:p>
          </p:txBody>
        </p:sp>
        <p:grpSp>
          <p:nvGrpSpPr>
            <p:cNvPr id="15" name="组合 14"/>
            <p:cNvGrpSpPr/>
            <p:nvPr/>
          </p:nvGrpSpPr>
          <p:grpSpPr>
            <a:xfrm>
              <a:off x="0" y="244159"/>
              <a:ext cx="381000" cy="464486"/>
              <a:chOff x="4195133" y="512967"/>
              <a:chExt cx="233904" cy="337530"/>
            </a:xfrm>
            <a:solidFill>
              <a:srgbClr val="EF7A00"/>
            </a:solidFill>
          </p:grpSpPr>
          <p:sp>
            <p:nvSpPr>
              <p:cNvPr id="16" name="矩形 15"/>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4250" y="3442303"/>
            <a:ext cx="1340197" cy="39206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40230" y="1635125"/>
            <a:ext cx="1530985" cy="1341755"/>
            <a:chOff x="909365" y="2310978"/>
            <a:chExt cx="1934443" cy="1694086"/>
          </a:xfrm>
        </p:grpSpPr>
        <p:sp>
          <p:nvSpPr>
            <p:cNvPr id="9" name="矩形 8"/>
            <p:cNvSpPr/>
            <p:nvPr/>
          </p:nvSpPr>
          <p:spPr bwMode="auto">
            <a:xfrm>
              <a:off x="909365" y="2310978"/>
              <a:ext cx="1934443" cy="1694086"/>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0" name="Text Box 10"/>
            <p:cNvSpPr txBox="1">
              <a:spLocks noChangeArrowheads="1"/>
            </p:cNvSpPr>
            <p:nvPr/>
          </p:nvSpPr>
          <p:spPr bwMode="auto">
            <a:xfrm>
              <a:off x="959647" y="3693120"/>
              <a:ext cx="1834165" cy="290231"/>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潜艇电力控制系统</a:t>
              </a:r>
            </a:p>
          </p:txBody>
        </p:sp>
        <p:pic>
          <p:nvPicPr>
            <p:cNvPr id="11" name="Picture 2" descr="C:\Users\zhangpengcheng1@acoinfo.co\Desktop\核潜艇.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358" y="2348880"/>
              <a:ext cx="1834455" cy="130051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矩形 11"/>
          <p:cNvSpPr/>
          <p:nvPr/>
        </p:nvSpPr>
        <p:spPr bwMode="auto">
          <a:xfrm>
            <a:off x="3589655" y="1635125"/>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3" name="Text Box 10"/>
          <p:cNvSpPr txBox="1">
            <a:spLocks noChangeArrowheads="1"/>
          </p:cNvSpPr>
          <p:nvPr/>
        </p:nvSpPr>
        <p:spPr bwMode="auto">
          <a:xfrm>
            <a:off x="3623945" y="2728595"/>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相控阵雷达实时控制系统</a:t>
            </a:r>
          </a:p>
        </p:txBody>
      </p:sp>
      <p:sp>
        <p:nvSpPr>
          <p:cNvPr id="14" name="矩形 13"/>
          <p:cNvSpPr/>
          <p:nvPr/>
        </p:nvSpPr>
        <p:spPr bwMode="auto">
          <a:xfrm>
            <a:off x="5339715" y="1629410"/>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5" name="Text Box 10"/>
          <p:cNvSpPr txBox="1">
            <a:spLocks noChangeArrowheads="1"/>
          </p:cNvSpPr>
          <p:nvPr/>
        </p:nvSpPr>
        <p:spPr bwMode="auto">
          <a:xfrm>
            <a:off x="5379085" y="272859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弹载制导与控制系统</a:t>
            </a:r>
          </a:p>
        </p:txBody>
      </p:sp>
      <p:sp>
        <p:nvSpPr>
          <p:cNvPr id="16" name="矩形 15"/>
          <p:cNvSpPr/>
          <p:nvPr/>
        </p:nvSpPr>
        <p:spPr bwMode="auto">
          <a:xfrm>
            <a:off x="7089140" y="1627505"/>
            <a:ext cx="1530985" cy="134937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7" name="Text Box 10"/>
          <p:cNvSpPr txBox="1">
            <a:spLocks noChangeArrowheads="1"/>
          </p:cNvSpPr>
          <p:nvPr/>
        </p:nvSpPr>
        <p:spPr bwMode="auto">
          <a:xfrm>
            <a:off x="7139305" y="2728595"/>
            <a:ext cx="145415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endParaRPr lang="zh-CN" altLang="en-US" sz="900" dirty="0">
              <a:solidFill>
                <a:schemeClr val="bg1"/>
              </a:solidFill>
              <a:latin typeface="微软雅黑" panose="020B0503020204020204" pitchFamily="34" charset="-122"/>
              <a:ea typeface="微软雅黑" panose="020B0503020204020204" pitchFamily="34" charset="-122"/>
            </a:endParaRPr>
          </a:p>
        </p:txBody>
      </p:sp>
      <p:pic>
        <p:nvPicPr>
          <p:cNvPr id="18" name="Picture 2" descr="C:\Users\zhangpengcheng1@acoinfo.co\Desktop\相控阵雷达实时控制系统.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9025" y="1664970"/>
            <a:ext cx="1451610" cy="10299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yangyang@acoinfo.co\Desktop\10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00" r="4635"/>
          <a:stretch>
            <a:fillRect/>
          </a:stretch>
        </p:blipFill>
        <p:spPr bwMode="auto">
          <a:xfrm>
            <a:off x="5379085" y="1663065"/>
            <a:ext cx="1452245" cy="10280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zhangpengcheng1@acoinfo.co\Desktop\图片1 拷贝副本.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2955" y="1662430"/>
            <a:ext cx="1451610" cy="102997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bwMode="auto">
          <a:xfrm>
            <a:off x="1840230" y="3208655"/>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22" name="Text Box 10"/>
          <p:cNvSpPr txBox="1">
            <a:spLocks noChangeArrowheads="1"/>
          </p:cNvSpPr>
          <p:nvPr/>
        </p:nvSpPr>
        <p:spPr bwMode="auto">
          <a:xfrm>
            <a:off x="1891030" y="4284345"/>
            <a:ext cx="143002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船舰声纳控制系统</a:t>
            </a:r>
          </a:p>
        </p:txBody>
      </p:sp>
      <p:sp>
        <p:nvSpPr>
          <p:cNvPr id="23" name="矩形 22"/>
          <p:cNvSpPr/>
          <p:nvPr/>
        </p:nvSpPr>
        <p:spPr bwMode="auto">
          <a:xfrm>
            <a:off x="3589655" y="3202305"/>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24" name="Text Box 10"/>
          <p:cNvSpPr txBox="1">
            <a:spLocks noChangeArrowheads="1"/>
          </p:cNvSpPr>
          <p:nvPr/>
        </p:nvSpPr>
        <p:spPr bwMode="auto">
          <a:xfrm>
            <a:off x="3633470" y="4284345"/>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远程火箭炮制导系统</a:t>
            </a:r>
          </a:p>
        </p:txBody>
      </p:sp>
      <p:sp>
        <p:nvSpPr>
          <p:cNvPr id="25" name="矩形 24"/>
          <p:cNvSpPr/>
          <p:nvPr/>
        </p:nvSpPr>
        <p:spPr bwMode="auto">
          <a:xfrm>
            <a:off x="5339715" y="3190875"/>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26" name="Text Box 10"/>
          <p:cNvSpPr txBox="1">
            <a:spLocks noChangeArrowheads="1"/>
          </p:cNvSpPr>
          <p:nvPr/>
        </p:nvSpPr>
        <p:spPr bwMode="auto">
          <a:xfrm>
            <a:off x="5384165" y="428434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分布式自动化系统</a:t>
            </a:r>
          </a:p>
        </p:txBody>
      </p:sp>
      <p:sp>
        <p:nvSpPr>
          <p:cNvPr id="27" name="矩形 26"/>
          <p:cNvSpPr/>
          <p:nvPr/>
        </p:nvSpPr>
        <p:spPr bwMode="auto">
          <a:xfrm>
            <a:off x="7089140" y="3190875"/>
            <a:ext cx="1530985" cy="135763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28" name="Text Box 10"/>
          <p:cNvSpPr txBox="1">
            <a:spLocks noChangeArrowheads="1"/>
          </p:cNvSpPr>
          <p:nvPr/>
        </p:nvSpPr>
        <p:spPr bwMode="auto">
          <a:xfrm>
            <a:off x="7132955" y="4284345"/>
            <a:ext cx="145415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多旋翼察打无人机</a:t>
            </a:r>
          </a:p>
        </p:txBody>
      </p:sp>
      <p:pic>
        <p:nvPicPr>
          <p:cNvPr id="29" name="Picture 2" descr="C:\Users\zhangpengcheng1\Desktop\军用案例\船舰声纳控制系统.jpg船舰声纳控制系统"/>
          <p:cNvPicPr>
            <a:picLocks noChangeAspect="1" noChangeArrowheads="1"/>
          </p:cNvPicPr>
          <p:nvPr/>
        </p:nvPicPr>
        <p:blipFill>
          <a:blip r:embed="rId6"/>
          <a:srcRect l="13803" r="9202"/>
          <a:stretch>
            <a:fillRect/>
          </a:stretch>
        </p:blipFill>
        <p:spPr bwMode="auto">
          <a:xfrm>
            <a:off x="1894840" y="3245485"/>
            <a:ext cx="1429385" cy="10128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E:\工作\网站文案及产品图片\应用案例\军用案例\远程火箭炮制导系统.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865"/>
          <a:stretch>
            <a:fillRect/>
          </a:stretch>
        </p:blipFill>
        <p:spPr bwMode="auto">
          <a:xfrm>
            <a:off x="3633470" y="3248025"/>
            <a:ext cx="1451610" cy="101028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zhangpengcheng1\Desktop\军用案例\分布式自动化系统.jpg分布式自动化系统"/>
          <p:cNvPicPr>
            <a:picLocks noChangeAspect="1" noChangeArrowheads="1"/>
          </p:cNvPicPr>
          <p:nvPr/>
        </p:nvPicPr>
        <p:blipFill>
          <a:blip r:embed="rId8"/>
          <a:srcRect/>
          <a:stretch>
            <a:fillRect/>
          </a:stretch>
        </p:blipFill>
        <p:spPr bwMode="auto">
          <a:xfrm>
            <a:off x="5384165" y="3253740"/>
            <a:ext cx="1452880" cy="984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zhangpengcheng1@acoinfo.co\Desktop\多旋翼察打无人机.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98"/>
          <a:stretch>
            <a:fillRect/>
          </a:stretch>
        </p:blipFill>
        <p:spPr bwMode="auto">
          <a:xfrm>
            <a:off x="7132955" y="3238500"/>
            <a:ext cx="1451610" cy="101028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132955" y="2728595"/>
            <a:ext cx="2199005" cy="337185"/>
          </a:xfrm>
          <a:prstGeom prst="rect">
            <a:avLst/>
          </a:prstGeom>
          <a:noFill/>
        </p:spPr>
        <p:txBody>
          <a:bodyPr wrap="square" rtlCol="0">
            <a:spAutoFit/>
          </a:bodyPr>
          <a:lstStyle/>
          <a:p>
            <a:r>
              <a:rPr lang="zh-CN" altLang="en-US" sz="800" dirty="0">
                <a:solidFill>
                  <a:schemeClr val="bg1"/>
                </a:solidFill>
                <a:latin typeface="微软雅黑" panose="020B0503020204020204" pitchFamily="34" charset="-122"/>
                <a:ea typeface="微软雅黑" panose="020B0503020204020204" pitchFamily="34" charset="-122"/>
                <a:sym typeface="+mn-ea"/>
              </a:rPr>
              <a:t>轮式装甲车全车电子监控系统</a:t>
            </a:r>
            <a:endParaRPr lang="zh-CN" altLang="en-US" sz="800" dirty="0">
              <a:solidFill>
                <a:schemeClr val="bg1"/>
              </a:solidFill>
              <a:latin typeface="微软雅黑" panose="020B0503020204020204" pitchFamily="34" charset="-122"/>
              <a:ea typeface="微软雅黑" panose="020B0503020204020204" pitchFamily="34" charset="-122"/>
            </a:endParaRPr>
          </a:p>
          <a:p>
            <a:endParaRPr lang="zh-CN" altLang="en-US" sz="800"/>
          </a:p>
        </p:txBody>
      </p:sp>
      <p:sp>
        <p:nvSpPr>
          <p:cNvPr id="5" name="矩形 4"/>
          <p:cNvSpPr/>
          <p:nvPr/>
        </p:nvSpPr>
        <p:spPr bwMode="auto">
          <a:xfrm>
            <a:off x="8853805" y="1633220"/>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 name="Text Box 10"/>
          <p:cNvSpPr txBox="1">
            <a:spLocks noChangeArrowheads="1"/>
          </p:cNvSpPr>
          <p:nvPr/>
        </p:nvSpPr>
        <p:spPr bwMode="auto">
          <a:xfrm>
            <a:off x="8889365" y="273240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火炮综合化电子集成系统</a:t>
            </a:r>
          </a:p>
        </p:txBody>
      </p:sp>
      <p:pic>
        <p:nvPicPr>
          <p:cNvPr id="33" name="Picture 2" descr="C:\Users\zhangpengcheng1\Desktop\军用案例\火炮综合化电子集成系统.jpg火炮综合化电子集成系统"/>
          <p:cNvPicPr>
            <a:picLocks noChangeAspect="1" noChangeArrowheads="1"/>
          </p:cNvPicPr>
          <p:nvPr/>
        </p:nvPicPr>
        <p:blipFill rotWithShape="1">
          <a:blip r:embed="rId10"/>
          <a:srcRect r="24418"/>
          <a:stretch>
            <a:fillRect/>
          </a:stretch>
        </p:blipFill>
        <p:spPr bwMode="auto">
          <a:xfrm>
            <a:off x="8889365" y="1664335"/>
            <a:ext cx="1464310" cy="1026795"/>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p:cNvSpPr/>
          <p:nvPr/>
        </p:nvSpPr>
        <p:spPr bwMode="auto">
          <a:xfrm>
            <a:off x="8853805" y="3194685"/>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5" name="Text Box 10"/>
          <p:cNvSpPr txBox="1">
            <a:spLocks noChangeArrowheads="1"/>
          </p:cNvSpPr>
          <p:nvPr/>
        </p:nvSpPr>
        <p:spPr bwMode="auto">
          <a:xfrm>
            <a:off x="8898255" y="428815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水下监测系统</a:t>
            </a:r>
          </a:p>
        </p:txBody>
      </p:sp>
      <p:pic>
        <p:nvPicPr>
          <p:cNvPr id="36" name="Picture 2" descr="C:\Users\zhangpengcheng1\Desktop\军用案例\水下监测系统.jpg水下监测系统"/>
          <p:cNvPicPr>
            <a:picLocks noChangeAspect="1" noChangeArrowheads="1"/>
          </p:cNvPicPr>
          <p:nvPr/>
        </p:nvPicPr>
        <p:blipFill>
          <a:blip r:embed="rId11"/>
          <a:srcRect/>
          <a:stretch>
            <a:fillRect/>
          </a:stretch>
        </p:blipFill>
        <p:spPr bwMode="auto">
          <a:xfrm>
            <a:off x="8893810" y="3232150"/>
            <a:ext cx="1447165" cy="1022350"/>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bwMode="auto">
          <a:xfrm>
            <a:off x="1831340" y="4742815"/>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8" name="Text Box 10"/>
          <p:cNvSpPr txBox="1">
            <a:spLocks noChangeArrowheads="1"/>
          </p:cNvSpPr>
          <p:nvPr/>
        </p:nvSpPr>
        <p:spPr bwMode="auto">
          <a:xfrm>
            <a:off x="1882140" y="5818505"/>
            <a:ext cx="1430020" cy="213995"/>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800" dirty="0">
                <a:solidFill>
                  <a:schemeClr val="bg1"/>
                </a:solidFill>
                <a:latin typeface="微软雅黑" panose="020B0503020204020204" pitchFamily="34" charset="-122"/>
                <a:ea typeface="微软雅黑" panose="020B0503020204020204" pitchFamily="34" charset="-122"/>
              </a:rPr>
              <a:t>新型战机国产化航电系统</a:t>
            </a:r>
          </a:p>
        </p:txBody>
      </p:sp>
      <p:sp>
        <p:nvSpPr>
          <p:cNvPr id="39" name="矩形 38"/>
          <p:cNvSpPr/>
          <p:nvPr/>
        </p:nvSpPr>
        <p:spPr bwMode="auto">
          <a:xfrm>
            <a:off x="3580765" y="4736465"/>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0" name="Text Box 10"/>
          <p:cNvSpPr txBox="1">
            <a:spLocks noChangeArrowheads="1"/>
          </p:cNvSpPr>
          <p:nvPr/>
        </p:nvSpPr>
        <p:spPr bwMode="auto">
          <a:xfrm>
            <a:off x="3624580" y="5818505"/>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星载任务计算机系统</a:t>
            </a:r>
          </a:p>
        </p:txBody>
      </p:sp>
      <p:sp>
        <p:nvSpPr>
          <p:cNvPr id="41" name="矩形 40"/>
          <p:cNvSpPr/>
          <p:nvPr/>
        </p:nvSpPr>
        <p:spPr bwMode="auto">
          <a:xfrm>
            <a:off x="5330825" y="4725035"/>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2" name="Text Box 10"/>
          <p:cNvSpPr txBox="1">
            <a:spLocks noChangeArrowheads="1"/>
          </p:cNvSpPr>
          <p:nvPr/>
        </p:nvSpPr>
        <p:spPr bwMode="auto">
          <a:xfrm>
            <a:off x="5375275" y="5818505"/>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水中兵器及发射装置系统</a:t>
            </a:r>
          </a:p>
        </p:txBody>
      </p:sp>
      <p:pic>
        <p:nvPicPr>
          <p:cNvPr id="43" name="Picture 2" descr="C:\Users\zhangpengcheng1\Desktop\军用案例\新型战机国产化航电系统.jpg新型战机国产化航电系统"/>
          <p:cNvPicPr>
            <a:picLocks noChangeAspect="1" noChangeArrowheads="1"/>
          </p:cNvPicPr>
          <p:nvPr/>
        </p:nvPicPr>
        <p:blipFill>
          <a:blip r:embed="rId12"/>
          <a:srcRect/>
          <a:stretch>
            <a:fillRect/>
          </a:stretch>
        </p:blipFill>
        <p:spPr bwMode="auto">
          <a:xfrm>
            <a:off x="1879600" y="4787900"/>
            <a:ext cx="1429385" cy="9842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zhangpengcheng1\Desktop\军用案例\星载任务计算机系统.jpg星载任务计算机系统"/>
          <p:cNvPicPr>
            <a:picLocks noChangeAspect="1" noChangeArrowheads="1"/>
          </p:cNvPicPr>
          <p:nvPr/>
        </p:nvPicPr>
        <p:blipFill rotWithShape="1">
          <a:blip r:embed="rId13"/>
          <a:srcRect/>
          <a:stretch>
            <a:fillRect/>
          </a:stretch>
        </p:blipFill>
        <p:spPr bwMode="auto">
          <a:xfrm>
            <a:off x="3624580" y="4767580"/>
            <a:ext cx="1445895" cy="10331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Users\zhangpengcheng1\Desktop\军用案例\水中兵器及发射装置系统.jpg水中兵器及发射装置系统"/>
          <p:cNvPicPr>
            <a:picLocks noChangeAspect="1" noChangeArrowheads="1"/>
          </p:cNvPicPr>
          <p:nvPr/>
        </p:nvPicPr>
        <p:blipFill>
          <a:blip r:embed="rId14"/>
          <a:srcRect r="25499"/>
          <a:stretch>
            <a:fillRect/>
          </a:stretch>
        </p:blipFill>
        <p:spPr bwMode="auto">
          <a:xfrm>
            <a:off x="5375275" y="4770120"/>
            <a:ext cx="1445260" cy="10306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bwMode="auto">
          <a:xfrm>
            <a:off x="8853805" y="4726305"/>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 name="Text Box 10"/>
          <p:cNvSpPr txBox="1">
            <a:spLocks noChangeArrowheads="1"/>
          </p:cNvSpPr>
          <p:nvPr/>
        </p:nvSpPr>
        <p:spPr bwMode="auto">
          <a:xfrm>
            <a:off x="8889365" y="582549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sym typeface="+mn-ea"/>
              </a:rPr>
              <a:t>特种车辆车载网络设备</a:t>
            </a:r>
          </a:p>
        </p:txBody>
      </p:sp>
      <p:sp>
        <p:nvSpPr>
          <p:cNvPr id="47" name="矩形 46"/>
          <p:cNvSpPr/>
          <p:nvPr/>
        </p:nvSpPr>
        <p:spPr bwMode="auto">
          <a:xfrm>
            <a:off x="7097395" y="4735195"/>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8" name="Text Box 10"/>
          <p:cNvSpPr txBox="1">
            <a:spLocks noChangeArrowheads="1"/>
          </p:cNvSpPr>
          <p:nvPr/>
        </p:nvSpPr>
        <p:spPr bwMode="auto">
          <a:xfrm>
            <a:off x="7132955" y="583438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sym typeface="+mn-ea"/>
              </a:rPr>
              <a:t>战略导弹地面发控系统</a:t>
            </a:r>
            <a:endParaRPr lang="zh-CN" altLang="en-US" sz="900" dirty="0">
              <a:solidFill>
                <a:schemeClr val="bg1"/>
              </a:solidFill>
              <a:latin typeface="微软雅黑" panose="020B0503020204020204" pitchFamily="34" charset="-122"/>
              <a:ea typeface="微软雅黑" panose="020B0503020204020204" pitchFamily="34" charset="-122"/>
            </a:endParaRPr>
          </a:p>
        </p:txBody>
      </p:sp>
      <p:pic>
        <p:nvPicPr>
          <p:cNvPr id="50" name="图片 49" descr="15"/>
          <p:cNvPicPr>
            <a:picLocks noChangeAspect="1"/>
          </p:cNvPicPr>
          <p:nvPr/>
        </p:nvPicPr>
        <p:blipFill>
          <a:blip r:embed="rId15"/>
          <a:srcRect t="538" b="12338"/>
          <a:stretch>
            <a:fillRect/>
          </a:stretch>
        </p:blipFill>
        <p:spPr>
          <a:xfrm>
            <a:off x="7132955" y="4792345"/>
            <a:ext cx="1450975" cy="1017905"/>
          </a:xfrm>
          <a:prstGeom prst="rect">
            <a:avLst/>
          </a:prstGeom>
        </p:spPr>
      </p:pic>
      <p:pic>
        <p:nvPicPr>
          <p:cNvPr id="51" name="图片 50" descr="C:\Users\mktg-ZhPCheng\Desktop\16.png16"/>
          <p:cNvPicPr>
            <a:picLocks noChangeAspect="1"/>
          </p:cNvPicPr>
          <p:nvPr/>
        </p:nvPicPr>
        <p:blipFill>
          <a:blip r:embed="rId16"/>
          <a:srcRect l="2701" r="7314" b="1225"/>
          <a:stretch>
            <a:fillRect/>
          </a:stretch>
        </p:blipFill>
        <p:spPr>
          <a:xfrm>
            <a:off x="8889365" y="4776470"/>
            <a:ext cx="1455420" cy="1024255"/>
          </a:xfrm>
          <a:prstGeom prst="rect">
            <a:avLst/>
          </a:prstGeom>
        </p:spPr>
      </p:pic>
      <p:grpSp>
        <p:nvGrpSpPr>
          <p:cNvPr id="53" name="组合 52"/>
          <p:cNvGrpSpPr/>
          <p:nvPr/>
        </p:nvGrpSpPr>
        <p:grpSpPr>
          <a:xfrm>
            <a:off x="0" y="244159"/>
            <a:ext cx="1929875" cy="464486"/>
            <a:chOff x="0" y="244159"/>
            <a:chExt cx="1929875" cy="464486"/>
          </a:xfrm>
        </p:grpSpPr>
        <p:sp>
          <p:nvSpPr>
            <p:cNvPr id="54" name="矩形 53"/>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应用案例</a:t>
              </a:r>
              <a:endParaRPr lang="zh-CN" altLang="en-US" sz="2400" dirty="0">
                <a:solidFill>
                  <a:schemeClr val="bg1"/>
                </a:solidFill>
                <a:ea typeface="微软雅黑" panose="020B0503020204020204" pitchFamily="34" charset="-122"/>
              </a:endParaRPr>
            </a:p>
          </p:txBody>
        </p:sp>
        <p:grpSp>
          <p:nvGrpSpPr>
            <p:cNvPr id="55" name="组合 54"/>
            <p:cNvGrpSpPr/>
            <p:nvPr/>
          </p:nvGrpSpPr>
          <p:grpSpPr>
            <a:xfrm>
              <a:off x="0" y="244159"/>
              <a:ext cx="381000" cy="464486"/>
              <a:chOff x="4195133" y="512967"/>
              <a:chExt cx="233904" cy="337530"/>
            </a:xfrm>
            <a:solidFill>
              <a:srgbClr val="EF7A00"/>
            </a:solidFill>
          </p:grpSpPr>
          <p:sp>
            <p:nvSpPr>
              <p:cNvPr id="56" name="矩形 55"/>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83424" y="4509626"/>
            <a:ext cx="5760640" cy="1296144"/>
            <a:chOff x="107504" y="4653136"/>
            <a:chExt cx="5760640" cy="1296144"/>
          </a:xfrm>
        </p:grpSpPr>
        <p:sp>
          <p:nvSpPr>
            <p:cNvPr id="18" name="矩形 17"/>
            <p:cNvSpPr/>
            <p:nvPr/>
          </p:nvSpPr>
          <p:spPr>
            <a:xfrm>
              <a:off x="107504" y="4653136"/>
              <a:ext cx="5760640" cy="12961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19" name="矩形 18"/>
            <p:cNvSpPr/>
            <p:nvPr/>
          </p:nvSpPr>
          <p:spPr>
            <a:xfrm>
              <a:off x="119919" y="4653136"/>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rPr>
                <a:t>LongWing</a:t>
              </a:r>
              <a:r>
                <a:rPr lang="en-US" altLang="zh-CN" sz="1400" b="1" baseline="30000" dirty="0">
                  <a:solidFill>
                    <a:schemeClr val="tx1"/>
                  </a:solidFill>
                </a:rPr>
                <a:t>(TM)</a:t>
              </a:r>
              <a:r>
                <a:rPr lang="en-US" altLang="zh-CN" sz="1400" b="1" dirty="0">
                  <a:solidFill>
                    <a:schemeClr val="tx1"/>
                  </a:solidFill>
                </a:rPr>
                <a:t> Kernel</a:t>
              </a:r>
              <a:endParaRPr lang="zh-CN" altLang="en-US" sz="1400" b="1" dirty="0">
                <a:solidFill>
                  <a:schemeClr val="tx1"/>
                </a:solidFill>
              </a:endParaRPr>
            </a:p>
          </p:txBody>
        </p:sp>
        <p:sp>
          <p:nvSpPr>
            <p:cNvPr id="20" name="圆角矩形 19"/>
            <p:cNvSpPr/>
            <p:nvPr/>
          </p:nvSpPr>
          <p:spPr>
            <a:xfrm>
              <a:off x="229702" y="5085184"/>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Interrupt</a:t>
              </a:r>
              <a:endParaRPr lang="zh-CN" altLang="en-US" sz="900" dirty="0">
                <a:solidFill>
                  <a:schemeClr val="bg1"/>
                </a:solidFill>
              </a:endParaRPr>
            </a:p>
          </p:txBody>
        </p:sp>
        <p:sp>
          <p:nvSpPr>
            <p:cNvPr id="21" name="圆角矩形 20"/>
            <p:cNvSpPr/>
            <p:nvPr/>
          </p:nvSpPr>
          <p:spPr>
            <a:xfrm>
              <a:off x="1614424" y="5085184"/>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RMS</a:t>
              </a:r>
              <a:endParaRPr lang="zh-CN" altLang="en-US" sz="1600" dirty="0">
                <a:solidFill>
                  <a:schemeClr val="bg1"/>
                </a:solidFill>
              </a:endParaRPr>
            </a:p>
          </p:txBody>
        </p:sp>
        <p:sp>
          <p:nvSpPr>
            <p:cNvPr id="22" name="圆角矩形 21"/>
            <p:cNvSpPr/>
            <p:nvPr/>
          </p:nvSpPr>
          <p:spPr>
            <a:xfrm>
              <a:off x="3038014" y="5085184"/>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Timer</a:t>
              </a:r>
              <a:endParaRPr lang="zh-CN" altLang="en-US" sz="1600" dirty="0">
                <a:solidFill>
                  <a:schemeClr val="bg1"/>
                </a:solidFill>
              </a:endParaRPr>
            </a:p>
          </p:txBody>
        </p:sp>
        <p:sp>
          <p:nvSpPr>
            <p:cNvPr id="23" name="圆角矩形 22"/>
            <p:cNvSpPr/>
            <p:nvPr/>
          </p:nvSpPr>
          <p:spPr>
            <a:xfrm>
              <a:off x="1614424" y="5517232"/>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24" name="圆角矩形 23"/>
            <p:cNvSpPr/>
            <p:nvPr/>
          </p:nvSpPr>
          <p:spPr>
            <a:xfrm>
              <a:off x="229702" y="5517232"/>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Message</a:t>
              </a:r>
              <a:endParaRPr lang="zh-CN" altLang="en-US" sz="900" dirty="0">
                <a:solidFill>
                  <a:schemeClr val="bg1"/>
                </a:solidFill>
              </a:endParaRPr>
            </a:p>
          </p:txBody>
        </p:sp>
        <p:sp>
          <p:nvSpPr>
            <p:cNvPr id="25" name="圆角矩形 24"/>
            <p:cNvSpPr/>
            <p:nvPr/>
          </p:nvSpPr>
          <p:spPr>
            <a:xfrm>
              <a:off x="4478174" y="5085183"/>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Thread</a:t>
              </a:r>
              <a:endParaRPr lang="zh-CN" altLang="en-US" sz="1600" dirty="0">
                <a:solidFill>
                  <a:schemeClr val="bg1"/>
                </a:solidFill>
              </a:endParaRPr>
            </a:p>
          </p:txBody>
        </p:sp>
      </p:grpSp>
      <p:grpSp>
        <p:nvGrpSpPr>
          <p:cNvPr id="26" name="Std_Dev"/>
          <p:cNvGrpSpPr/>
          <p:nvPr/>
        </p:nvGrpSpPr>
        <p:grpSpPr>
          <a:xfrm>
            <a:off x="483424" y="3599898"/>
            <a:ext cx="5760640" cy="864096"/>
            <a:chOff x="107504" y="3717032"/>
            <a:chExt cx="5760640" cy="864096"/>
          </a:xfrm>
        </p:grpSpPr>
        <p:sp>
          <p:nvSpPr>
            <p:cNvPr id="27" name="矩形 26"/>
            <p:cNvSpPr/>
            <p:nvPr/>
          </p:nvSpPr>
          <p:spPr>
            <a:xfrm>
              <a:off x="107504" y="3717032"/>
              <a:ext cx="5760640" cy="864096"/>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28" name="矩形 27"/>
            <p:cNvSpPr/>
            <p:nvPr/>
          </p:nvSpPr>
          <p:spPr>
            <a:xfrm>
              <a:off x="120553" y="3717032"/>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rPr>
                <a:t>Standard device module</a:t>
              </a:r>
              <a:endParaRPr lang="zh-CN" altLang="en-US" sz="1400" b="1" dirty="0">
                <a:solidFill>
                  <a:schemeClr val="accent6">
                    <a:lumMod val="75000"/>
                  </a:schemeClr>
                </a:solidFill>
              </a:endParaRPr>
            </a:p>
          </p:txBody>
        </p:sp>
      </p:grpSp>
      <p:grpSp>
        <p:nvGrpSpPr>
          <p:cNvPr id="29" name="IO_sys"/>
          <p:cNvGrpSpPr/>
          <p:nvPr/>
        </p:nvGrpSpPr>
        <p:grpSpPr>
          <a:xfrm>
            <a:off x="483424" y="3095842"/>
            <a:ext cx="5760640" cy="458233"/>
            <a:chOff x="107504" y="3140968"/>
            <a:chExt cx="5760640" cy="504056"/>
          </a:xfrm>
        </p:grpSpPr>
        <p:sp>
          <p:nvSpPr>
            <p:cNvPr id="30" name="矩形 29"/>
            <p:cNvSpPr/>
            <p:nvPr/>
          </p:nvSpPr>
          <p:spPr>
            <a:xfrm>
              <a:off x="107504" y="3140968"/>
              <a:ext cx="5760640" cy="504056"/>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119919" y="3246782"/>
              <a:ext cx="1074437" cy="288032"/>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I/O</a:t>
              </a:r>
              <a:r>
                <a:rPr lang="en-US" altLang="zh-CN" dirty="0"/>
                <a:t> </a:t>
              </a:r>
              <a:r>
                <a:rPr lang="en-US" altLang="zh-CN" sz="1400" b="1" dirty="0">
                  <a:solidFill>
                    <a:schemeClr val="tx1"/>
                  </a:solidFill>
                </a:rPr>
                <a:t>System</a:t>
              </a:r>
              <a:endParaRPr lang="zh-CN" altLang="en-US" sz="1400" b="1" dirty="0">
                <a:solidFill>
                  <a:schemeClr val="tx1"/>
                </a:solidFill>
              </a:endParaRPr>
            </a:p>
          </p:txBody>
        </p:sp>
      </p:grpSp>
      <p:sp>
        <p:nvSpPr>
          <p:cNvPr id="32" name="矩形 31"/>
          <p:cNvSpPr/>
          <p:nvPr/>
        </p:nvSpPr>
        <p:spPr>
          <a:xfrm>
            <a:off x="483424" y="6165810"/>
            <a:ext cx="576064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Hardware</a:t>
            </a:r>
            <a:endParaRPr lang="zh-CN" altLang="en-US" sz="1400" b="1" dirty="0">
              <a:solidFill>
                <a:schemeClr val="tx1"/>
              </a:solidFill>
            </a:endParaRPr>
          </a:p>
        </p:txBody>
      </p:sp>
      <p:sp>
        <p:nvSpPr>
          <p:cNvPr id="33" name="矩形 32"/>
          <p:cNvSpPr/>
          <p:nvPr/>
        </p:nvSpPr>
        <p:spPr>
          <a:xfrm>
            <a:off x="483424" y="5849730"/>
            <a:ext cx="576064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BSP &amp; Drivers</a:t>
            </a:r>
            <a:endParaRPr lang="zh-CN" altLang="en-US" sz="1400" b="1" dirty="0">
              <a:solidFill>
                <a:schemeClr val="tx1"/>
              </a:solidFill>
            </a:endParaRPr>
          </a:p>
        </p:txBody>
      </p:sp>
      <p:sp>
        <p:nvSpPr>
          <p:cNvPr id="34" name="TextBox 33"/>
          <p:cNvSpPr txBox="1">
            <a:spLocks noChangeArrowheads="1"/>
          </p:cNvSpPr>
          <p:nvPr/>
        </p:nvSpPr>
        <p:spPr bwMode="auto">
          <a:xfrm>
            <a:off x="7007225" y="4798060"/>
            <a:ext cx="3966845" cy="1383665"/>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2007</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增加 </a:t>
            </a:r>
            <a:r>
              <a:rPr lang="en-US" altLang="zh-CN" sz="1400" dirty="0">
                <a:solidFill>
                  <a:schemeClr val="bg1"/>
                </a:solidFill>
                <a:latin typeface="微软雅黑" panose="020B0503020204020204" pitchFamily="34" charset="-122"/>
                <a:ea typeface="微软雅黑" panose="020B0503020204020204" pitchFamily="34" charset="-122"/>
              </a:rPr>
              <a:t>I/O </a:t>
            </a:r>
            <a:r>
              <a:rPr lang="zh-CN" altLang="en-US" sz="1400" dirty="0">
                <a:solidFill>
                  <a:schemeClr val="bg1"/>
                </a:solidFill>
                <a:latin typeface="微软雅黑" panose="020B0503020204020204" pitchFamily="34" charset="-122"/>
                <a:ea typeface="微软雅黑" panose="020B0503020204020204" pitchFamily="34" charset="-122"/>
              </a:rPr>
              <a:t>系统，提供某些设备的标准驱动模块，如</a:t>
            </a:r>
            <a:r>
              <a:rPr lang="en-US" altLang="zh-CN" sz="1400" dirty="0">
                <a:solidFill>
                  <a:schemeClr val="bg1"/>
                </a:solidFill>
                <a:latin typeface="微软雅黑" panose="020B0503020204020204" pitchFamily="34" charset="-122"/>
                <a:ea typeface="微软雅黑" panose="020B0503020204020204" pitchFamily="34" charset="-122"/>
              </a:rPr>
              <a:t>SPI</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IIC</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TTY </a:t>
            </a:r>
            <a:r>
              <a:rPr lang="zh-CN" altLang="en-US" sz="1400" dirty="0">
                <a:solidFill>
                  <a:schemeClr val="bg1"/>
                </a:solidFill>
                <a:latin typeface="微软雅黑" panose="020B0503020204020204" pitchFamily="34" charset="-122"/>
                <a:ea typeface="微软雅黑" panose="020B0503020204020204" pitchFamily="34" charset="-122"/>
              </a:rPr>
              <a:t>等。</a:t>
            </a:r>
          </a:p>
        </p:txBody>
      </p:sp>
      <p:sp>
        <p:nvSpPr>
          <p:cNvPr id="35" name="TTY"/>
          <p:cNvSpPr/>
          <p:nvPr/>
        </p:nvSpPr>
        <p:spPr>
          <a:xfrm>
            <a:off x="2067600" y="4005570"/>
            <a:ext cx="1212197"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TTY</a:t>
            </a:r>
            <a:endParaRPr lang="zh-CN" altLang="en-US" sz="800" dirty="0">
              <a:solidFill>
                <a:schemeClr val="bg1"/>
              </a:solidFill>
            </a:endParaRPr>
          </a:p>
        </p:txBody>
      </p:sp>
      <p:sp>
        <p:nvSpPr>
          <p:cNvPr id="36" name="IIC"/>
          <p:cNvSpPr/>
          <p:nvPr/>
        </p:nvSpPr>
        <p:spPr>
          <a:xfrm>
            <a:off x="3447691" y="4005570"/>
            <a:ext cx="1212197"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IIC</a:t>
            </a:r>
            <a:endParaRPr lang="zh-CN" altLang="en-US" sz="800" dirty="0">
              <a:solidFill>
                <a:schemeClr val="bg1"/>
              </a:solidFill>
            </a:endParaRPr>
          </a:p>
        </p:txBody>
      </p:sp>
      <p:sp>
        <p:nvSpPr>
          <p:cNvPr id="37" name="ETC"/>
          <p:cNvSpPr/>
          <p:nvPr/>
        </p:nvSpPr>
        <p:spPr>
          <a:xfrm>
            <a:off x="4803904" y="4005570"/>
            <a:ext cx="1212197"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a:t>
            </a:r>
            <a:endParaRPr lang="zh-CN" altLang="en-US" sz="800" dirty="0">
              <a:solidFill>
                <a:schemeClr val="bg1"/>
              </a:solidFill>
            </a:endParaRPr>
          </a:p>
        </p:txBody>
      </p:sp>
      <p:sp>
        <p:nvSpPr>
          <p:cNvPr id="38" name="SPI"/>
          <p:cNvSpPr/>
          <p:nvPr/>
        </p:nvSpPr>
        <p:spPr>
          <a:xfrm>
            <a:off x="699448" y="4005570"/>
            <a:ext cx="1212197"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SPI</a:t>
            </a:r>
            <a:endParaRPr lang="zh-CN" altLang="en-US" sz="800" dirty="0">
              <a:solidFill>
                <a:schemeClr val="bg1"/>
              </a:solidFill>
            </a:endParaRPr>
          </a:p>
        </p:txBody>
      </p:sp>
      <p:sp>
        <p:nvSpPr>
          <p:cNvPr id="39" name="TextBox 38"/>
          <p:cNvSpPr txBox="1"/>
          <p:nvPr/>
        </p:nvSpPr>
        <p:spPr>
          <a:xfrm>
            <a:off x="4151784" y="980728"/>
            <a:ext cx="309880" cy="368300"/>
          </a:xfrm>
          <a:prstGeom prst="rect">
            <a:avLst/>
          </a:prstGeom>
          <a:noFill/>
        </p:spPr>
        <p:txBody>
          <a:bodyPr wrap="none" rtlCol="0">
            <a:spAutoFit/>
          </a:bodyPr>
          <a:lstStyle/>
          <a:p>
            <a:endParaRPr lang="zh-CN" altLang="en-US"/>
          </a:p>
        </p:txBody>
      </p:sp>
      <p:sp>
        <p:nvSpPr>
          <p:cNvPr id="57" name="矩形 56"/>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58" name="组合 57"/>
          <p:cNvGrpSpPr/>
          <p:nvPr/>
        </p:nvGrpSpPr>
        <p:grpSpPr>
          <a:xfrm>
            <a:off x="0" y="244159"/>
            <a:ext cx="381000" cy="464486"/>
            <a:chOff x="4195133" y="512967"/>
            <a:chExt cx="233904" cy="337530"/>
          </a:xfrm>
          <a:solidFill>
            <a:srgbClr val="EF7A00"/>
          </a:solidFill>
        </p:grpSpPr>
        <p:sp>
          <p:nvSpPr>
            <p:cNvPr id="59" name="矩形 58"/>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64" presetClass="path" presetSubtype="0" accel="50000" decel="50000" fill="hold" nodeType="withEffect">
                                  <p:stCondLst>
                                    <p:cond delay="0"/>
                                  </p:stCondLst>
                                  <p:childTnLst>
                                    <p:animMotion origin="layout" path="M 0 0 L 0 -0.25 E" pathEditMode="relative" ptsTypes="">
                                      <p:cBhvr>
                                        <p:cTn id="10" dur="1000" spd="-100000" fill="hold"/>
                                        <p:tgtEl>
                                          <p:spTgt spid="26"/>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3.88889E-6 4.07407E-6 L 3.88889E-6 -0.34121 " pathEditMode="relative" rAng="0" ptsTypes="AA">
                                      <p:cBhvr>
                                        <p:cTn id="12" dur="1100" spd="-100000" fill="hold"/>
                                        <p:tgtEl>
                                          <p:spTgt spid="29"/>
                                        </p:tgtEl>
                                        <p:attrNameLst>
                                          <p:attrName>ppt_x</p:attrName>
                                          <p:attrName>ppt_y</p:attrName>
                                        </p:attrNameLst>
                                      </p:cBhvr>
                                      <p:rCtr x="0" y="-17060"/>
                                    </p:animMotion>
                                  </p:childTnLst>
                                </p:cTn>
                              </p:par>
                              <p:par>
                                <p:cTn id="13" presetID="9" presetClass="emph" presetSubtype="0" grpId="0" nodeType="withEffect">
                                  <p:stCondLst>
                                    <p:cond delay="0"/>
                                  </p:stCondLst>
                                  <p:childTnLst>
                                    <p:set>
                                      <p:cBhvr rctx="PPT">
                                        <p:cTn id="14" dur="1000"/>
                                        <p:tgtEl>
                                          <p:spTgt spid="38"/>
                                        </p:tgtEl>
                                        <p:attrNameLst>
                                          <p:attrName>style.opacity</p:attrName>
                                        </p:attrNameLst>
                                      </p:cBhvr>
                                      <p:to>
                                        <p:strVal val="0"/>
                                      </p:to>
                                    </p:set>
                                    <p:animEffect filter="image" prLst="opacity: 0">
                                      <p:cBhvr rctx="IE">
                                        <p:cTn id="15" dur="1000"/>
                                        <p:tgtEl>
                                          <p:spTgt spid="38"/>
                                        </p:tgtEl>
                                      </p:cBhvr>
                                    </p:animEffect>
                                  </p:childTnLst>
                                </p:cTn>
                              </p:par>
                              <p:par>
                                <p:cTn id="16" presetID="0" presetClass="path" presetSubtype="0" accel="50000" decel="50000" fill="hold" grpId="1" nodeType="withEffect">
                                  <p:stCondLst>
                                    <p:cond delay="800"/>
                                  </p:stCondLst>
                                  <p:childTnLst>
                                    <p:animMotion origin="layout" path="M 2.5E-6 -6.2963E-6 C 0.0783 -0.07454 0.15677 -0.14908 0.23438 -0.17917 C 0.31198 -0.20927 0.39601 -0.19005 0.46563 -0.18056 C 0.53524 -0.17107 0.59358 -0.14677 0.65208 -0.12223 " pathEditMode="relative" ptsTypes="aaaA">
                                      <p:cBhvr>
                                        <p:cTn id="17" dur="1100" spd="-100000" fill="hold"/>
                                        <p:tgtEl>
                                          <p:spTgt spid="38"/>
                                        </p:tgtEl>
                                        <p:attrNameLst>
                                          <p:attrName>ppt_x</p:attrName>
                                          <p:attrName>ppt_y</p:attrName>
                                        </p:attrNameLst>
                                      </p:cBhvr>
                                    </p:animMotion>
                                  </p:childTnLst>
                                </p:cTn>
                              </p:par>
                              <p:par>
                                <p:cTn id="18" presetID="9" presetClass="emph" presetSubtype="0" grpId="0" nodeType="withEffect">
                                  <p:stCondLst>
                                    <p:cond delay="0"/>
                                  </p:stCondLst>
                                  <p:childTnLst>
                                    <p:set>
                                      <p:cBhvr rctx="PPT">
                                        <p:cTn id="19" dur="1000"/>
                                        <p:tgtEl>
                                          <p:spTgt spid="35"/>
                                        </p:tgtEl>
                                        <p:attrNameLst>
                                          <p:attrName>style.opacity</p:attrName>
                                        </p:attrNameLst>
                                      </p:cBhvr>
                                      <p:to>
                                        <p:strVal val="0"/>
                                      </p:to>
                                    </p:set>
                                    <p:animEffect filter="image" prLst="opacity: 0">
                                      <p:cBhvr rctx="IE">
                                        <p:cTn id="20" dur="1000"/>
                                        <p:tgtEl>
                                          <p:spTgt spid="35"/>
                                        </p:tgtEl>
                                      </p:cBhvr>
                                    </p:animEffect>
                                  </p:childTnLst>
                                </p:cTn>
                              </p:par>
                              <p:par>
                                <p:cTn id="21" presetID="0" presetClass="path" presetSubtype="0" accel="50000" decel="50000" fill="hold" grpId="1" nodeType="withEffect">
                                  <p:stCondLst>
                                    <p:cond delay="600"/>
                                  </p:stCondLst>
                                  <p:childTnLst>
                                    <p:animMotion origin="layout" path="M -5.55556E-6 -1.85185E-6 C 0.07204 -0.05162 0.14409 -0.10324 0.20416 -0.12361 C 0.26423 -0.14398 0.30989 -0.13889 0.36041 -0.12222 C 0.41093 -0.10555 0.46544 -0.0412 0.50728 -0.02361 C 0.54895 -0.00602 0.57968 -0.01134 0.61041 -0.01666 " pathEditMode="relative" ptsTypes="aaaaA">
                                      <p:cBhvr>
                                        <p:cTn id="22" dur="1500" spd="-100000" fill="hold"/>
                                        <p:tgtEl>
                                          <p:spTgt spid="35"/>
                                        </p:tgtEl>
                                        <p:attrNameLst>
                                          <p:attrName>ppt_x</p:attrName>
                                          <p:attrName>ppt_y</p:attrName>
                                        </p:attrNameLst>
                                      </p:cBhvr>
                                    </p:animMotion>
                                  </p:childTnLst>
                                </p:cTn>
                              </p:par>
                              <p:par>
                                <p:cTn id="23" presetID="9" presetClass="emph" presetSubtype="0" grpId="0" nodeType="withEffect">
                                  <p:stCondLst>
                                    <p:cond delay="0"/>
                                  </p:stCondLst>
                                  <p:childTnLst>
                                    <p:set>
                                      <p:cBhvr rctx="PPT">
                                        <p:cTn id="24" dur="1000"/>
                                        <p:tgtEl>
                                          <p:spTgt spid="36"/>
                                        </p:tgtEl>
                                        <p:attrNameLst>
                                          <p:attrName>style.opacity</p:attrName>
                                        </p:attrNameLst>
                                      </p:cBhvr>
                                      <p:to>
                                        <p:strVal val="0"/>
                                      </p:to>
                                    </p:set>
                                    <p:animEffect filter="image" prLst="opacity: 0">
                                      <p:cBhvr rctx="IE">
                                        <p:cTn id="25" dur="1000"/>
                                        <p:tgtEl>
                                          <p:spTgt spid="36"/>
                                        </p:tgtEl>
                                      </p:cBhvr>
                                    </p:animEffect>
                                  </p:childTnLst>
                                </p:cTn>
                              </p:par>
                              <p:par>
                                <p:cTn id="26" presetID="0" presetClass="path" presetSubtype="0" accel="50000" decel="50000" fill="hold" grpId="1" nodeType="withEffect">
                                  <p:stCondLst>
                                    <p:cond delay="800"/>
                                  </p:stCondLst>
                                  <p:childTnLst>
                                    <p:animMotion origin="layout" path="M 6.94444E-6 2.59259E-6 C 0.05678 -0.03287 0.11372 -0.06574 0.16251 -0.07222 C 0.21129 -0.07871 0.25278 -0.06042 0.29272 -0.03889 C 0.33265 -0.01736 0.3632 0.03819 0.40209 0.05694 C 0.44098 0.07569 0.48594 0.08125 0.52605 0.07361 C 0.56615 0.06597 0.62327 0.02153 0.64272 0.01111 " pathEditMode="relative" ptsTypes="aaaaaA">
                                      <p:cBhvr>
                                        <p:cTn id="27" dur="1500" spd="-100000" fill="hold"/>
                                        <p:tgtEl>
                                          <p:spTgt spid="36"/>
                                        </p:tgtEl>
                                        <p:attrNameLst>
                                          <p:attrName>ppt_x</p:attrName>
                                          <p:attrName>ppt_y</p:attrName>
                                        </p:attrNameLst>
                                      </p:cBhvr>
                                    </p:animMotion>
                                  </p:childTnLst>
                                </p:cTn>
                              </p:par>
                              <p:par>
                                <p:cTn id="28" presetID="9" presetClass="emph" presetSubtype="0" grpId="0" nodeType="withEffect">
                                  <p:stCondLst>
                                    <p:cond delay="0"/>
                                  </p:stCondLst>
                                  <p:childTnLst>
                                    <p:set>
                                      <p:cBhvr rctx="PPT">
                                        <p:cTn id="29" dur="1500"/>
                                        <p:tgtEl>
                                          <p:spTgt spid="37"/>
                                        </p:tgtEl>
                                        <p:attrNameLst>
                                          <p:attrName>style.opacity</p:attrName>
                                        </p:attrNameLst>
                                      </p:cBhvr>
                                      <p:to>
                                        <p:strVal val="0"/>
                                      </p:to>
                                    </p:set>
                                    <p:animEffect filter="image" prLst="opacity: 0">
                                      <p:cBhvr rctx="IE">
                                        <p:cTn id="30" dur="1500"/>
                                        <p:tgtEl>
                                          <p:spTgt spid="37"/>
                                        </p:tgtEl>
                                      </p:cBhvr>
                                    </p:animEffect>
                                  </p:childTnLst>
                                </p:cTn>
                              </p:par>
                              <p:par>
                                <p:cTn id="31" presetID="0" presetClass="path" presetSubtype="0" accel="50000" decel="50000" fill="hold" grpId="1" nodeType="withEffect">
                                  <p:stCondLst>
                                    <p:cond delay="1500"/>
                                  </p:stCondLst>
                                  <p:childTnLst>
                                    <p:animMotion origin="layout" path="M 6.94444E-6 2.59259E-6 C 0.05678 -0.03287 0.11372 -0.06574 0.16251 -0.07222 C 0.21129 -0.07871 0.25278 -0.06042 0.29272 -0.03889 C 0.33265 -0.01736 0.3632 0.03819 0.40209 0.05694 C 0.44098 0.07569 0.48594 0.08125 0.52605 0.07361 C 0.56615 0.06597 0.62327 0.02153 0.64272 0.01111 " pathEditMode="relative" ptsTypes="aaaaaA">
                                      <p:cBhvr>
                                        <p:cTn id="32" dur="1500" spd="-100000" fill="hold"/>
                                        <p:tgtEl>
                                          <p:spTgt spid="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840230" y="1477010"/>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5" name="Text Box 10"/>
          <p:cNvSpPr txBox="1">
            <a:spLocks noChangeArrowheads="1"/>
          </p:cNvSpPr>
          <p:nvPr/>
        </p:nvSpPr>
        <p:spPr bwMode="auto">
          <a:xfrm>
            <a:off x="1880235" y="2571750"/>
            <a:ext cx="145161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en-US" altLang="zh-CN" sz="900" dirty="0">
                <a:solidFill>
                  <a:schemeClr val="bg1"/>
                </a:solidFill>
                <a:latin typeface="微软雅黑" panose="020B0503020204020204" pitchFamily="34" charset="-122"/>
                <a:ea typeface="微软雅黑" panose="020B0503020204020204" pitchFamily="34" charset="-122"/>
                <a:sym typeface="+mn-ea"/>
              </a:rPr>
              <a:t>ABB </a:t>
            </a:r>
            <a:r>
              <a:rPr lang="zh-CN" altLang="en-US" sz="900" dirty="0">
                <a:solidFill>
                  <a:schemeClr val="bg1"/>
                </a:solidFill>
                <a:latin typeface="微软雅黑" panose="020B0503020204020204" pitchFamily="34" charset="-122"/>
                <a:ea typeface="微软雅黑" panose="020B0503020204020204" pitchFamily="34" charset="-122"/>
                <a:sym typeface="+mn-ea"/>
              </a:rPr>
              <a:t>电气火灾报警系统</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bwMode="auto">
          <a:xfrm>
            <a:off x="3589655" y="1477010"/>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3" name="Text Box 10"/>
          <p:cNvSpPr txBox="1">
            <a:spLocks noChangeArrowheads="1"/>
          </p:cNvSpPr>
          <p:nvPr/>
        </p:nvSpPr>
        <p:spPr bwMode="auto">
          <a:xfrm>
            <a:off x="3623945" y="2570480"/>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sym typeface="+mn-ea"/>
              </a:rPr>
              <a:t>多轴联动机器人</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5339715" y="1471295"/>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5" name="Text Box 10"/>
          <p:cNvSpPr txBox="1">
            <a:spLocks noChangeArrowheads="1"/>
          </p:cNvSpPr>
          <p:nvPr/>
        </p:nvSpPr>
        <p:spPr bwMode="auto">
          <a:xfrm>
            <a:off x="5379085" y="257048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sym typeface="+mn-ea"/>
              </a:rPr>
              <a:t>固定翼无人机</a:t>
            </a:r>
          </a:p>
        </p:txBody>
      </p:sp>
      <p:sp>
        <p:nvSpPr>
          <p:cNvPr id="36" name="矩形 35"/>
          <p:cNvSpPr/>
          <p:nvPr/>
        </p:nvSpPr>
        <p:spPr bwMode="auto">
          <a:xfrm>
            <a:off x="7089140" y="1469390"/>
            <a:ext cx="1530985" cy="134937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37" name="Text Box 10"/>
          <p:cNvSpPr txBox="1">
            <a:spLocks noChangeArrowheads="1"/>
          </p:cNvSpPr>
          <p:nvPr/>
        </p:nvSpPr>
        <p:spPr bwMode="auto">
          <a:xfrm>
            <a:off x="7139305" y="2570480"/>
            <a:ext cx="145415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endParaRPr lang="zh-CN" altLang="en-US" sz="900" dirty="0">
              <a:solidFill>
                <a:schemeClr val="bg1"/>
              </a:solidFill>
              <a:latin typeface="微软雅黑" panose="020B0503020204020204" pitchFamily="34" charset="-122"/>
              <a:ea typeface="微软雅黑" panose="020B0503020204020204" pitchFamily="34" charset="-122"/>
            </a:endParaRPr>
          </a:p>
        </p:txBody>
      </p:sp>
      <p:pic>
        <p:nvPicPr>
          <p:cNvPr id="38" name="Picture 2" descr="C:\Users\zhangpengcheng1\Desktop\民用案例\图片3.jpg图片3"/>
          <p:cNvPicPr>
            <a:picLocks noChangeAspect="1" noChangeArrowheads="1"/>
          </p:cNvPicPr>
          <p:nvPr/>
        </p:nvPicPr>
        <p:blipFill>
          <a:blip r:embed="rId2"/>
          <a:srcRect/>
          <a:stretch>
            <a:fillRect/>
          </a:stretch>
        </p:blipFill>
        <p:spPr bwMode="auto">
          <a:xfrm>
            <a:off x="3618865" y="1506855"/>
            <a:ext cx="145161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Users\zhangpengcheng1\Desktop\民用案例\图片2.jpg图片2"/>
          <p:cNvPicPr>
            <a:picLocks noChangeAspect="1" noChangeArrowheads="1"/>
          </p:cNvPicPr>
          <p:nvPr/>
        </p:nvPicPr>
        <p:blipFill rotWithShape="1">
          <a:blip r:embed="rId3"/>
          <a:srcRect/>
          <a:stretch>
            <a:fillRect/>
          </a:stretch>
        </p:blipFill>
        <p:spPr bwMode="auto">
          <a:xfrm>
            <a:off x="5379085" y="1514158"/>
            <a:ext cx="1452245" cy="1009650"/>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40"/>
          <p:cNvSpPr/>
          <p:nvPr/>
        </p:nvSpPr>
        <p:spPr bwMode="auto">
          <a:xfrm>
            <a:off x="1840230" y="3050540"/>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2" name="Text Box 10"/>
          <p:cNvSpPr txBox="1">
            <a:spLocks noChangeArrowheads="1"/>
          </p:cNvSpPr>
          <p:nvPr/>
        </p:nvSpPr>
        <p:spPr bwMode="auto">
          <a:xfrm>
            <a:off x="1891030" y="4126230"/>
            <a:ext cx="143002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sym typeface="+mn-ea"/>
              </a:rPr>
              <a:t>电力保护和控制系统</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bwMode="auto">
          <a:xfrm>
            <a:off x="3589655" y="3044190"/>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4" name="Text Box 10"/>
          <p:cNvSpPr txBox="1">
            <a:spLocks noChangeArrowheads="1"/>
          </p:cNvSpPr>
          <p:nvPr/>
        </p:nvSpPr>
        <p:spPr bwMode="auto">
          <a:xfrm>
            <a:off x="3633470" y="4126230"/>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sym typeface="+mn-ea"/>
              </a:rPr>
              <a:t>世博会超级电容车</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bwMode="auto">
          <a:xfrm>
            <a:off x="5339715" y="3032760"/>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6" name="Text Box 10"/>
          <p:cNvSpPr txBox="1">
            <a:spLocks noChangeArrowheads="1"/>
          </p:cNvSpPr>
          <p:nvPr/>
        </p:nvSpPr>
        <p:spPr bwMode="auto">
          <a:xfrm>
            <a:off x="5384165" y="412623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ClrTx/>
              <a:buSzTx/>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sym typeface="+mn-ea"/>
              </a:rPr>
              <a:t>车辆信息安全系统</a:t>
            </a:r>
          </a:p>
        </p:txBody>
      </p:sp>
      <p:sp>
        <p:nvSpPr>
          <p:cNvPr id="47" name="矩形 46"/>
          <p:cNvSpPr/>
          <p:nvPr/>
        </p:nvSpPr>
        <p:spPr bwMode="auto">
          <a:xfrm>
            <a:off x="7089140" y="3032760"/>
            <a:ext cx="1530985" cy="135763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48" name="Text Box 10"/>
          <p:cNvSpPr txBox="1">
            <a:spLocks noChangeArrowheads="1"/>
          </p:cNvSpPr>
          <p:nvPr/>
        </p:nvSpPr>
        <p:spPr bwMode="auto">
          <a:xfrm>
            <a:off x="7132955" y="4126230"/>
            <a:ext cx="145415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家用新能源发电系统</a:t>
            </a:r>
          </a:p>
        </p:txBody>
      </p:sp>
      <p:sp>
        <p:nvSpPr>
          <p:cNvPr id="53" name="文本框 52"/>
          <p:cNvSpPr txBox="1"/>
          <p:nvPr/>
        </p:nvSpPr>
        <p:spPr>
          <a:xfrm>
            <a:off x="7353300" y="2570480"/>
            <a:ext cx="1002030" cy="352425"/>
          </a:xfrm>
          <a:prstGeom prst="rect">
            <a:avLst/>
          </a:prstGeom>
          <a:noFill/>
        </p:spPr>
        <p:txBody>
          <a:bodyPr wrap="square" rtlCol="0">
            <a:spAutoFit/>
          </a:bodyPr>
          <a:lstStyle/>
          <a:p>
            <a:r>
              <a:rPr lang="zh-CN" altLang="en-US" sz="900" dirty="0">
                <a:solidFill>
                  <a:schemeClr val="bg1"/>
                </a:solidFill>
                <a:latin typeface="微软雅黑" panose="020B0503020204020204" pitchFamily="34" charset="-122"/>
                <a:ea typeface="微软雅黑" panose="020B0503020204020204" pitchFamily="34" charset="-122"/>
                <a:sym typeface="+mn-ea"/>
              </a:rPr>
              <a:t>物联网通讯卫星</a:t>
            </a:r>
            <a:endParaRPr lang="zh-CN" altLang="en-US" sz="800" dirty="0">
              <a:solidFill>
                <a:schemeClr val="bg1"/>
              </a:solidFill>
              <a:latin typeface="微软雅黑" panose="020B0503020204020204" pitchFamily="34" charset="-122"/>
              <a:ea typeface="微软雅黑" panose="020B0503020204020204" pitchFamily="34" charset="-122"/>
            </a:endParaRPr>
          </a:p>
          <a:p>
            <a:endParaRPr lang="zh-CN" altLang="en-US" sz="800"/>
          </a:p>
        </p:txBody>
      </p:sp>
      <p:sp>
        <p:nvSpPr>
          <p:cNvPr id="54" name="矩形 53"/>
          <p:cNvSpPr/>
          <p:nvPr/>
        </p:nvSpPr>
        <p:spPr bwMode="auto">
          <a:xfrm>
            <a:off x="8853805" y="1475105"/>
            <a:ext cx="1531620" cy="134683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55" name="Text Box 10"/>
          <p:cNvSpPr txBox="1">
            <a:spLocks noChangeArrowheads="1"/>
          </p:cNvSpPr>
          <p:nvPr/>
        </p:nvSpPr>
        <p:spPr bwMode="auto">
          <a:xfrm>
            <a:off x="8889365" y="257429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sym typeface="+mn-ea"/>
              </a:rPr>
              <a:t>轨道信号控制系统</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bwMode="auto">
          <a:xfrm>
            <a:off x="8853805" y="3036570"/>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58" name="Text Box 10"/>
          <p:cNvSpPr txBox="1">
            <a:spLocks noChangeArrowheads="1"/>
          </p:cNvSpPr>
          <p:nvPr/>
        </p:nvSpPr>
        <p:spPr bwMode="auto">
          <a:xfrm>
            <a:off x="8898255" y="413004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核电控制系统</a:t>
            </a:r>
          </a:p>
        </p:txBody>
      </p:sp>
      <p:pic>
        <p:nvPicPr>
          <p:cNvPr id="59" name="Picture 2" descr="C:\Users\zhangpengcheng1\Desktop\民用案例\图片14.png图片14"/>
          <p:cNvPicPr>
            <a:picLocks noChangeAspect="1" noChangeArrowheads="1"/>
          </p:cNvPicPr>
          <p:nvPr/>
        </p:nvPicPr>
        <p:blipFill>
          <a:blip r:embed="rId4"/>
          <a:srcRect/>
          <a:stretch>
            <a:fillRect/>
          </a:stretch>
        </p:blipFill>
        <p:spPr bwMode="auto">
          <a:xfrm>
            <a:off x="8897620" y="3074035"/>
            <a:ext cx="1448435" cy="1022350"/>
          </a:xfrm>
          <a:prstGeom prst="rect">
            <a:avLst/>
          </a:prstGeom>
          <a:noFill/>
          <a:extLst>
            <a:ext uri="{909E8E84-426E-40DD-AFC4-6F175D3DCCD1}">
              <a14:hiddenFill xmlns:a14="http://schemas.microsoft.com/office/drawing/2010/main">
                <a:solidFill>
                  <a:srgbClr val="FFFFFF"/>
                </a:solidFill>
              </a14:hiddenFill>
            </a:ext>
          </a:extLst>
        </p:spPr>
      </p:pic>
      <p:sp>
        <p:nvSpPr>
          <p:cNvPr id="60" name="矩形 59"/>
          <p:cNvSpPr/>
          <p:nvPr/>
        </p:nvSpPr>
        <p:spPr bwMode="auto">
          <a:xfrm>
            <a:off x="1831340" y="4584700"/>
            <a:ext cx="1530985" cy="1366521"/>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1" name="Text Box 10"/>
          <p:cNvSpPr txBox="1">
            <a:spLocks noChangeArrowheads="1"/>
          </p:cNvSpPr>
          <p:nvPr/>
        </p:nvSpPr>
        <p:spPr bwMode="auto">
          <a:xfrm>
            <a:off x="1882140" y="5660390"/>
            <a:ext cx="1430020" cy="215444"/>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800" dirty="0">
                <a:solidFill>
                  <a:schemeClr val="bg1"/>
                </a:solidFill>
                <a:latin typeface="微软雅黑" panose="020B0503020204020204" pitchFamily="34" charset="-122"/>
                <a:ea typeface="微软雅黑" panose="020B0503020204020204" pitchFamily="34" charset="-122"/>
              </a:rPr>
              <a:t>卫星软件总体服务平台</a:t>
            </a:r>
          </a:p>
        </p:txBody>
      </p:sp>
      <p:sp>
        <p:nvSpPr>
          <p:cNvPr id="62" name="矩形 61"/>
          <p:cNvSpPr/>
          <p:nvPr/>
        </p:nvSpPr>
        <p:spPr bwMode="auto">
          <a:xfrm>
            <a:off x="3580765" y="4578350"/>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3" name="Text Box 10"/>
          <p:cNvSpPr txBox="1">
            <a:spLocks noChangeArrowheads="1"/>
          </p:cNvSpPr>
          <p:nvPr/>
        </p:nvSpPr>
        <p:spPr bwMode="auto">
          <a:xfrm>
            <a:off x="3624580" y="5660390"/>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煤矿智能液压支架</a:t>
            </a:r>
          </a:p>
        </p:txBody>
      </p:sp>
      <p:sp>
        <p:nvSpPr>
          <p:cNvPr id="64" name="矩形 63"/>
          <p:cNvSpPr/>
          <p:nvPr/>
        </p:nvSpPr>
        <p:spPr bwMode="auto">
          <a:xfrm>
            <a:off x="5330825" y="4566920"/>
            <a:ext cx="1531620" cy="13569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5" name="Text Box 10"/>
          <p:cNvSpPr txBox="1">
            <a:spLocks noChangeArrowheads="1"/>
          </p:cNvSpPr>
          <p:nvPr/>
        </p:nvSpPr>
        <p:spPr bwMode="auto">
          <a:xfrm>
            <a:off x="5375275" y="5660390"/>
            <a:ext cx="1456055"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配电终端DTU</a:t>
            </a:r>
          </a:p>
        </p:txBody>
      </p:sp>
      <p:pic>
        <p:nvPicPr>
          <p:cNvPr id="66" name="Picture 2" descr="C:\Users\zhangpengcheng1\Desktop\民用案例\图片15.png图片15"/>
          <p:cNvPicPr>
            <a:picLocks noChangeAspect="1" noChangeArrowheads="1"/>
          </p:cNvPicPr>
          <p:nvPr/>
        </p:nvPicPr>
        <p:blipFill>
          <a:blip r:embed="rId5"/>
          <a:srcRect l="13242" r="16799"/>
          <a:stretch>
            <a:fillRect/>
          </a:stretch>
        </p:blipFill>
        <p:spPr bwMode="auto">
          <a:xfrm>
            <a:off x="1884045" y="4625340"/>
            <a:ext cx="1429385" cy="100139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C:\Users\zhangpengcheng1\Desktop\民用案例\煤矿智能液压支架 .jpg煤矿智能液压支架 "/>
          <p:cNvPicPr>
            <a:picLocks noChangeAspect="1" noChangeArrowheads="1"/>
          </p:cNvPicPr>
          <p:nvPr/>
        </p:nvPicPr>
        <p:blipFill rotWithShape="1">
          <a:blip r:embed="rId6"/>
          <a:srcRect/>
          <a:stretch>
            <a:fillRect/>
          </a:stretch>
        </p:blipFill>
        <p:spPr bwMode="auto">
          <a:xfrm>
            <a:off x="3624580" y="4678045"/>
            <a:ext cx="1445895" cy="8959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C:\Users\zhangpengcheng1\Desktop\民用案例\配电终端 DTU.png配电终端 DTU"/>
          <p:cNvPicPr>
            <a:picLocks noChangeAspect="1" noChangeArrowheads="1"/>
          </p:cNvPicPr>
          <p:nvPr/>
        </p:nvPicPr>
        <p:blipFill>
          <a:blip r:embed="rId7"/>
          <a:srcRect/>
          <a:stretch>
            <a:fillRect/>
          </a:stretch>
        </p:blipFill>
        <p:spPr bwMode="auto">
          <a:xfrm>
            <a:off x="5375275" y="4643120"/>
            <a:ext cx="1445260" cy="93980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nvPicPr>
        <p:blipFill>
          <a:blip r:embed="rId8" cstate="print"/>
          <a:srcRect/>
          <a:stretch>
            <a:fillRect/>
          </a:stretch>
        </p:blipFill>
        <p:spPr bwMode="auto">
          <a:xfrm>
            <a:off x="1894840" y="1724660"/>
            <a:ext cx="1407160" cy="616585"/>
          </a:xfrm>
          <a:prstGeom prst="rect">
            <a:avLst/>
          </a:prstGeom>
          <a:noFill/>
          <a:ln w="9525">
            <a:noFill/>
            <a:miter lim="800000"/>
            <a:headEnd/>
            <a:tailEnd/>
          </a:ln>
        </p:spPr>
      </p:pic>
      <p:pic>
        <p:nvPicPr>
          <p:cNvPr id="27" name="Picture 2" descr="C:\Users\zhangpengcheng1@acoinfo.co\Desktop\通讯卫星.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2955" y="1518285"/>
            <a:ext cx="1434465" cy="10172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1218"/>
          <a:stretch>
            <a:fillRect/>
          </a:stretch>
        </p:blipFill>
        <p:spPr bwMode="auto">
          <a:xfrm>
            <a:off x="1894840" y="3092450"/>
            <a:ext cx="1414780" cy="10077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yangyang@acoinfo.co\Desktop\200.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154" r="2569"/>
          <a:stretch>
            <a:fillRect/>
          </a:stretch>
        </p:blipFill>
        <p:spPr bwMode="auto">
          <a:xfrm>
            <a:off x="3633470" y="3083560"/>
            <a:ext cx="1443355" cy="1016635"/>
          </a:xfrm>
          <a:prstGeom prst="rect">
            <a:avLst/>
          </a:prstGeom>
          <a:noFill/>
          <a:extLst>
            <a:ext uri="{909E8E84-426E-40DD-AFC4-6F175D3DCCD1}">
              <a14:hiddenFill xmlns:a14="http://schemas.microsoft.com/office/drawing/2010/main">
                <a:solidFill>
                  <a:srgbClr val="FFFFFF"/>
                </a:solidFill>
              </a14:hiddenFill>
            </a:ext>
          </a:extLst>
        </p:spPr>
      </p:pic>
      <p:sp>
        <p:nvSpPr>
          <p:cNvPr id="69" name="矩形 68"/>
          <p:cNvSpPr/>
          <p:nvPr/>
        </p:nvSpPr>
        <p:spPr bwMode="auto">
          <a:xfrm>
            <a:off x="7045325" y="4565015"/>
            <a:ext cx="1530985" cy="134175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70" name="Text Box 10"/>
          <p:cNvSpPr txBox="1">
            <a:spLocks noChangeArrowheads="1"/>
          </p:cNvSpPr>
          <p:nvPr/>
        </p:nvSpPr>
        <p:spPr bwMode="auto">
          <a:xfrm>
            <a:off x="7089140" y="5647055"/>
            <a:ext cx="1456690" cy="229870"/>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900" dirty="0">
                <a:solidFill>
                  <a:schemeClr val="bg1"/>
                </a:solidFill>
                <a:latin typeface="微软雅黑" panose="020B0503020204020204" pitchFamily="34" charset="-122"/>
                <a:ea typeface="微软雅黑" panose="020B0503020204020204" pitchFamily="34" charset="-122"/>
              </a:rPr>
              <a:t>网络安全装置及管控系统</a:t>
            </a:r>
          </a:p>
        </p:txBody>
      </p:sp>
      <p:sp>
        <p:nvSpPr>
          <p:cNvPr id="71" name="矩形 70"/>
          <p:cNvSpPr/>
          <p:nvPr/>
        </p:nvSpPr>
        <p:spPr bwMode="auto">
          <a:xfrm>
            <a:off x="8867140" y="4553585"/>
            <a:ext cx="1531620" cy="136652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72" name="Text Box 10"/>
          <p:cNvSpPr txBox="1">
            <a:spLocks noChangeArrowheads="1"/>
          </p:cNvSpPr>
          <p:nvPr/>
        </p:nvSpPr>
        <p:spPr bwMode="auto">
          <a:xfrm>
            <a:off x="8911590" y="5647055"/>
            <a:ext cx="1456055" cy="215444"/>
          </a:xfrm>
          <a:prstGeom prst="rect">
            <a:avLst/>
          </a:prstGeom>
          <a:solidFill>
            <a:schemeClr val="tx1">
              <a:lumMod val="85000"/>
              <a:lumOff val="15000"/>
            </a:schemeClr>
          </a:solidFill>
          <a:ln w="9525">
            <a:noFill/>
            <a:miter lim="800000"/>
          </a:ln>
        </p:spPr>
        <p:txBody>
          <a:bodyPr wrap="square">
            <a:spAutoFit/>
          </a:bodyPr>
          <a:lstStyle/>
          <a:p>
            <a:pPr marL="342900" indent="-342900" algn="ctr">
              <a:buFont typeface="Arial" panose="020B0604020202020204" pitchFamily="34" charset="0"/>
              <a:buNone/>
            </a:pPr>
            <a:r>
              <a:rPr lang="zh-CN" altLang="en-US" sz="800" dirty="0">
                <a:solidFill>
                  <a:schemeClr val="bg1"/>
                </a:solidFill>
                <a:latin typeface="微软雅黑" panose="020B0503020204020204" pitchFamily="34" charset="-122"/>
                <a:ea typeface="微软雅黑" panose="020B0503020204020204" pitchFamily="34" charset="-122"/>
                <a:sym typeface="+mn-ea"/>
              </a:rPr>
              <a:t>列车网络控制系统</a:t>
            </a:r>
          </a:p>
        </p:txBody>
      </p:sp>
      <p:pic>
        <p:nvPicPr>
          <p:cNvPr id="73" name="Picture 2" descr="C:\Users\zhangpengcheng1\Desktop\民用案例\图片13.png图片13"/>
          <p:cNvPicPr>
            <a:picLocks noChangeAspect="1" noChangeArrowheads="1"/>
          </p:cNvPicPr>
          <p:nvPr/>
        </p:nvPicPr>
        <p:blipFill rotWithShape="1">
          <a:blip r:embed="rId12"/>
          <a:srcRect l="11758" r="23090"/>
          <a:stretch>
            <a:fillRect/>
          </a:stretch>
        </p:blipFill>
        <p:spPr bwMode="auto">
          <a:xfrm>
            <a:off x="7082155" y="4601845"/>
            <a:ext cx="1456690" cy="99568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C:\Users\zhangpengcheng1\Desktop\民用案例\图片16.png图片16"/>
          <p:cNvPicPr>
            <a:picLocks noChangeAspect="1" noChangeArrowheads="1"/>
          </p:cNvPicPr>
          <p:nvPr/>
        </p:nvPicPr>
        <p:blipFill>
          <a:blip r:embed="rId13"/>
          <a:srcRect/>
          <a:stretch>
            <a:fillRect/>
          </a:stretch>
        </p:blipFill>
        <p:spPr bwMode="auto">
          <a:xfrm>
            <a:off x="8924925" y="4601845"/>
            <a:ext cx="1437640" cy="100203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17"/>
          <p:cNvPicPr>
            <a:picLocks noChangeAspect="1"/>
          </p:cNvPicPr>
          <p:nvPr/>
        </p:nvPicPr>
        <p:blipFill>
          <a:blip r:embed="rId14"/>
          <a:srcRect r="15669"/>
          <a:stretch>
            <a:fillRect/>
          </a:stretch>
        </p:blipFill>
        <p:spPr>
          <a:xfrm>
            <a:off x="8712200" y="1182370"/>
            <a:ext cx="1633855" cy="1621790"/>
          </a:xfrm>
          <a:prstGeom prst="rect">
            <a:avLst/>
          </a:prstGeom>
        </p:spPr>
      </p:pic>
      <p:pic>
        <p:nvPicPr>
          <p:cNvPr id="50" name="图片 49"/>
          <p:cNvPicPr>
            <a:picLocks noChangeAspect="1"/>
          </p:cNvPicPr>
          <p:nvPr/>
        </p:nvPicPr>
        <p:blipFill rotWithShape="1">
          <a:blip r:embed="rId15" cstate="print">
            <a:extLst>
              <a:ext uri="{28A0092B-C50C-407E-A947-70E740481C1C}">
                <a14:useLocalDpi xmlns:a14="http://schemas.microsoft.com/office/drawing/2010/main" val="0"/>
              </a:ext>
            </a:extLst>
          </a:blip>
          <a:srcRect r="53049" b="19381"/>
          <a:stretch>
            <a:fillRect/>
          </a:stretch>
        </p:blipFill>
        <p:spPr>
          <a:xfrm>
            <a:off x="7139305" y="3082435"/>
            <a:ext cx="1436049" cy="994265"/>
          </a:xfrm>
          <a:prstGeom prst="rect">
            <a:avLst/>
          </a:prstGeom>
        </p:spPr>
      </p:pic>
      <p:pic>
        <p:nvPicPr>
          <p:cNvPr id="51" name="图片 50"/>
          <p:cNvPicPr>
            <a:picLocks noChangeAspect="1"/>
          </p:cNvPicPr>
          <p:nvPr/>
        </p:nvPicPr>
        <p:blipFill rotWithShape="1">
          <a:blip r:embed="rId16" cstate="print">
            <a:extLst>
              <a:ext uri="{28A0092B-C50C-407E-A947-70E740481C1C}">
                <a14:useLocalDpi xmlns:a14="http://schemas.microsoft.com/office/drawing/2010/main" val="0"/>
              </a:ext>
            </a:extLst>
          </a:blip>
          <a:srcRect l="1520" r="2266"/>
          <a:stretch>
            <a:fillRect/>
          </a:stretch>
        </p:blipFill>
        <p:spPr>
          <a:xfrm>
            <a:off x="5384164" y="3089844"/>
            <a:ext cx="1447165" cy="1002732"/>
          </a:xfrm>
          <a:prstGeom prst="rect">
            <a:avLst/>
          </a:prstGeom>
        </p:spPr>
      </p:pic>
      <p:grpSp>
        <p:nvGrpSpPr>
          <p:cNvPr id="52" name="组合 51"/>
          <p:cNvGrpSpPr/>
          <p:nvPr/>
        </p:nvGrpSpPr>
        <p:grpSpPr>
          <a:xfrm>
            <a:off x="0" y="244159"/>
            <a:ext cx="1929875" cy="464486"/>
            <a:chOff x="0" y="244159"/>
            <a:chExt cx="1929875" cy="464486"/>
          </a:xfrm>
        </p:grpSpPr>
        <p:sp>
          <p:nvSpPr>
            <p:cNvPr id="56" name="矩形 55"/>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应用案例</a:t>
              </a:r>
              <a:endParaRPr lang="zh-CN" altLang="en-US" sz="2400" dirty="0">
                <a:solidFill>
                  <a:schemeClr val="bg1"/>
                </a:solidFill>
                <a:ea typeface="微软雅黑" panose="020B0503020204020204" pitchFamily="34" charset="-122"/>
              </a:endParaRPr>
            </a:p>
          </p:txBody>
        </p:sp>
        <p:grpSp>
          <p:nvGrpSpPr>
            <p:cNvPr id="75" name="组合 74"/>
            <p:cNvGrpSpPr/>
            <p:nvPr/>
          </p:nvGrpSpPr>
          <p:grpSpPr>
            <a:xfrm>
              <a:off x="0" y="244159"/>
              <a:ext cx="381000" cy="464486"/>
              <a:chOff x="4195133" y="512967"/>
              <a:chExt cx="233904" cy="337530"/>
            </a:xfrm>
            <a:solidFill>
              <a:srgbClr val="EF7A00"/>
            </a:solidFill>
          </p:grpSpPr>
          <p:sp>
            <p:nvSpPr>
              <p:cNvPr id="76" name="矩形 75"/>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269637" y="1125191"/>
            <a:ext cx="2915696" cy="2303809"/>
            <a:chOff x="6215380" y="1052830"/>
            <a:chExt cx="3352165" cy="2626360"/>
          </a:xfrm>
        </p:grpSpPr>
        <p:sp>
          <p:nvSpPr>
            <p:cNvPr id="2" name="矩形 1"/>
            <p:cNvSpPr/>
            <p:nvPr/>
          </p:nvSpPr>
          <p:spPr bwMode="auto">
            <a:xfrm>
              <a:off x="6215380" y="1052830"/>
              <a:ext cx="3352165" cy="262636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6" name="TextBox 5"/>
            <p:cNvSpPr txBox="1"/>
            <p:nvPr/>
          </p:nvSpPr>
          <p:spPr>
            <a:xfrm>
              <a:off x="6297258" y="3352162"/>
              <a:ext cx="3188677" cy="254379"/>
            </a:xfrm>
            <a:prstGeom prst="rect">
              <a:avLst/>
            </a:prstGeom>
            <a:solidFill>
              <a:schemeClr val="tx1">
                <a:lumMod val="85000"/>
                <a:lumOff val="15000"/>
              </a:schemeClr>
            </a:solidFill>
          </p:spPr>
          <p:txBody>
            <a:bodyPr wrap="square" rtlCol="0">
              <a:spAutoFit/>
            </a:bodyPr>
            <a:lstStyle/>
            <a:p>
              <a:pPr algn="ctr"/>
              <a:r>
                <a:rPr lang="zh-CN" altLang="en-US" sz="850" dirty="0">
                  <a:solidFill>
                    <a:schemeClr val="bg1"/>
                  </a:solidFill>
                  <a:latin typeface="微软雅黑" panose="020B0503020204020204" pitchFamily="34" charset="-122"/>
                  <a:ea typeface="微软雅黑" panose="020B0503020204020204" pitchFamily="34" charset="-122"/>
                </a:rPr>
                <a:t>倪光南院士带队与通号研究设计院集团进行产品交流</a:t>
              </a:r>
            </a:p>
          </p:txBody>
        </p:sp>
        <p:pic>
          <p:nvPicPr>
            <p:cNvPr id="10242" name="Picture 2" descr="C:\Users\zhangpengcheng1@acoinfo.co\Desktop\图片5 拷贝副本.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258" y="1124744"/>
              <a:ext cx="3188208" cy="21823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3246524" y="972111"/>
            <a:ext cx="2910215" cy="2476253"/>
            <a:chOff x="2743835" y="3634740"/>
            <a:chExt cx="3347085" cy="2736850"/>
          </a:xfrm>
        </p:grpSpPr>
        <p:sp>
          <p:nvSpPr>
            <p:cNvPr id="15" name="矩形 14"/>
            <p:cNvSpPr/>
            <p:nvPr/>
          </p:nvSpPr>
          <p:spPr bwMode="auto">
            <a:xfrm>
              <a:off x="2743835" y="3789045"/>
              <a:ext cx="3347085" cy="258254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12" name="TextBox 11"/>
            <p:cNvSpPr txBox="1"/>
            <p:nvPr/>
          </p:nvSpPr>
          <p:spPr>
            <a:xfrm>
              <a:off x="2820670" y="6074410"/>
              <a:ext cx="3168650" cy="263629"/>
            </a:xfrm>
            <a:prstGeom prst="rect">
              <a:avLst/>
            </a:prstGeom>
            <a:solidFill>
              <a:schemeClr val="tx1">
                <a:lumMod val="85000"/>
                <a:lumOff val="15000"/>
              </a:schemeClr>
            </a:solidFill>
          </p:spPr>
          <p:txBody>
            <a:bodyPr wrap="square" rtlCol="0">
              <a:spAutoFit/>
            </a:bodyPr>
            <a:lstStyle/>
            <a:p>
              <a:r>
                <a:rPr sz="950" dirty="0" err="1">
                  <a:solidFill>
                    <a:schemeClr val="bg1"/>
                  </a:solidFill>
                  <a:latin typeface="微软雅黑" panose="020B0503020204020204" pitchFamily="34" charset="-122"/>
                  <a:ea typeface="微软雅黑" panose="020B0503020204020204" pitchFamily="34" charset="-122"/>
                </a:rPr>
                <a:t>德国</a:t>
              </a:r>
              <a:r>
                <a:rPr sz="950" dirty="0">
                  <a:solidFill>
                    <a:schemeClr val="bg1"/>
                  </a:solidFill>
                  <a:latin typeface="微软雅黑" panose="020B0503020204020204" pitchFamily="34" charset="-122"/>
                  <a:ea typeface="微软雅黑" panose="020B0503020204020204" pitchFamily="34" charset="-122"/>
                </a:rPr>
                <a:t> CODESYS </a:t>
              </a:r>
              <a:r>
                <a:rPr sz="950" dirty="0" err="1">
                  <a:solidFill>
                    <a:schemeClr val="bg1"/>
                  </a:solidFill>
                  <a:latin typeface="微软雅黑" panose="020B0503020204020204" pitchFamily="34" charset="-122"/>
                  <a:ea typeface="微软雅黑" panose="020B0503020204020204" pitchFamily="34" charset="-122"/>
                </a:rPr>
                <a:t>集团</a:t>
              </a:r>
              <a:r>
                <a:rPr sz="950" dirty="0">
                  <a:solidFill>
                    <a:schemeClr val="bg1"/>
                  </a:solidFill>
                  <a:latin typeface="微软雅黑" panose="020B0503020204020204" pitchFamily="34" charset="-122"/>
                  <a:ea typeface="微软雅黑" panose="020B0503020204020204" pitchFamily="34" charset="-122"/>
                </a:rPr>
                <a:t> CEO </a:t>
              </a:r>
              <a:r>
                <a:rPr sz="950" dirty="0" err="1">
                  <a:solidFill>
                    <a:schemeClr val="bg1"/>
                  </a:solidFill>
                  <a:latin typeface="微软雅黑" panose="020B0503020204020204" pitchFamily="34" charset="-122"/>
                  <a:ea typeface="微软雅黑" panose="020B0503020204020204" pitchFamily="34" charset="-122"/>
                </a:rPr>
                <a:t>等一行到访翼辉信息</a:t>
              </a:r>
              <a:endParaRPr sz="950" dirty="0">
                <a:solidFill>
                  <a:schemeClr val="bg1"/>
                </a:solidFill>
                <a:latin typeface="微软雅黑" panose="020B0503020204020204" pitchFamily="34" charset="-122"/>
                <a:ea typeface="微软雅黑" panose="020B0503020204020204" pitchFamily="34" charset="-122"/>
              </a:endParaRPr>
            </a:p>
          </p:txBody>
        </p:sp>
        <p:pic>
          <p:nvPicPr>
            <p:cNvPr id="4" name="图片 3" descr="未标题-1"/>
            <p:cNvPicPr>
              <a:picLocks noChangeAspect="1"/>
            </p:cNvPicPr>
            <p:nvPr/>
          </p:nvPicPr>
          <p:blipFill>
            <a:blip r:embed="rId3"/>
            <a:srcRect l="4485" r="2972"/>
            <a:stretch>
              <a:fillRect/>
            </a:stretch>
          </p:blipFill>
          <p:spPr>
            <a:xfrm>
              <a:off x="2820670" y="3634740"/>
              <a:ext cx="3173730" cy="2519045"/>
            </a:xfrm>
            <a:prstGeom prst="rect">
              <a:avLst/>
            </a:prstGeom>
          </p:spPr>
        </p:pic>
      </p:grpSp>
      <p:grpSp>
        <p:nvGrpSpPr>
          <p:cNvPr id="3" name="组合 2"/>
          <p:cNvGrpSpPr/>
          <p:nvPr/>
        </p:nvGrpSpPr>
        <p:grpSpPr>
          <a:xfrm>
            <a:off x="130627" y="1125191"/>
            <a:ext cx="3002999" cy="2323173"/>
            <a:chOff x="2752725" y="1052830"/>
            <a:chExt cx="3338195" cy="2614295"/>
          </a:xfrm>
        </p:grpSpPr>
        <p:sp>
          <p:nvSpPr>
            <p:cNvPr id="8" name="矩形 7"/>
            <p:cNvSpPr/>
            <p:nvPr/>
          </p:nvSpPr>
          <p:spPr bwMode="auto">
            <a:xfrm>
              <a:off x="2752725" y="1052830"/>
              <a:ext cx="3338195" cy="261429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ndParaRPr>
            </a:p>
          </p:txBody>
        </p:sp>
        <p:sp>
          <p:nvSpPr>
            <p:cNvPr id="9" name="TextBox 16"/>
            <p:cNvSpPr txBox="1"/>
            <p:nvPr/>
          </p:nvSpPr>
          <p:spPr>
            <a:xfrm>
              <a:off x="2838450" y="3352165"/>
              <a:ext cx="3151505" cy="245110"/>
            </a:xfrm>
            <a:prstGeom prst="rect">
              <a:avLst/>
            </a:prstGeom>
            <a:solidFill>
              <a:schemeClr val="tx1">
                <a:lumMod val="85000"/>
                <a:lumOff val="15000"/>
              </a:schemeClr>
            </a:solid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rPr>
                <a:t>工信部信软司领导莅临翼辉参观指导工作</a:t>
              </a:r>
            </a:p>
          </p:txBody>
        </p:sp>
        <p:pic>
          <p:nvPicPr>
            <p:cNvPr id="10" name="图片 9" descr="20"/>
            <p:cNvPicPr>
              <a:picLocks noChangeAspect="1"/>
            </p:cNvPicPr>
            <p:nvPr/>
          </p:nvPicPr>
          <p:blipFill>
            <a:blip r:embed="rId4"/>
            <a:srcRect l="7884" r="5617" b="9570"/>
            <a:stretch>
              <a:fillRect/>
            </a:stretch>
          </p:blipFill>
          <p:spPr>
            <a:xfrm>
              <a:off x="2847340" y="1116965"/>
              <a:ext cx="3148965" cy="2190115"/>
            </a:xfrm>
            <a:prstGeom prst="rect">
              <a:avLst/>
            </a:prstGeom>
          </p:spPr>
        </p:pic>
      </p:grpSp>
      <p:sp>
        <p:nvSpPr>
          <p:cNvPr id="21" name="矩形 20"/>
          <p:cNvSpPr/>
          <p:nvPr/>
        </p:nvSpPr>
        <p:spPr bwMode="auto">
          <a:xfrm>
            <a:off x="1127448" y="3624676"/>
            <a:ext cx="6890385" cy="2709545"/>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a typeface="微软雅黑" panose="020B0503020204020204" pitchFamily="34" charset="-122"/>
            </a:endParaRPr>
          </a:p>
        </p:txBody>
      </p:sp>
      <p:sp>
        <p:nvSpPr>
          <p:cNvPr id="23" name="TextBox 11"/>
          <p:cNvSpPr txBox="1"/>
          <p:nvPr/>
        </p:nvSpPr>
        <p:spPr>
          <a:xfrm>
            <a:off x="1213808" y="6018626"/>
            <a:ext cx="6718300" cy="245110"/>
          </a:xfrm>
          <a:prstGeom prst="rect">
            <a:avLst/>
          </a:prstGeom>
          <a:solidFill>
            <a:schemeClr val="tx1">
              <a:lumMod val="85000"/>
              <a:lumOff val="15000"/>
            </a:schemeClr>
          </a:solidFill>
        </p:spPr>
        <p:txBody>
          <a:bodyPr wrap="square" rtlCol="0">
            <a:spAutoFit/>
          </a:bodyPr>
          <a:lstStyle/>
          <a:p>
            <a:pPr algn="ctr"/>
            <a:r>
              <a:rPr lang="zh-CN" altLang="en-US" sz="1000" dirty="0">
                <a:solidFill>
                  <a:schemeClr val="bg1"/>
                </a:solidFill>
                <a:latin typeface="微软雅黑" panose="020B0503020204020204" pitchFamily="34" charset="-122"/>
                <a:ea typeface="微软雅黑" panose="020B0503020204020204" pitchFamily="34" charset="-122"/>
                <a:sym typeface="+mn-ea"/>
              </a:rPr>
              <a:t>翼辉信息成功参展第十四届软博会“中国核心技术创新发展峰会”在软博会现场同期举行倪光南院士发表演讲</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8116346" y="3605842"/>
            <a:ext cx="3434424" cy="2713902"/>
            <a:chOff x="8116346" y="3708624"/>
            <a:chExt cx="3362325" cy="2611120"/>
          </a:xfrm>
        </p:grpSpPr>
        <p:sp>
          <p:nvSpPr>
            <p:cNvPr id="20" name="矩形 19"/>
            <p:cNvSpPr/>
            <p:nvPr/>
          </p:nvSpPr>
          <p:spPr bwMode="auto">
            <a:xfrm>
              <a:off x="8116346" y="3708624"/>
              <a:ext cx="3362325" cy="261112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ndParaRPr>
            </a:p>
          </p:txBody>
        </p:sp>
        <p:pic>
          <p:nvPicPr>
            <p:cNvPr id="22" name="Picture 4" descr="C:\Users\yangyang@acoinfo.co\Desktop\翼辉信息产品手册20170228\图片\aic.jpg"/>
            <p:cNvPicPr>
              <a:picLocks noChangeAspect="1" noChangeArrowheads="1"/>
            </p:cNvPicPr>
            <p:nvPr/>
          </p:nvPicPr>
          <p:blipFill>
            <a:blip r:embed="rId5" cstate="print">
              <a:extLst>
                <a:ext uri="{28A0092B-C50C-407E-A947-70E740481C1C}">
                  <a14:useLocalDpi xmlns:a14="http://schemas.microsoft.com/office/drawing/2010/main" val="0"/>
                </a:ext>
              </a:extLst>
            </a:blip>
            <a:srcRect b="4548"/>
            <a:stretch>
              <a:fillRect/>
            </a:stretch>
          </p:blipFill>
          <p:spPr bwMode="auto">
            <a:xfrm>
              <a:off x="8151906" y="3708624"/>
              <a:ext cx="3312795" cy="22523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12"/>
            <p:cNvSpPr txBox="1"/>
            <p:nvPr/>
          </p:nvSpPr>
          <p:spPr>
            <a:xfrm>
              <a:off x="8202071" y="6007959"/>
              <a:ext cx="3191510" cy="245110"/>
            </a:xfrm>
            <a:prstGeom prst="rect">
              <a:avLst/>
            </a:prstGeom>
            <a:solidFill>
              <a:schemeClr val="tx1">
                <a:lumMod val="85000"/>
                <a:lumOff val="15000"/>
              </a:schemeClr>
            </a:solidFill>
          </p:spPr>
          <p:txBody>
            <a:bodyPr wrap="square" rtlCol="0">
              <a:spAutoFit/>
            </a:bodyPr>
            <a:lstStyle/>
            <a:p>
              <a:pPr algn="ctr"/>
              <a:r>
                <a:rPr lang="en-US" altLang="zh-CN" sz="1000" dirty="0" err="1">
                  <a:solidFill>
                    <a:schemeClr val="bg1"/>
                  </a:solidFill>
                  <a:latin typeface="微软雅黑" panose="020B0503020204020204" pitchFamily="34" charset="-122"/>
                  <a:ea typeface="微软雅黑" panose="020B0503020204020204" pitchFamily="34" charset="-122"/>
                </a:rPr>
                <a:t>SylixOS</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嵌入式实时操作系统助力中国航天事业</a:t>
              </a:r>
            </a:p>
          </p:txBody>
        </p:sp>
      </p:grpSp>
      <p:grpSp>
        <p:nvGrpSpPr>
          <p:cNvPr id="17" name="组合 16"/>
          <p:cNvGrpSpPr/>
          <p:nvPr/>
        </p:nvGrpSpPr>
        <p:grpSpPr>
          <a:xfrm>
            <a:off x="9298232" y="1115810"/>
            <a:ext cx="2780704" cy="2313190"/>
            <a:chOff x="6189345" y="980440"/>
            <a:chExt cx="3362325" cy="2611120"/>
          </a:xfrm>
        </p:grpSpPr>
        <p:sp>
          <p:nvSpPr>
            <p:cNvPr id="18" name="矩形 17"/>
            <p:cNvSpPr/>
            <p:nvPr/>
          </p:nvSpPr>
          <p:spPr bwMode="auto">
            <a:xfrm>
              <a:off x="6189345" y="980440"/>
              <a:ext cx="3362325" cy="2611120"/>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b="1" i="1" dirty="0" err="1">
                <a:solidFill>
                  <a:srgbClr val="05B6CA"/>
                </a:solidFill>
              </a:endParaRPr>
            </a:p>
          </p:txBody>
        </p:sp>
        <p:pic>
          <p:nvPicPr>
            <p:cNvPr id="19" name="图片 18" descr="C:\Users\mktg-ZhPCheng\Desktop\21.png21"/>
            <p:cNvPicPr>
              <a:picLocks noChangeAspect="1"/>
            </p:cNvPicPr>
            <p:nvPr/>
          </p:nvPicPr>
          <p:blipFill>
            <a:blip r:embed="rId6"/>
            <a:srcRect l="329" t="11094" r="2490" b="-11094"/>
            <a:stretch>
              <a:fillRect/>
            </a:stretch>
          </p:blipFill>
          <p:spPr>
            <a:xfrm>
              <a:off x="6275070" y="1029970"/>
              <a:ext cx="3191510" cy="2483485"/>
            </a:xfrm>
            <a:prstGeom prst="rect">
              <a:avLst/>
            </a:prstGeom>
          </p:spPr>
        </p:pic>
        <p:sp>
          <p:nvSpPr>
            <p:cNvPr id="25" name="TextBox 12"/>
            <p:cNvSpPr txBox="1"/>
            <p:nvPr/>
          </p:nvSpPr>
          <p:spPr>
            <a:xfrm>
              <a:off x="6275070" y="3279775"/>
              <a:ext cx="3191510" cy="260562"/>
            </a:xfrm>
            <a:prstGeom prst="rect">
              <a:avLst/>
            </a:prstGeom>
            <a:solidFill>
              <a:schemeClr val="tx1">
                <a:lumMod val="85000"/>
                <a:lumOff val="15000"/>
              </a:schemeClr>
            </a:solidFill>
          </p:spPr>
          <p:txBody>
            <a:bodyPr wrap="square" rtlCol="0">
              <a:spAutoFit/>
            </a:bodyPr>
            <a:lstStyle/>
            <a:p>
              <a:pPr algn="ctr"/>
              <a:r>
                <a:rPr lang="zh-CN" altLang="en-US" sz="900" dirty="0">
                  <a:solidFill>
                    <a:schemeClr val="bg1"/>
                  </a:solidFill>
                  <a:latin typeface="微软雅黑" panose="020B0503020204020204" pitchFamily="34" charset="-122"/>
                  <a:ea typeface="微软雅黑" panose="020B0503020204020204" pitchFamily="34" charset="-122"/>
                  <a:sym typeface="+mn-ea"/>
                </a:rPr>
                <a:t>Linux 基金会董事 Jeff Garzik 到访翼辉信息</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pic>
        <p:nvPicPr>
          <p:cNvPr id="26" name="图片 25" descr="22"/>
          <p:cNvPicPr>
            <a:picLocks noChangeAspect="1"/>
          </p:cNvPicPr>
          <p:nvPr/>
        </p:nvPicPr>
        <p:blipFill>
          <a:blip r:embed="rId7"/>
          <a:srcRect t="39342" r="52178" b="16425"/>
          <a:stretch>
            <a:fillRect/>
          </a:stretch>
        </p:blipFill>
        <p:spPr>
          <a:xfrm>
            <a:off x="1213173" y="3729451"/>
            <a:ext cx="3189605" cy="2213610"/>
          </a:xfrm>
          <a:prstGeom prst="rect">
            <a:avLst/>
          </a:prstGeom>
        </p:spPr>
      </p:pic>
      <p:pic>
        <p:nvPicPr>
          <p:cNvPr id="27" name="图片 26" descr="23"/>
          <p:cNvPicPr>
            <a:picLocks noChangeAspect="1"/>
          </p:cNvPicPr>
          <p:nvPr/>
        </p:nvPicPr>
        <p:blipFill>
          <a:blip r:embed="rId8"/>
          <a:stretch>
            <a:fillRect/>
          </a:stretch>
        </p:blipFill>
        <p:spPr>
          <a:xfrm>
            <a:off x="4451038" y="3729451"/>
            <a:ext cx="3483610" cy="2212975"/>
          </a:xfrm>
          <a:prstGeom prst="rect">
            <a:avLst/>
          </a:prstGeom>
        </p:spPr>
      </p:pic>
      <p:grpSp>
        <p:nvGrpSpPr>
          <p:cNvPr id="30" name="组合 29"/>
          <p:cNvGrpSpPr/>
          <p:nvPr/>
        </p:nvGrpSpPr>
        <p:grpSpPr>
          <a:xfrm>
            <a:off x="0" y="244159"/>
            <a:ext cx="1929875" cy="464486"/>
            <a:chOff x="0" y="244159"/>
            <a:chExt cx="1929875" cy="464486"/>
          </a:xfrm>
        </p:grpSpPr>
        <p:sp>
          <p:nvSpPr>
            <p:cNvPr id="31" name="矩形 30"/>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培训交流</a:t>
              </a:r>
              <a:endParaRPr lang="zh-CN" altLang="en-US" sz="2400" dirty="0">
                <a:solidFill>
                  <a:schemeClr val="bg1"/>
                </a:solidFill>
                <a:ea typeface="微软雅黑" panose="020B0503020204020204" pitchFamily="34" charset="-122"/>
              </a:endParaRPr>
            </a:p>
          </p:txBody>
        </p:sp>
        <p:grpSp>
          <p:nvGrpSpPr>
            <p:cNvPr id="32" name="组合 31"/>
            <p:cNvGrpSpPr/>
            <p:nvPr/>
          </p:nvGrpSpPr>
          <p:grpSpPr>
            <a:xfrm>
              <a:off x="0" y="244159"/>
              <a:ext cx="381000" cy="464486"/>
              <a:chOff x="4195133" y="512967"/>
              <a:chExt cx="233904" cy="337530"/>
            </a:xfrm>
            <a:solidFill>
              <a:srgbClr val="EF7A00"/>
            </a:solidFill>
          </p:grpSpPr>
          <p:sp>
            <p:nvSpPr>
              <p:cNvPr id="33" name="矩形 32"/>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5556" r="5312"/>
          <a:stretch>
            <a:fillRect/>
          </a:stretch>
        </p:blipFill>
        <p:spPr>
          <a:xfrm>
            <a:off x="0" y="0"/>
            <a:ext cx="12225338" cy="6858000"/>
          </a:xfrm>
          <a:prstGeom prst="rect">
            <a:avLst/>
          </a:prstGeom>
        </p:spPr>
      </p:pic>
      <p:sp>
        <p:nvSpPr>
          <p:cNvPr id="9" name="矩形 8"/>
          <p:cNvSpPr/>
          <p:nvPr/>
        </p:nvSpPr>
        <p:spPr>
          <a:xfrm>
            <a:off x="0" y="-6852"/>
            <a:ext cx="12225338" cy="6871704"/>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57338" y="2822873"/>
            <a:ext cx="9144000" cy="461665"/>
          </a:xfrm>
          <a:prstGeom prst="rect">
            <a:avLst/>
          </a:prstGeom>
          <a:noFill/>
        </p:spPr>
        <p:txBody>
          <a:bodyPr wrap="square" rtlCol="0">
            <a:spAutoFit/>
          </a:bodyPr>
          <a:lstStyle/>
          <a:p>
            <a:pPr algn="ctr"/>
            <a:r>
              <a:rPr lang="zh-CN" altLang="en-US" sz="2400" b="1" spc="6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坚若磐石</a:t>
            </a:r>
            <a:r>
              <a:rPr lang="en-US" altLang="zh-CN" sz="2400" b="1" spc="6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a:t>
            </a:r>
            <a:r>
              <a:rPr lang="zh-CN" altLang="en-US" sz="2400" b="1" spc="6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万无一失</a:t>
            </a:r>
          </a:p>
        </p:txBody>
      </p:sp>
      <p:grpSp>
        <p:nvGrpSpPr>
          <p:cNvPr id="2" name="组合 1"/>
          <p:cNvGrpSpPr/>
          <p:nvPr/>
        </p:nvGrpSpPr>
        <p:grpSpPr>
          <a:xfrm>
            <a:off x="10200456" y="4365104"/>
            <a:ext cx="1148558" cy="1128955"/>
            <a:chOff x="657611" y="1685826"/>
            <a:chExt cx="1148558" cy="1128955"/>
          </a:xfrm>
        </p:grpSpPr>
        <p:sp>
          <p:nvSpPr>
            <p:cNvPr id="5" name="矩形 4"/>
            <p:cNvSpPr/>
            <p:nvPr/>
          </p:nvSpPr>
          <p:spPr>
            <a:xfrm>
              <a:off x="657611" y="1685826"/>
              <a:ext cx="1148558" cy="1128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15" y="1692178"/>
              <a:ext cx="1076550" cy="1105646"/>
            </a:xfrm>
            <a:prstGeom prst="rect">
              <a:avLst/>
            </a:prstGeom>
          </p:spPr>
        </p:pic>
      </p:grpSp>
      <p:pic>
        <p:nvPicPr>
          <p:cNvPr id="7" name="图片 6" descr="翼辉信息品牌手册v2.0-55"/>
          <p:cNvPicPr>
            <a:picLocks noChangeAspect="1"/>
          </p:cNvPicPr>
          <p:nvPr/>
        </p:nvPicPr>
        <p:blipFill>
          <a:blip r:embed="rId4"/>
          <a:stretch>
            <a:fillRect/>
          </a:stretch>
        </p:blipFill>
        <p:spPr>
          <a:xfrm>
            <a:off x="263352" y="283821"/>
            <a:ext cx="2088232" cy="802555"/>
          </a:xfrm>
          <a:prstGeom prst="rect">
            <a:avLst/>
          </a:prstGeom>
        </p:spPr>
      </p:pic>
      <p:pic>
        <p:nvPicPr>
          <p:cNvPr id="10" name="图片 9" descr="SylixOS"/>
          <p:cNvPicPr>
            <a:picLocks noChangeAspect="1"/>
          </p:cNvPicPr>
          <p:nvPr/>
        </p:nvPicPr>
        <p:blipFill>
          <a:blip r:embed="rId5"/>
          <a:stretch>
            <a:fillRect/>
          </a:stretch>
        </p:blipFill>
        <p:spPr>
          <a:xfrm>
            <a:off x="9192344" y="5733256"/>
            <a:ext cx="2373162" cy="7610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STD_dev"/>
          <p:cNvGrpSpPr/>
          <p:nvPr/>
        </p:nvGrpSpPr>
        <p:grpSpPr>
          <a:xfrm>
            <a:off x="483424" y="2265553"/>
            <a:ext cx="3553487" cy="2200640"/>
            <a:chOff x="107504" y="2409063"/>
            <a:chExt cx="3553487" cy="2200640"/>
          </a:xfrm>
        </p:grpSpPr>
        <p:sp>
          <p:nvSpPr>
            <p:cNvPr id="47" name="矩形 46"/>
            <p:cNvSpPr/>
            <p:nvPr/>
          </p:nvSpPr>
          <p:spPr>
            <a:xfrm>
              <a:off x="107504" y="2409063"/>
              <a:ext cx="3553487" cy="220064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48" name="矩形 47"/>
            <p:cNvSpPr/>
            <p:nvPr/>
          </p:nvSpPr>
          <p:spPr>
            <a:xfrm>
              <a:off x="120553" y="2452496"/>
              <a:ext cx="2058156" cy="328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rPr>
                <a:t>Standard device module</a:t>
              </a:r>
              <a:endParaRPr lang="zh-CN" altLang="en-US" sz="1400" b="1" dirty="0">
                <a:solidFill>
                  <a:schemeClr val="accent6">
                    <a:lumMod val="75000"/>
                  </a:schemeClr>
                </a:solidFill>
              </a:endParaRPr>
            </a:p>
          </p:txBody>
        </p:sp>
      </p:grpSp>
      <p:grpSp>
        <p:nvGrpSpPr>
          <p:cNvPr id="49" name="FS_Box"/>
          <p:cNvGrpSpPr/>
          <p:nvPr/>
        </p:nvGrpSpPr>
        <p:grpSpPr>
          <a:xfrm>
            <a:off x="584582" y="2665992"/>
            <a:ext cx="1771050" cy="1293671"/>
            <a:chOff x="208662" y="2809502"/>
            <a:chExt cx="1771050" cy="1293671"/>
          </a:xfrm>
        </p:grpSpPr>
        <p:grpSp>
          <p:nvGrpSpPr>
            <p:cNvPr id="50" name="组合 49"/>
            <p:cNvGrpSpPr/>
            <p:nvPr/>
          </p:nvGrpSpPr>
          <p:grpSpPr>
            <a:xfrm>
              <a:off x="208662" y="2809502"/>
              <a:ext cx="1771050" cy="1293671"/>
              <a:chOff x="445725" y="3140968"/>
              <a:chExt cx="813907" cy="1121962"/>
            </a:xfrm>
          </p:grpSpPr>
          <p:sp>
            <p:nvSpPr>
              <p:cNvPr id="52" name="矩形 51"/>
              <p:cNvSpPr/>
              <p:nvPr/>
            </p:nvSpPr>
            <p:spPr>
              <a:xfrm>
                <a:off x="445726" y="3140968"/>
                <a:ext cx="813906" cy="8489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45725" y="3989890"/>
                <a:ext cx="438887" cy="273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圆角矩形 50"/>
            <p:cNvSpPr/>
            <p:nvPr/>
          </p:nvSpPr>
          <p:spPr>
            <a:xfrm>
              <a:off x="229701" y="2883278"/>
              <a:ext cx="1002309"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rPr>
                <a:t>File System</a:t>
              </a:r>
              <a:endParaRPr lang="zh-CN" altLang="en-US" sz="1200" b="1" dirty="0">
                <a:solidFill>
                  <a:schemeClr val="tx1"/>
                </a:solidFill>
              </a:endParaRPr>
            </a:p>
          </p:txBody>
        </p:sp>
      </p:grpSp>
      <p:grpSp>
        <p:nvGrpSpPr>
          <p:cNvPr id="54" name="IO_sys"/>
          <p:cNvGrpSpPr/>
          <p:nvPr/>
        </p:nvGrpSpPr>
        <p:grpSpPr>
          <a:xfrm>
            <a:off x="482979" y="1754272"/>
            <a:ext cx="5760640" cy="458233"/>
            <a:chOff x="107059" y="1897782"/>
            <a:chExt cx="5760640" cy="458233"/>
          </a:xfrm>
        </p:grpSpPr>
        <p:sp>
          <p:nvSpPr>
            <p:cNvPr id="55" name="IO_sys"/>
            <p:cNvSpPr/>
            <p:nvPr/>
          </p:nvSpPr>
          <p:spPr>
            <a:xfrm>
              <a:off x="107059" y="1897782"/>
              <a:ext cx="5760640" cy="458233"/>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a:off x="119964" y="1993977"/>
              <a:ext cx="1078302" cy="261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I/O System</a:t>
              </a:r>
              <a:endParaRPr lang="zh-CN" altLang="en-US" sz="1400" b="1" dirty="0">
                <a:solidFill>
                  <a:schemeClr val="tx1"/>
                </a:solidFill>
              </a:endParaRPr>
            </a:p>
          </p:txBody>
        </p:sp>
      </p:grpSp>
      <p:grpSp>
        <p:nvGrpSpPr>
          <p:cNvPr id="57" name="3RD"/>
          <p:cNvGrpSpPr/>
          <p:nvPr/>
        </p:nvGrpSpPr>
        <p:grpSpPr>
          <a:xfrm>
            <a:off x="483424" y="909226"/>
            <a:ext cx="5760640" cy="792088"/>
            <a:chOff x="107504" y="1052736"/>
            <a:chExt cx="5760640" cy="792088"/>
          </a:xfrm>
        </p:grpSpPr>
        <p:sp>
          <p:nvSpPr>
            <p:cNvPr id="58" name="矩形 57"/>
            <p:cNvSpPr/>
            <p:nvPr/>
          </p:nvSpPr>
          <p:spPr>
            <a:xfrm>
              <a:off x="107504" y="1052736"/>
              <a:ext cx="5760640" cy="792088"/>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59" name="矩形 58"/>
            <p:cNvSpPr/>
            <p:nvPr/>
          </p:nvSpPr>
          <p:spPr>
            <a:xfrm>
              <a:off x="137579" y="1052736"/>
              <a:ext cx="258256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rPr>
                <a:t>3rd part software &amp; tools</a:t>
              </a:r>
              <a:endParaRPr lang="zh-CN" altLang="en-US" sz="1400" b="1" dirty="0">
                <a:solidFill>
                  <a:schemeClr val="bg1"/>
                </a:solidFill>
              </a:endParaRPr>
            </a:p>
          </p:txBody>
        </p:sp>
      </p:grpSp>
      <p:sp>
        <p:nvSpPr>
          <p:cNvPr id="60" name="矩形 59"/>
          <p:cNvSpPr/>
          <p:nvPr/>
        </p:nvSpPr>
        <p:spPr>
          <a:xfrm>
            <a:off x="483424" y="4509626"/>
            <a:ext cx="5760640" cy="1296144"/>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61" name="矩形 60"/>
          <p:cNvSpPr/>
          <p:nvPr/>
        </p:nvSpPr>
        <p:spPr>
          <a:xfrm>
            <a:off x="495839" y="4509626"/>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rPr>
              <a:t>LongWing</a:t>
            </a:r>
            <a:r>
              <a:rPr lang="en-US" altLang="zh-CN" sz="1400" b="1" baseline="30000" dirty="0">
                <a:solidFill>
                  <a:schemeClr val="tx1"/>
                </a:solidFill>
              </a:rPr>
              <a:t>(TM)</a:t>
            </a:r>
            <a:r>
              <a:rPr lang="en-US" altLang="zh-CN" sz="1400" b="1" dirty="0">
                <a:solidFill>
                  <a:schemeClr val="tx1"/>
                </a:solidFill>
              </a:rPr>
              <a:t> Kernel</a:t>
            </a:r>
            <a:endParaRPr lang="zh-CN" altLang="en-US" sz="1400" b="1" dirty="0">
              <a:solidFill>
                <a:schemeClr val="tx1"/>
              </a:solidFill>
            </a:endParaRPr>
          </a:p>
        </p:txBody>
      </p:sp>
      <p:sp>
        <p:nvSpPr>
          <p:cNvPr id="62" name="圆角矩形 61"/>
          <p:cNvSpPr/>
          <p:nvPr/>
        </p:nvSpPr>
        <p:spPr>
          <a:xfrm>
            <a:off x="605622" y="4941674"/>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Interrupt</a:t>
            </a:r>
            <a:endParaRPr lang="zh-CN" altLang="en-US" sz="900" dirty="0">
              <a:solidFill>
                <a:schemeClr val="bg1"/>
              </a:solidFill>
            </a:endParaRPr>
          </a:p>
        </p:txBody>
      </p:sp>
      <p:sp>
        <p:nvSpPr>
          <p:cNvPr id="63" name="圆角矩形 62"/>
          <p:cNvSpPr/>
          <p:nvPr/>
        </p:nvSpPr>
        <p:spPr>
          <a:xfrm>
            <a:off x="1990344" y="4941674"/>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RMS</a:t>
            </a:r>
            <a:endParaRPr lang="zh-CN" altLang="en-US" sz="1600" dirty="0">
              <a:solidFill>
                <a:schemeClr val="bg1"/>
              </a:solidFill>
            </a:endParaRPr>
          </a:p>
        </p:txBody>
      </p:sp>
      <p:sp>
        <p:nvSpPr>
          <p:cNvPr id="64" name="圆角矩形 63"/>
          <p:cNvSpPr/>
          <p:nvPr/>
        </p:nvSpPr>
        <p:spPr>
          <a:xfrm>
            <a:off x="3413934" y="4941674"/>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Timer</a:t>
            </a:r>
            <a:endParaRPr lang="zh-CN" altLang="en-US" sz="1600" dirty="0">
              <a:solidFill>
                <a:schemeClr val="bg1"/>
              </a:solidFill>
            </a:endParaRPr>
          </a:p>
        </p:txBody>
      </p:sp>
      <p:sp>
        <p:nvSpPr>
          <p:cNvPr id="65" name="圆角矩形 64"/>
          <p:cNvSpPr/>
          <p:nvPr/>
        </p:nvSpPr>
        <p:spPr>
          <a:xfrm>
            <a:off x="4854094" y="5373722"/>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66" name="圆角矩形 65"/>
          <p:cNvSpPr/>
          <p:nvPr/>
        </p:nvSpPr>
        <p:spPr>
          <a:xfrm>
            <a:off x="605622" y="5373722"/>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Message</a:t>
            </a:r>
            <a:endParaRPr lang="zh-CN" altLang="en-US" sz="900" dirty="0">
              <a:solidFill>
                <a:schemeClr val="bg1"/>
              </a:solidFill>
            </a:endParaRPr>
          </a:p>
        </p:txBody>
      </p:sp>
      <p:sp>
        <p:nvSpPr>
          <p:cNvPr id="67" name="圆角矩形 66"/>
          <p:cNvSpPr/>
          <p:nvPr/>
        </p:nvSpPr>
        <p:spPr>
          <a:xfrm>
            <a:off x="4854094" y="4941673"/>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Thread</a:t>
            </a:r>
            <a:endParaRPr lang="zh-CN" altLang="en-US" sz="1600" dirty="0">
              <a:solidFill>
                <a:schemeClr val="bg1"/>
              </a:solidFill>
            </a:endParaRPr>
          </a:p>
        </p:txBody>
      </p:sp>
      <p:sp>
        <p:nvSpPr>
          <p:cNvPr id="68" name="矩形 67"/>
          <p:cNvSpPr/>
          <p:nvPr/>
        </p:nvSpPr>
        <p:spPr>
          <a:xfrm>
            <a:off x="483424" y="6165810"/>
            <a:ext cx="576064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Hardware</a:t>
            </a:r>
            <a:endParaRPr lang="zh-CN" altLang="en-US" sz="1400" b="1" dirty="0">
              <a:solidFill>
                <a:schemeClr val="tx1"/>
              </a:solidFill>
            </a:endParaRPr>
          </a:p>
        </p:txBody>
      </p:sp>
      <p:sp>
        <p:nvSpPr>
          <p:cNvPr id="69" name="矩形 68"/>
          <p:cNvSpPr/>
          <p:nvPr/>
        </p:nvSpPr>
        <p:spPr>
          <a:xfrm>
            <a:off x="483424" y="5849730"/>
            <a:ext cx="576064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BSP &amp; Drivers</a:t>
            </a:r>
            <a:endParaRPr lang="zh-CN" altLang="en-US" sz="1400" b="1" dirty="0">
              <a:solidFill>
                <a:schemeClr val="tx1"/>
              </a:solidFill>
            </a:endParaRPr>
          </a:p>
        </p:txBody>
      </p:sp>
      <p:sp>
        <p:nvSpPr>
          <p:cNvPr id="70" name="TextBox 69"/>
          <p:cNvSpPr txBox="1">
            <a:spLocks noChangeArrowheads="1"/>
          </p:cNvSpPr>
          <p:nvPr/>
        </p:nvSpPr>
        <p:spPr bwMode="auto">
          <a:xfrm>
            <a:off x="7075170" y="4324350"/>
            <a:ext cx="4396740" cy="1706880"/>
          </a:xfrm>
          <a:prstGeom prst="rect">
            <a:avLst/>
          </a:prstGeom>
          <a:noFill/>
          <a:ln w="12700">
            <a:solidFill>
              <a:srgbClr val="00B0F0">
                <a:alpha val="0"/>
              </a:srgbClr>
            </a:solidFill>
            <a:miter lim="800000"/>
          </a:ln>
        </p:spPr>
        <p:txBody>
          <a:bodyPr wrap="square">
            <a:spAutoFit/>
          </a:bodyPr>
          <a:lstStyle/>
          <a:p>
            <a:pPr algn="just">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2008</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增加对网络和文件系统的支持，同时提供部分实用的第三方工具（如数据库）；内核资源更加丰富，提供消息队列、内存管理等功能。</a:t>
            </a:r>
          </a:p>
        </p:txBody>
      </p:sp>
      <p:sp>
        <p:nvSpPr>
          <p:cNvPr id="71" name="TTY"/>
          <p:cNvSpPr/>
          <p:nvPr/>
        </p:nvSpPr>
        <p:spPr>
          <a:xfrm>
            <a:off x="2471600" y="3621147"/>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TTY</a:t>
            </a:r>
            <a:endParaRPr lang="zh-CN" altLang="en-US" sz="800" dirty="0">
              <a:solidFill>
                <a:schemeClr val="bg1"/>
              </a:solidFill>
            </a:endParaRPr>
          </a:p>
        </p:txBody>
      </p:sp>
      <p:sp>
        <p:nvSpPr>
          <p:cNvPr id="72" name="RTC"/>
          <p:cNvSpPr/>
          <p:nvPr/>
        </p:nvSpPr>
        <p:spPr>
          <a:xfrm>
            <a:off x="2471600" y="4053195"/>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RTC</a:t>
            </a:r>
            <a:endParaRPr lang="zh-CN" altLang="en-US" sz="800" dirty="0">
              <a:solidFill>
                <a:schemeClr val="bg1"/>
              </a:solidFill>
            </a:endParaRPr>
          </a:p>
        </p:txBody>
      </p:sp>
      <p:sp>
        <p:nvSpPr>
          <p:cNvPr id="73" name="SPI"/>
          <p:cNvSpPr/>
          <p:nvPr/>
        </p:nvSpPr>
        <p:spPr>
          <a:xfrm>
            <a:off x="2471600" y="3189099"/>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SPI</a:t>
            </a:r>
            <a:endParaRPr lang="zh-CN" altLang="en-US" sz="800" dirty="0">
              <a:solidFill>
                <a:schemeClr val="bg1"/>
              </a:solidFill>
            </a:endParaRPr>
          </a:p>
        </p:txBody>
      </p:sp>
      <p:sp>
        <p:nvSpPr>
          <p:cNvPr id="74" name="TextBox 73"/>
          <p:cNvSpPr txBox="1"/>
          <p:nvPr/>
        </p:nvSpPr>
        <p:spPr>
          <a:xfrm>
            <a:off x="3003704" y="909226"/>
            <a:ext cx="309880" cy="368300"/>
          </a:xfrm>
          <a:prstGeom prst="rect">
            <a:avLst/>
          </a:prstGeom>
          <a:noFill/>
        </p:spPr>
        <p:txBody>
          <a:bodyPr wrap="none" rtlCol="0">
            <a:spAutoFit/>
          </a:bodyPr>
          <a:lstStyle/>
          <a:p>
            <a:endParaRPr lang="zh-CN" altLang="en-US"/>
          </a:p>
        </p:txBody>
      </p:sp>
      <p:sp>
        <p:nvSpPr>
          <p:cNvPr id="75" name="圆角矩形 74"/>
          <p:cNvSpPr/>
          <p:nvPr/>
        </p:nvSpPr>
        <p:spPr>
          <a:xfrm>
            <a:off x="1995592" y="5378189"/>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Event</a:t>
            </a:r>
            <a:endParaRPr lang="zh-CN" altLang="en-US" sz="1600" dirty="0">
              <a:solidFill>
                <a:schemeClr val="bg1"/>
              </a:solidFill>
            </a:endParaRPr>
          </a:p>
        </p:txBody>
      </p:sp>
      <p:sp>
        <p:nvSpPr>
          <p:cNvPr id="76" name="圆角矩形 75"/>
          <p:cNvSpPr/>
          <p:nvPr/>
        </p:nvSpPr>
        <p:spPr>
          <a:xfrm>
            <a:off x="3413934" y="5373722"/>
            <a:ext cx="1245954" cy="3555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Memory</a:t>
            </a:r>
            <a:endParaRPr lang="zh-CN" altLang="en-US" sz="1600" dirty="0">
              <a:solidFill>
                <a:schemeClr val="bg1"/>
              </a:solidFill>
            </a:endParaRPr>
          </a:p>
        </p:txBody>
      </p:sp>
      <p:sp>
        <p:nvSpPr>
          <p:cNvPr id="77" name="FS_yaffs"/>
          <p:cNvSpPr/>
          <p:nvPr/>
        </p:nvSpPr>
        <p:spPr>
          <a:xfrm>
            <a:off x="627440" y="3425920"/>
            <a:ext cx="747536" cy="4642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00"/>
              </a:lnSpc>
            </a:pPr>
            <a:r>
              <a:rPr lang="en-US" altLang="zh-CN" sz="1200" dirty="0" err="1"/>
              <a:t>Yaffs</a:t>
            </a:r>
            <a:endParaRPr lang="en-US" altLang="zh-CN" sz="1200" dirty="0"/>
          </a:p>
          <a:p>
            <a:pPr algn="ctr">
              <a:lnSpc>
                <a:spcPts val="800"/>
              </a:lnSpc>
            </a:pPr>
            <a:r>
              <a:rPr lang="en-US" altLang="zh-CN" sz="1200" dirty="0"/>
              <a:t>+</a:t>
            </a:r>
          </a:p>
          <a:p>
            <a:pPr algn="ctr">
              <a:lnSpc>
                <a:spcPts val="800"/>
              </a:lnSpc>
            </a:pPr>
            <a:r>
              <a:rPr lang="en-US" altLang="zh-CN" sz="1200" dirty="0" err="1"/>
              <a:t>mtd</a:t>
            </a:r>
            <a:endParaRPr lang="zh-CN" altLang="en-US" sz="1200" dirty="0"/>
          </a:p>
        </p:txBody>
      </p:sp>
      <p:sp>
        <p:nvSpPr>
          <p:cNvPr id="78" name="FS_fatfs"/>
          <p:cNvSpPr/>
          <p:nvPr/>
        </p:nvSpPr>
        <p:spPr>
          <a:xfrm>
            <a:off x="1607931" y="2954302"/>
            <a:ext cx="703315" cy="28775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t>fatFS</a:t>
            </a:r>
            <a:endParaRPr lang="zh-CN" altLang="en-US" sz="700" dirty="0"/>
          </a:p>
        </p:txBody>
      </p:sp>
      <p:sp>
        <p:nvSpPr>
          <p:cNvPr id="79" name="FS_romfs"/>
          <p:cNvSpPr/>
          <p:nvPr/>
        </p:nvSpPr>
        <p:spPr>
          <a:xfrm>
            <a:off x="627440" y="2997458"/>
            <a:ext cx="747535" cy="28803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rootFS</a:t>
            </a:r>
            <a:endParaRPr lang="zh-CN" altLang="en-US" sz="1200" dirty="0"/>
          </a:p>
        </p:txBody>
      </p:sp>
      <p:sp>
        <p:nvSpPr>
          <p:cNvPr id="80" name="FS_nfs"/>
          <p:cNvSpPr/>
          <p:nvPr/>
        </p:nvSpPr>
        <p:spPr>
          <a:xfrm>
            <a:off x="1591001" y="3284133"/>
            <a:ext cx="720245" cy="31796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NFS</a:t>
            </a:r>
            <a:endParaRPr lang="zh-CN" altLang="en-US" sz="700" dirty="0"/>
          </a:p>
        </p:txBody>
      </p:sp>
      <p:grpSp>
        <p:nvGrpSpPr>
          <p:cNvPr id="81" name="FS_nand"/>
          <p:cNvGrpSpPr/>
          <p:nvPr/>
        </p:nvGrpSpPr>
        <p:grpSpPr>
          <a:xfrm>
            <a:off x="595910" y="3959663"/>
            <a:ext cx="842668" cy="460896"/>
            <a:chOff x="219990" y="4103173"/>
            <a:chExt cx="842668" cy="460896"/>
          </a:xfrm>
        </p:grpSpPr>
        <p:sp>
          <p:nvSpPr>
            <p:cNvPr id="82" name="圆角矩形 81"/>
            <p:cNvSpPr/>
            <p:nvPr/>
          </p:nvSpPr>
          <p:spPr>
            <a:xfrm>
              <a:off x="219990" y="4249663"/>
              <a:ext cx="842668" cy="31440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rPr>
                <a:t>nand</a:t>
              </a:r>
              <a:r>
                <a:rPr lang="en-US" altLang="zh-CN" sz="900" dirty="0">
                  <a:solidFill>
                    <a:schemeClr val="bg1"/>
                  </a:solidFill>
                </a:rPr>
                <a:t> cache</a:t>
              </a:r>
              <a:endParaRPr lang="zh-CN" altLang="en-US" sz="900" dirty="0">
                <a:solidFill>
                  <a:schemeClr val="bg1"/>
                </a:solidFill>
              </a:endParaRPr>
            </a:p>
          </p:txBody>
        </p:sp>
        <p:sp>
          <p:nvSpPr>
            <p:cNvPr id="83" name="下箭头 82"/>
            <p:cNvSpPr/>
            <p:nvPr/>
          </p:nvSpPr>
          <p:spPr>
            <a:xfrm>
              <a:off x="558913" y="4103173"/>
              <a:ext cx="98367" cy="14649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FS_disk"/>
          <p:cNvGrpSpPr/>
          <p:nvPr/>
        </p:nvGrpSpPr>
        <p:grpSpPr>
          <a:xfrm>
            <a:off x="1524917" y="3674104"/>
            <a:ext cx="830716" cy="746457"/>
            <a:chOff x="1148997" y="3817614"/>
            <a:chExt cx="830716" cy="746457"/>
          </a:xfrm>
        </p:grpSpPr>
        <p:sp>
          <p:nvSpPr>
            <p:cNvPr id="85" name="圆角矩形 84"/>
            <p:cNvSpPr/>
            <p:nvPr/>
          </p:nvSpPr>
          <p:spPr>
            <a:xfrm>
              <a:off x="1215081" y="3817614"/>
              <a:ext cx="720245" cy="28555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partition</a:t>
              </a:r>
              <a:endParaRPr lang="zh-CN" altLang="en-US" sz="500" dirty="0">
                <a:solidFill>
                  <a:schemeClr val="bg1"/>
                </a:solidFill>
              </a:endParaRPr>
            </a:p>
          </p:txBody>
        </p:sp>
        <p:sp>
          <p:nvSpPr>
            <p:cNvPr id="86" name="圆角矩形 85"/>
            <p:cNvSpPr/>
            <p:nvPr/>
          </p:nvSpPr>
          <p:spPr>
            <a:xfrm>
              <a:off x="1148997" y="4249663"/>
              <a:ext cx="830716" cy="314408"/>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disk cache</a:t>
              </a:r>
              <a:endParaRPr lang="zh-CN" altLang="en-US" sz="900" dirty="0">
                <a:solidFill>
                  <a:schemeClr val="bg1"/>
                </a:solidFill>
              </a:endParaRPr>
            </a:p>
          </p:txBody>
        </p:sp>
        <p:sp>
          <p:nvSpPr>
            <p:cNvPr id="87" name="下箭头 86"/>
            <p:cNvSpPr/>
            <p:nvPr/>
          </p:nvSpPr>
          <p:spPr>
            <a:xfrm>
              <a:off x="1521305" y="4103174"/>
              <a:ext cx="98367" cy="14649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DMA"/>
          <p:cNvSpPr/>
          <p:nvPr/>
        </p:nvSpPr>
        <p:spPr>
          <a:xfrm>
            <a:off x="3224911" y="3189099"/>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DMA</a:t>
            </a:r>
            <a:endParaRPr lang="zh-CN" altLang="en-US" sz="800" dirty="0">
              <a:solidFill>
                <a:schemeClr val="bg1"/>
              </a:solidFill>
            </a:endParaRPr>
          </a:p>
        </p:txBody>
      </p:sp>
      <p:sp>
        <p:nvSpPr>
          <p:cNvPr id="89" name="PTY"/>
          <p:cNvSpPr/>
          <p:nvPr/>
        </p:nvSpPr>
        <p:spPr>
          <a:xfrm>
            <a:off x="3224911" y="3621147"/>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PTY</a:t>
            </a:r>
            <a:endParaRPr lang="zh-CN" altLang="en-US" sz="800" dirty="0">
              <a:solidFill>
                <a:schemeClr val="bg1"/>
              </a:solidFill>
            </a:endParaRPr>
          </a:p>
        </p:txBody>
      </p:sp>
      <p:sp>
        <p:nvSpPr>
          <p:cNvPr id="90" name="IIC"/>
          <p:cNvSpPr/>
          <p:nvPr/>
        </p:nvSpPr>
        <p:spPr>
          <a:xfrm>
            <a:off x="3224911" y="4053195"/>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IIC</a:t>
            </a:r>
            <a:endParaRPr lang="zh-CN" altLang="en-US" sz="800" dirty="0">
              <a:solidFill>
                <a:schemeClr val="bg1"/>
              </a:solidFill>
            </a:endParaRPr>
          </a:p>
        </p:txBody>
      </p:sp>
      <p:sp>
        <p:nvSpPr>
          <p:cNvPr id="91" name="Net_Box"/>
          <p:cNvSpPr/>
          <p:nvPr/>
        </p:nvSpPr>
        <p:spPr>
          <a:xfrm>
            <a:off x="4083825" y="2265553"/>
            <a:ext cx="2160240" cy="2200639"/>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Net_Afinet_Inet6"/>
          <p:cNvGrpSpPr/>
          <p:nvPr/>
        </p:nvGrpSpPr>
        <p:grpSpPr>
          <a:xfrm>
            <a:off x="4155831" y="3143883"/>
            <a:ext cx="1965984" cy="1269352"/>
            <a:chOff x="3779911" y="3287393"/>
            <a:chExt cx="1965984" cy="1269352"/>
          </a:xfrm>
        </p:grpSpPr>
        <p:sp>
          <p:nvSpPr>
            <p:cNvPr id="93" name="矩形 92"/>
            <p:cNvSpPr/>
            <p:nvPr/>
          </p:nvSpPr>
          <p:spPr>
            <a:xfrm>
              <a:off x="3779912" y="3287393"/>
              <a:ext cx="1965983"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3779911" y="3503327"/>
              <a:ext cx="1965983" cy="213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DA8F20"/>
                  </a:solidFill>
                </a:rPr>
                <a:t>AF_INET/AF_INET6</a:t>
              </a:r>
              <a:endParaRPr lang="zh-CN" altLang="en-US" sz="1200" b="1" dirty="0">
                <a:solidFill>
                  <a:srgbClr val="DA8F20"/>
                </a:solidFill>
              </a:endParaRPr>
            </a:p>
          </p:txBody>
        </p:sp>
      </p:grpSp>
      <p:sp>
        <p:nvSpPr>
          <p:cNvPr id="95" name="Socket"/>
          <p:cNvSpPr/>
          <p:nvPr/>
        </p:nvSpPr>
        <p:spPr>
          <a:xfrm>
            <a:off x="4155832" y="2781434"/>
            <a:ext cx="1965983" cy="261754"/>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BSD socket</a:t>
            </a:r>
            <a:endParaRPr lang="zh-CN" altLang="en-US" sz="1200" dirty="0"/>
          </a:p>
        </p:txBody>
      </p:sp>
      <p:sp>
        <p:nvSpPr>
          <p:cNvPr id="96" name="Pint4/6"/>
          <p:cNvSpPr/>
          <p:nvPr/>
        </p:nvSpPr>
        <p:spPr>
          <a:xfrm>
            <a:off x="4155832" y="2362292"/>
            <a:ext cx="741098"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Ping4/6</a:t>
            </a:r>
            <a:endParaRPr lang="zh-CN" altLang="en-US" sz="1200" dirty="0"/>
          </a:p>
        </p:txBody>
      </p:sp>
      <p:sp>
        <p:nvSpPr>
          <p:cNvPr id="97" name="IPv4/v6"/>
          <p:cNvSpPr/>
          <p:nvPr/>
        </p:nvSpPr>
        <p:spPr>
          <a:xfrm>
            <a:off x="4642084" y="3789546"/>
            <a:ext cx="881900" cy="33443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IPv4/v6</a:t>
            </a:r>
            <a:endParaRPr lang="zh-CN" altLang="en-US" sz="700" dirty="0"/>
          </a:p>
        </p:txBody>
      </p:sp>
      <p:sp>
        <p:nvSpPr>
          <p:cNvPr id="98" name="SQLite3"/>
          <p:cNvSpPr/>
          <p:nvPr/>
        </p:nvSpPr>
        <p:spPr>
          <a:xfrm>
            <a:off x="1751947" y="1278558"/>
            <a:ext cx="1251757"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SQLite3</a:t>
            </a:r>
            <a:endParaRPr lang="zh-CN" altLang="en-US" sz="1200" dirty="0">
              <a:solidFill>
                <a:schemeClr val="bg1"/>
              </a:solidFill>
            </a:endParaRPr>
          </a:p>
        </p:txBody>
      </p:sp>
      <p:sp>
        <p:nvSpPr>
          <p:cNvPr id="99" name="Ini_parser"/>
          <p:cNvSpPr/>
          <p:nvPr/>
        </p:nvSpPr>
        <p:spPr>
          <a:xfrm>
            <a:off x="3405179" y="1278558"/>
            <a:ext cx="1360213"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rPr>
              <a:t>iniparser</a:t>
            </a:r>
            <a:endParaRPr lang="zh-CN" altLang="en-US" sz="1200" dirty="0">
              <a:solidFill>
                <a:schemeClr val="bg1"/>
              </a:solidFill>
            </a:endParaRPr>
          </a:p>
        </p:txBody>
      </p:sp>
      <p:grpSp>
        <p:nvGrpSpPr>
          <p:cNvPr id="107" name="组合 106"/>
          <p:cNvGrpSpPr/>
          <p:nvPr/>
        </p:nvGrpSpPr>
        <p:grpSpPr>
          <a:xfrm>
            <a:off x="0" y="244159"/>
            <a:ext cx="1929875" cy="464486"/>
            <a:chOff x="0" y="244159"/>
            <a:chExt cx="1929875" cy="464486"/>
          </a:xfrm>
        </p:grpSpPr>
        <p:sp>
          <p:nvSpPr>
            <p:cNvPr id="108" name="矩形 107"/>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109" name="组合 108"/>
            <p:cNvGrpSpPr/>
            <p:nvPr/>
          </p:nvGrpSpPr>
          <p:grpSpPr>
            <a:xfrm>
              <a:off x="0" y="244159"/>
              <a:ext cx="381000" cy="464486"/>
              <a:chOff x="4195133" y="512967"/>
              <a:chExt cx="233904" cy="337530"/>
            </a:xfrm>
            <a:solidFill>
              <a:srgbClr val="EF7A00"/>
            </a:solidFill>
          </p:grpSpPr>
          <p:sp>
            <p:nvSpPr>
              <p:cNvPr id="110" name="矩形 109"/>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64" presetClass="path" presetSubtype="0" accel="50000" decel="50000" fill="hold" nodeType="withEffect">
                                  <p:stCondLst>
                                    <p:cond delay="0"/>
                                  </p:stCondLst>
                                  <p:childTnLst>
                                    <p:animMotion origin="layout" path="M 0 0 L 0 -0.25 E" pathEditMode="relative" ptsTypes="">
                                      <p:cBhvr>
                                        <p:cTn id="10" dur="300" spd="-100000" fill="hold"/>
                                        <p:tgtEl>
                                          <p:spTgt spid="46"/>
                                        </p:tgtEl>
                                        <p:attrNameLst>
                                          <p:attrName>ppt_x</p:attrName>
                                          <p:attrName>ppt_y</p:attrName>
                                        </p:attrNameLst>
                                      </p:cBhvr>
                                    </p:animMotion>
                                  </p:childTnLst>
                                </p:cTn>
                              </p:par>
                              <p:par>
                                <p:cTn id="11" presetID="9" presetClass="emph" presetSubtype="0" nodeType="withEffect">
                                  <p:stCondLst>
                                    <p:cond delay="0"/>
                                  </p:stCondLst>
                                  <p:childTnLst>
                                    <p:set>
                                      <p:cBhvr rctx="PPT">
                                        <p:cTn id="12" dur="300"/>
                                        <p:tgtEl>
                                          <p:spTgt spid="49"/>
                                        </p:tgtEl>
                                        <p:attrNameLst>
                                          <p:attrName>style.opacity</p:attrName>
                                        </p:attrNameLst>
                                      </p:cBhvr>
                                      <p:to>
                                        <p:strVal val="0"/>
                                      </p:to>
                                    </p:set>
                                    <p:animEffect filter="image" prLst="opacity: 0">
                                      <p:cBhvr rctx="IE">
                                        <p:cTn id="13" dur="300"/>
                                        <p:tgtEl>
                                          <p:spTgt spid="49"/>
                                        </p:tgtEl>
                                      </p:cBhvr>
                                    </p:animEffect>
                                  </p:childTnLst>
                                </p:cTn>
                              </p:par>
                              <p:par>
                                <p:cTn id="14" presetID="0" presetClass="path" presetSubtype="0" accel="50000" decel="50000" fill="hold" nodeType="withEffect">
                                  <p:stCondLst>
                                    <p:cond delay="200"/>
                                  </p:stCondLst>
                                  <p:childTnLst>
                                    <p:animMotion origin="layout" path="M 1.11111E-6 -5.18519E-6 C 0.02118 -0.05163 0.04254 -0.10302 0.075 -0.14029 C 0.10747 -0.17756 0.13282 -0.19793 0.1948 -0.22362 C 0.25677 -0.24931 0.35174 -0.272 0.44688 -0.29445 " pathEditMode="relative" ptsTypes="aaaA">
                                      <p:cBhvr>
                                        <p:cTn id="15" dur="500" spd="-100000" fill="hold"/>
                                        <p:tgtEl>
                                          <p:spTgt spid="49"/>
                                        </p:tgtEl>
                                        <p:attrNameLst>
                                          <p:attrName>ppt_x</p:attrName>
                                          <p:attrName>ppt_y</p:attrName>
                                        </p:attrNameLst>
                                      </p:cBhvr>
                                    </p:animMotion>
                                  </p:childTnLst>
                                </p:cTn>
                              </p:par>
                              <p:par>
                                <p:cTn id="16" presetID="0" presetClass="path" presetSubtype="0" accel="50000" decel="50000" fill="hold" grpId="0" nodeType="withEffect">
                                  <p:stCondLst>
                                    <p:cond delay="0"/>
                                  </p:stCondLst>
                                  <p:childTnLst>
                                    <p:animMotion origin="layout" path="M 2.77778E-7 -4.44444E-6 C 0.05226 0.05926 0.10451 0.11899 0.19844 0.1463 C 0.29236 0.17385 0.42778 0.16875 0.56319 0.16389 " pathEditMode="relative" rAng="0" ptsTypes="aaA">
                                      <p:cBhvr>
                                        <p:cTn id="17" dur="900" spd="-100000" fill="hold"/>
                                        <p:tgtEl>
                                          <p:spTgt spid="79"/>
                                        </p:tgtEl>
                                        <p:attrNameLst>
                                          <p:attrName>ppt_x</p:attrName>
                                          <p:attrName>ppt_y</p:attrName>
                                        </p:attrNameLst>
                                      </p:cBhvr>
                                      <p:rCtr x="28200" y="8700"/>
                                    </p:animMotion>
                                  </p:childTnLst>
                                </p:cTn>
                              </p:par>
                              <p:par>
                                <p:cTn id="18" presetID="0" presetClass="path" presetSubtype="0" accel="50000" decel="50000" fill="hold" grpId="0" nodeType="withEffect">
                                  <p:stCondLst>
                                    <p:cond delay="0"/>
                                  </p:stCondLst>
                                  <p:childTnLst>
                                    <p:animMotion origin="layout" path="M -5.55556E-7 -2.96296E-6 C 0.06059 0.05209 0.12136 0.10417 0.175 0.12361 C 0.22865 0.14306 0.25712 0.11574 0.32188 0.11667 C 0.38663 0.1176 0.475 0.12338 0.56354 0.12917 " pathEditMode="relative" ptsTypes="aaaA">
                                      <p:cBhvr>
                                        <p:cTn id="19" dur="900" spd="-100000" fill="hold"/>
                                        <p:tgtEl>
                                          <p:spTgt spid="77"/>
                                        </p:tgtEl>
                                        <p:attrNameLst>
                                          <p:attrName>ppt_x</p:attrName>
                                          <p:attrName>ppt_y</p:attrName>
                                        </p:attrNameLst>
                                      </p:cBhvr>
                                    </p:animMotion>
                                  </p:childTnLst>
                                </p:cTn>
                              </p:par>
                              <p:par>
                                <p:cTn id="20" presetID="0" presetClass="path" presetSubtype="0" accel="50000" decel="50000" fill="hold" grpId="0" nodeType="withEffect">
                                  <p:stCondLst>
                                    <p:cond delay="0"/>
                                  </p:stCondLst>
                                  <p:childTnLst>
                                    <p:animMotion origin="layout" path="M -4.16667E-6 2.22222E-6 C 0.05521 -0.01505 0.11059 -0.02986 0.15729 -0.03611 C 0.20399 -0.04236 0.23177 -0.03773 0.28021 -0.0375 C 0.32865 -0.03727 0.38819 -0.03611 0.44792 -0.03472 " pathEditMode="relative" ptsTypes="aaaA">
                                      <p:cBhvr>
                                        <p:cTn id="21" dur="900" spd="-100000" fill="hold"/>
                                        <p:tgtEl>
                                          <p:spTgt spid="78"/>
                                        </p:tgtEl>
                                        <p:attrNameLst>
                                          <p:attrName>ppt_x</p:attrName>
                                          <p:attrName>ppt_y</p:attrName>
                                        </p:attrNameLst>
                                      </p:cBhvr>
                                    </p:animMotion>
                                  </p:childTnLst>
                                </p:cTn>
                              </p:par>
                              <p:par>
                                <p:cTn id="22" presetID="0" presetClass="path" presetSubtype="0" accel="50000" decel="50000" fill="hold" grpId="0" nodeType="withEffect">
                                  <p:stCondLst>
                                    <p:cond delay="0"/>
                                  </p:stCondLst>
                                  <p:childTnLst>
                                    <p:animMotion origin="layout" path="M -2.77778E-7 1.85185E-6 C 0.1125 0.01412 0.225 0.02824 0.3073 0.025 C 0.38959 0.02176 0.44167 0.00116 0.49375 -0.01944 " pathEditMode="relative" ptsTypes="aaA">
                                      <p:cBhvr>
                                        <p:cTn id="23" dur="900" spd="-100000" fill="hold"/>
                                        <p:tgtEl>
                                          <p:spTgt spid="80"/>
                                        </p:tgtEl>
                                        <p:attrNameLst>
                                          <p:attrName>ppt_x</p:attrName>
                                          <p:attrName>ppt_y</p:attrName>
                                        </p:attrNameLst>
                                      </p:cBhvr>
                                    </p:animMotion>
                                  </p:childTnLst>
                                </p:cTn>
                              </p:par>
                              <p:par>
                                <p:cTn id="24" presetID="0" presetClass="path" presetSubtype="0" accel="50000" decel="50000" fill="hold" nodeType="withEffect">
                                  <p:stCondLst>
                                    <p:cond delay="0"/>
                                  </p:stCondLst>
                                  <p:childTnLst>
                                    <p:animMotion origin="layout" path="M 7.5E-6 -7.40741E-6 L 0.59844 -7.40741E-6 " pathEditMode="relative" ptsTypes="AA">
                                      <p:cBhvr>
                                        <p:cTn id="25" dur="1000" spd="-100000" fill="hold"/>
                                        <p:tgtEl>
                                          <p:spTgt spid="81"/>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2.22222E-6 -1.11111E-6 L 0.56684 -1.11111E-6 " pathEditMode="relative" ptsTypes="AA">
                                      <p:cBhvr>
                                        <p:cTn id="27" dur="1000" spd="-100000" fill="hold"/>
                                        <p:tgtEl>
                                          <p:spTgt spid="84"/>
                                        </p:tgtEl>
                                        <p:attrNameLst>
                                          <p:attrName>ppt_x</p:attrName>
                                          <p:attrName>ppt_y</p:attrName>
                                        </p:attrNameLst>
                                      </p:cBhvr>
                                    </p:animMotion>
                                  </p:childTnLst>
                                </p:cTn>
                              </p:par>
                              <p:par>
                                <p:cTn id="28" presetID="9" presetClass="emph" presetSubtype="0" grpId="0" nodeType="withEffect">
                                  <p:stCondLst>
                                    <p:cond delay="0"/>
                                  </p:stCondLst>
                                  <p:childTnLst>
                                    <p:set>
                                      <p:cBhvr rctx="PPT">
                                        <p:cTn id="29" dur="1100"/>
                                        <p:tgtEl>
                                          <p:spTgt spid="88"/>
                                        </p:tgtEl>
                                        <p:attrNameLst>
                                          <p:attrName>style.opacity</p:attrName>
                                        </p:attrNameLst>
                                      </p:cBhvr>
                                      <p:to>
                                        <p:strVal val="0"/>
                                      </p:to>
                                    </p:set>
                                    <p:animEffect filter="image" prLst="opacity: 0">
                                      <p:cBhvr rctx="IE">
                                        <p:cTn id="30" dur="1100"/>
                                        <p:tgtEl>
                                          <p:spTgt spid="88"/>
                                        </p:tgtEl>
                                      </p:cBhvr>
                                    </p:animEffect>
                                  </p:childTnLst>
                                </p:cTn>
                              </p:par>
                              <p:par>
                                <p:cTn id="31" presetID="0" presetClass="path" presetSubtype="0" accel="50000" decel="50000" fill="hold" grpId="1" nodeType="withEffect">
                                  <p:stCondLst>
                                    <p:cond delay="900"/>
                                  </p:stCondLst>
                                  <p:childTnLst>
                                    <p:animMotion origin="layout" path="M 3.88889E-6 -3.7037E-7 L 0.32048 0.35556 " pathEditMode="relative" rAng="0" ptsTypes="AA">
                                      <p:cBhvr>
                                        <p:cTn id="32" dur="600" spd="-100000" fill="hold"/>
                                        <p:tgtEl>
                                          <p:spTgt spid="88"/>
                                        </p:tgtEl>
                                        <p:attrNameLst>
                                          <p:attrName>ppt_x</p:attrName>
                                          <p:attrName>ppt_y</p:attrName>
                                        </p:attrNameLst>
                                      </p:cBhvr>
                                      <p:rCtr x="16000" y="17800"/>
                                    </p:animMotion>
                                  </p:childTnLst>
                                </p:cTn>
                              </p:par>
                              <p:par>
                                <p:cTn id="33" presetID="9" presetClass="emph" presetSubtype="0" grpId="0" nodeType="withEffect">
                                  <p:stCondLst>
                                    <p:cond delay="0"/>
                                  </p:stCondLst>
                                  <p:childTnLst>
                                    <p:set>
                                      <p:cBhvr rctx="PPT">
                                        <p:cTn id="34" dur="1100"/>
                                        <p:tgtEl>
                                          <p:spTgt spid="90"/>
                                        </p:tgtEl>
                                        <p:attrNameLst>
                                          <p:attrName>style.opacity</p:attrName>
                                        </p:attrNameLst>
                                      </p:cBhvr>
                                      <p:to>
                                        <p:strVal val="0"/>
                                      </p:to>
                                    </p:set>
                                    <p:animEffect filter="image" prLst="opacity: 0">
                                      <p:cBhvr rctx="IE">
                                        <p:cTn id="35" dur="1100"/>
                                        <p:tgtEl>
                                          <p:spTgt spid="90"/>
                                        </p:tgtEl>
                                      </p:cBhvr>
                                    </p:animEffect>
                                  </p:childTnLst>
                                </p:cTn>
                              </p:par>
                              <p:par>
                                <p:cTn id="36" presetID="0" presetClass="path" presetSubtype="0" accel="50000" decel="50000" fill="hold" grpId="1" nodeType="withEffect">
                                  <p:stCondLst>
                                    <p:cond delay="1000"/>
                                  </p:stCondLst>
                                  <p:childTnLst>
                                    <p:animMotion origin="layout" path="M -1.38889E-6 -2.96296E-6 L 0.37796 0.35695 " pathEditMode="relative" ptsTypes="AA">
                                      <p:cBhvr>
                                        <p:cTn id="37" dur="600" spd="-100000" fill="hold"/>
                                        <p:tgtEl>
                                          <p:spTgt spid="90"/>
                                        </p:tgtEl>
                                        <p:attrNameLst>
                                          <p:attrName>ppt_x</p:attrName>
                                          <p:attrName>ppt_y</p:attrName>
                                        </p:attrNameLst>
                                      </p:cBhvr>
                                    </p:animMotion>
                                  </p:childTnLst>
                                </p:cTn>
                              </p:par>
                              <p:par>
                                <p:cTn id="38" presetID="9" presetClass="emph" presetSubtype="0" grpId="0" nodeType="withEffect">
                                  <p:stCondLst>
                                    <p:cond delay="0"/>
                                  </p:stCondLst>
                                  <p:childTnLst>
                                    <p:set>
                                      <p:cBhvr rctx="PPT">
                                        <p:cTn id="39" dur="1100"/>
                                        <p:tgtEl>
                                          <p:spTgt spid="71"/>
                                        </p:tgtEl>
                                        <p:attrNameLst>
                                          <p:attrName>style.opacity</p:attrName>
                                        </p:attrNameLst>
                                      </p:cBhvr>
                                      <p:to>
                                        <p:strVal val="0"/>
                                      </p:to>
                                    </p:set>
                                    <p:animEffect filter="image" prLst="opacity: 0">
                                      <p:cBhvr rctx="IE">
                                        <p:cTn id="40" dur="1100"/>
                                        <p:tgtEl>
                                          <p:spTgt spid="71"/>
                                        </p:tgtEl>
                                      </p:cBhvr>
                                    </p:animEffect>
                                  </p:childTnLst>
                                </p:cTn>
                              </p:par>
                              <p:par>
                                <p:cTn id="41" presetID="0" presetClass="path" presetSubtype="0" fill="hold" grpId="1" nodeType="withEffect">
                                  <p:stCondLst>
                                    <p:cond delay="1000"/>
                                  </p:stCondLst>
                                  <p:childTnLst>
                                    <p:animMotion origin="layout" path="M -4.72222E-6 -2.96296E-6 L 0.42518 0.36759 " pathEditMode="relative" ptsTypes="AA">
                                      <p:cBhvr>
                                        <p:cTn id="42" dur="600" spd="-100000" fill="hold"/>
                                        <p:tgtEl>
                                          <p:spTgt spid="71"/>
                                        </p:tgtEl>
                                        <p:attrNameLst>
                                          <p:attrName>ppt_x</p:attrName>
                                          <p:attrName>ppt_y</p:attrName>
                                        </p:attrNameLst>
                                      </p:cBhvr>
                                    </p:animMotion>
                                  </p:childTnLst>
                                </p:cTn>
                              </p:par>
                              <p:par>
                                <p:cTn id="43" presetID="9" presetClass="emph" presetSubtype="0" grpId="0" nodeType="withEffect">
                                  <p:stCondLst>
                                    <p:cond delay="0"/>
                                  </p:stCondLst>
                                  <p:childTnLst>
                                    <p:set>
                                      <p:cBhvr rctx="PPT">
                                        <p:cTn id="44" dur="1100"/>
                                        <p:tgtEl>
                                          <p:spTgt spid="73"/>
                                        </p:tgtEl>
                                        <p:attrNameLst>
                                          <p:attrName>style.opacity</p:attrName>
                                        </p:attrNameLst>
                                      </p:cBhvr>
                                      <p:to>
                                        <p:strVal val="0"/>
                                      </p:to>
                                    </p:set>
                                    <p:animEffect filter="image" prLst="opacity: 0">
                                      <p:cBhvr rctx="IE">
                                        <p:cTn id="45" dur="1100"/>
                                        <p:tgtEl>
                                          <p:spTgt spid="73"/>
                                        </p:tgtEl>
                                      </p:cBhvr>
                                    </p:animEffect>
                                  </p:childTnLst>
                                </p:cTn>
                              </p:par>
                              <p:par>
                                <p:cTn id="46" presetID="0" presetClass="path" presetSubtype="0" accel="50000" decel="50000" fill="hold" grpId="1" nodeType="withEffect">
                                  <p:stCondLst>
                                    <p:cond delay="1100"/>
                                  </p:stCondLst>
                                  <p:childTnLst>
                                    <p:animMotion origin="layout" path="M 5E-6 -1.85185E-6 L 0.3033 0.42107 " pathEditMode="relative" rAng="0" ptsTypes="AA">
                                      <p:cBhvr>
                                        <p:cTn id="47" dur="600" spd="-100000" fill="hold"/>
                                        <p:tgtEl>
                                          <p:spTgt spid="73"/>
                                        </p:tgtEl>
                                        <p:attrNameLst>
                                          <p:attrName>ppt_x</p:attrName>
                                          <p:attrName>ppt_y</p:attrName>
                                        </p:attrNameLst>
                                      </p:cBhvr>
                                      <p:rCtr x="15200" y="21000"/>
                                    </p:animMotion>
                                  </p:childTnLst>
                                </p:cTn>
                              </p:par>
                              <p:par>
                                <p:cTn id="48" presetID="9" presetClass="emph" presetSubtype="0" grpId="0" nodeType="withEffect">
                                  <p:stCondLst>
                                    <p:cond delay="0"/>
                                  </p:stCondLst>
                                  <p:childTnLst>
                                    <p:set>
                                      <p:cBhvr rctx="PPT">
                                        <p:cTn id="49" dur="1200"/>
                                        <p:tgtEl>
                                          <p:spTgt spid="89"/>
                                        </p:tgtEl>
                                        <p:attrNameLst>
                                          <p:attrName>style.opacity</p:attrName>
                                        </p:attrNameLst>
                                      </p:cBhvr>
                                      <p:to>
                                        <p:strVal val="0"/>
                                      </p:to>
                                    </p:set>
                                    <p:animEffect filter="image" prLst="opacity: 0">
                                      <p:cBhvr rctx="IE">
                                        <p:cTn id="50" dur="1200"/>
                                        <p:tgtEl>
                                          <p:spTgt spid="89"/>
                                        </p:tgtEl>
                                      </p:cBhvr>
                                    </p:animEffect>
                                  </p:childTnLst>
                                </p:cTn>
                              </p:par>
                              <p:par>
                                <p:cTn id="51" presetID="0" presetClass="path" presetSubtype="0" accel="50000" decel="50000" fill="hold" grpId="1" nodeType="withEffect">
                                  <p:stCondLst>
                                    <p:cond delay="1200"/>
                                  </p:stCondLst>
                                  <p:childTnLst>
                                    <p:animMotion origin="layout" path="M 1.11111E-6 -1.85185E-6 L 0.37483 0.44213 " pathEditMode="relative" rAng="0" ptsTypes="AA">
                                      <p:cBhvr>
                                        <p:cTn id="52" dur="600" spd="-100000" fill="hold"/>
                                        <p:tgtEl>
                                          <p:spTgt spid="89"/>
                                        </p:tgtEl>
                                        <p:attrNameLst>
                                          <p:attrName>ppt_x</p:attrName>
                                          <p:attrName>ppt_y</p:attrName>
                                        </p:attrNameLst>
                                      </p:cBhvr>
                                      <p:rCtr x="18700" y="22100"/>
                                    </p:animMotion>
                                  </p:childTnLst>
                                </p:cTn>
                              </p:par>
                              <p:par>
                                <p:cTn id="53" presetID="9" presetClass="emph" presetSubtype="0" grpId="0" nodeType="withEffect">
                                  <p:stCondLst>
                                    <p:cond delay="0"/>
                                  </p:stCondLst>
                                  <p:childTnLst>
                                    <p:set>
                                      <p:cBhvr rctx="PPT">
                                        <p:cTn id="54" dur="1300"/>
                                        <p:tgtEl>
                                          <p:spTgt spid="72"/>
                                        </p:tgtEl>
                                        <p:attrNameLst>
                                          <p:attrName>style.opacity</p:attrName>
                                        </p:attrNameLst>
                                      </p:cBhvr>
                                      <p:to>
                                        <p:strVal val="0"/>
                                      </p:to>
                                    </p:set>
                                    <p:animEffect filter="image" prLst="opacity: 0">
                                      <p:cBhvr rctx="IE">
                                        <p:cTn id="55" dur="1300"/>
                                        <p:tgtEl>
                                          <p:spTgt spid="72"/>
                                        </p:tgtEl>
                                      </p:cBhvr>
                                    </p:animEffect>
                                  </p:childTnLst>
                                </p:cTn>
                              </p:par>
                              <p:par>
                                <p:cTn id="56" presetID="0" presetClass="path" presetSubtype="0" accel="50000" decel="50000" fill="hold" grpId="1" nodeType="withEffect">
                                  <p:stCondLst>
                                    <p:cond delay="1300"/>
                                  </p:stCondLst>
                                  <p:childTnLst>
                                    <p:animMotion origin="layout" path="M 5.55112E-17 -1.85185E-6 L 0.43819 0.45255 " pathEditMode="relative" rAng="0" ptsTypes="AA">
                                      <p:cBhvr>
                                        <p:cTn id="57" dur="700" spd="-100000" fill="hold"/>
                                        <p:tgtEl>
                                          <p:spTgt spid="72"/>
                                        </p:tgtEl>
                                        <p:attrNameLst>
                                          <p:attrName>ppt_x</p:attrName>
                                          <p:attrName>ppt_y</p:attrName>
                                        </p:attrNameLst>
                                      </p:cBhvr>
                                      <p:rCtr x="21900" y="22600"/>
                                    </p:animMotion>
                                  </p:childTnLst>
                                </p:cTn>
                              </p:par>
                              <p:par>
                                <p:cTn id="58" presetID="9" presetClass="emph" presetSubtype="0" grpId="0" nodeType="withEffect">
                                  <p:stCondLst>
                                    <p:cond delay="0"/>
                                  </p:stCondLst>
                                  <p:childTnLst>
                                    <p:set>
                                      <p:cBhvr rctx="PPT">
                                        <p:cTn id="59" dur="1200"/>
                                        <p:tgtEl>
                                          <p:spTgt spid="91"/>
                                        </p:tgtEl>
                                        <p:attrNameLst>
                                          <p:attrName>style.opacity</p:attrName>
                                        </p:attrNameLst>
                                      </p:cBhvr>
                                      <p:to>
                                        <p:strVal val="0"/>
                                      </p:to>
                                    </p:set>
                                    <p:animEffect filter="image" prLst="opacity: 0">
                                      <p:cBhvr rctx="IE">
                                        <p:cTn id="60" dur="1200"/>
                                        <p:tgtEl>
                                          <p:spTgt spid="91"/>
                                        </p:tgtEl>
                                      </p:cBhvr>
                                    </p:animEffect>
                                  </p:childTnLst>
                                </p:cTn>
                              </p:par>
                              <p:par>
                                <p:cTn id="61" presetID="0" presetClass="path" presetSubtype="0" accel="50000" decel="50000" fill="hold" grpId="1" nodeType="withEffect">
                                  <p:stCondLst>
                                    <p:cond delay="1200"/>
                                  </p:stCondLst>
                                  <p:childTnLst>
                                    <p:animMotion origin="layout" path="M 6.94444E-6 -7.51445E-6 C 0.32483 -0.00209 0.64983 -0.00417 0.7889 -7.51445E-6 C 0.92796 0.00416 0.8231 0.01525 0.8349 0.02543 C 0.84671 0.0356 0.86233 0.05294 0.86025 0.06127 C 0.85817 0.06959 0.82206 0.06751 0.82223 0.07606 C 0.8224 0.08462 0.86268 0.10196 0.86181 0.11213 C 0.86077 0.12231 0.81685 0.12971 0.81581 0.13734 C 0.81477 0.14497 0.86112 0.15375 0.85556 0.15861 C 0.85001 0.16346 0.77727 0.15884 0.78247 0.16693 C 0.78768 0.17502 0.88056 0.19722 0.88716 0.20716 C 0.89376 0.2171 0.82744 0.2178 0.82223 0.22612 C 0.81702 0.23445 0.86025 0.2504 0.85556 0.2578 C 0.85088 0.2652 0.79202 0.26057 0.79358 0.27051 C 0.79515 0.28046 0.87258 0.30682 0.86494 0.31699 C 0.8573 0.32716 0.75556 0.32231 0.7474 0.33179 C 0.73942 0.34127 0.77761 0.35768 0.81581 0.3741 " pathEditMode="relative" ptsTypes="aaaaaaaaaaaaaaaA">
                                      <p:cBhvr>
                                        <p:cTn id="62" dur="900" spd="-100000" fill="hold"/>
                                        <p:tgtEl>
                                          <p:spTgt spid="91"/>
                                        </p:tgtEl>
                                        <p:attrNameLst>
                                          <p:attrName>ppt_x</p:attrName>
                                          <p:attrName>ppt_y</p:attrName>
                                        </p:attrNameLst>
                                      </p:cBhvr>
                                    </p:animMotion>
                                  </p:childTnLst>
                                </p:cTn>
                              </p:par>
                              <p:par>
                                <p:cTn id="63" presetID="9" presetClass="emph" presetSubtype="0" nodeType="withEffect">
                                  <p:stCondLst>
                                    <p:cond delay="0"/>
                                  </p:stCondLst>
                                  <p:childTnLst>
                                    <p:set>
                                      <p:cBhvr rctx="PPT">
                                        <p:cTn id="64" dur="1700"/>
                                        <p:tgtEl>
                                          <p:spTgt spid="92"/>
                                        </p:tgtEl>
                                        <p:attrNameLst>
                                          <p:attrName>style.opacity</p:attrName>
                                        </p:attrNameLst>
                                      </p:cBhvr>
                                      <p:to>
                                        <p:strVal val="0"/>
                                      </p:to>
                                    </p:set>
                                    <p:animEffect filter="image" prLst="opacity: 0">
                                      <p:cBhvr rctx="IE">
                                        <p:cTn id="65" dur="1700"/>
                                        <p:tgtEl>
                                          <p:spTgt spid="92"/>
                                        </p:tgtEl>
                                      </p:cBhvr>
                                    </p:animEffect>
                                  </p:childTnLst>
                                </p:cTn>
                              </p:par>
                              <p:par>
                                <p:cTn id="66" presetID="0" presetClass="path" presetSubtype="0" accel="50000" decel="50000" fill="hold" nodeType="withEffect">
                                  <p:stCondLst>
                                    <p:cond delay="1700"/>
                                  </p:stCondLst>
                                  <p:childTnLst>
                                    <p:animMotion origin="layout" path="M -1.11111E-6 3.7037E-7 C 0.24045 0.00047 0.4809 0.00116 0.57708 0.00139 " pathEditMode="relative" ptsTypes="aA">
                                      <p:cBhvr>
                                        <p:cTn id="67" dur="900" spd="-100000" fill="hold"/>
                                        <p:tgtEl>
                                          <p:spTgt spid="92"/>
                                        </p:tgtEl>
                                        <p:attrNameLst>
                                          <p:attrName>ppt_x</p:attrName>
                                          <p:attrName>ppt_y</p:attrName>
                                        </p:attrNameLst>
                                      </p:cBhvr>
                                    </p:animMotion>
                                  </p:childTnLst>
                                </p:cTn>
                              </p:par>
                              <p:par>
                                <p:cTn id="68" presetID="9" presetClass="emph" presetSubtype="0" grpId="0" nodeType="withEffect">
                                  <p:stCondLst>
                                    <p:cond delay="0"/>
                                  </p:stCondLst>
                                  <p:childTnLst>
                                    <p:set>
                                      <p:cBhvr rctx="PPT">
                                        <p:cTn id="69" dur="2200"/>
                                        <p:tgtEl>
                                          <p:spTgt spid="97"/>
                                        </p:tgtEl>
                                        <p:attrNameLst>
                                          <p:attrName>style.opacity</p:attrName>
                                        </p:attrNameLst>
                                      </p:cBhvr>
                                      <p:to>
                                        <p:strVal val="0"/>
                                      </p:to>
                                    </p:set>
                                    <p:animEffect filter="image" prLst="opacity: 0">
                                      <p:cBhvr rctx="IE">
                                        <p:cTn id="70" dur="2200"/>
                                        <p:tgtEl>
                                          <p:spTgt spid="97"/>
                                        </p:tgtEl>
                                      </p:cBhvr>
                                    </p:animEffect>
                                  </p:childTnLst>
                                </p:cTn>
                              </p:par>
                              <p:par>
                                <p:cTn id="71" presetID="0" presetClass="path" presetSubtype="0" accel="50000" decel="50000" fill="hold" grpId="1" nodeType="withEffect">
                                  <p:stCondLst>
                                    <p:cond delay="2100"/>
                                  </p:stCondLst>
                                  <p:childTnLst>
                                    <p:animMotion origin="layout" path="M 3.88889E-6 -2.59259E-6 C 0.11319 0.03195 0.22656 0.06412 0.29062 0.075 C 0.35469 0.08588 0.35555 0.08195 0.38437 0.06528 C 0.41319 0.04861 0.43837 0.01181 0.46354 -0.025 " pathEditMode="relative" ptsTypes="aaaA">
                                      <p:cBhvr>
                                        <p:cTn id="72" dur="900" spd="-100000" fill="hold"/>
                                        <p:tgtEl>
                                          <p:spTgt spid="97"/>
                                        </p:tgtEl>
                                        <p:attrNameLst>
                                          <p:attrName>ppt_x</p:attrName>
                                          <p:attrName>ppt_y</p:attrName>
                                        </p:attrNameLst>
                                      </p:cBhvr>
                                    </p:animMotion>
                                  </p:childTnLst>
                                </p:cTn>
                              </p:par>
                              <p:par>
                                <p:cTn id="73" presetID="9" presetClass="emph" presetSubtype="0" grpId="0" nodeType="withEffect">
                                  <p:stCondLst>
                                    <p:cond delay="0"/>
                                  </p:stCondLst>
                                  <p:childTnLst>
                                    <p:set>
                                      <p:cBhvr rctx="PPT">
                                        <p:cTn id="74" dur="1600"/>
                                        <p:tgtEl>
                                          <p:spTgt spid="96"/>
                                        </p:tgtEl>
                                        <p:attrNameLst>
                                          <p:attrName>style.opacity</p:attrName>
                                        </p:attrNameLst>
                                      </p:cBhvr>
                                      <p:to>
                                        <p:strVal val="0"/>
                                      </p:to>
                                    </p:set>
                                    <p:animEffect filter="image" prLst="opacity: 0">
                                      <p:cBhvr rctx="IE">
                                        <p:cTn id="75" dur="1600"/>
                                        <p:tgtEl>
                                          <p:spTgt spid="96"/>
                                        </p:tgtEl>
                                      </p:cBhvr>
                                    </p:animEffect>
                                  </p:childTnLst>
                                </p:cTn>
                              </p:par>
                              <p:par>
                                <p:cTn id="76" presetID="0" presetClass="path" presetSubtype="0" accel="50000" decel="50000" fill="hold" grpId="1" nodeType="withEffect">
                                  <p:stCondLst>
                                    <p:cond delay="1600"/>
                                  </p:stCondLst>
                                  <p:childTnLst>
                                    <p:animMotion origin="layout" path="M -3.88889E-6 -3.7037E-7 C 0.05799 0.03356 0.11615 0.06713 0.15938 0.07083 C 0.2026 0.07453 0.22465 0.04838 0.25938 0.02222 C 0.2941 -0.00394 0.33108 -0.06783 0.36771 -0.08611 C 0.40434 -0.1044 0.44167 -0.09607 0.47917 -0.0875 " pathEditMode="relative" ptsTypes="aaaaA">
                                      <p:cBhvr>
                                        <p:cTn id="77" dur="700" spd="-100000" fill="hold"/>
                                        <p:tgtEl>
                                          <p:spTgt spid="96"/>
                                        </p:tgtEl>
                                        <p:attrNameLst>
                                          <p:attrName>ppt_x</p:attrName>
                                          <p:attrName>ppt_y</p:attrName>
                                        </p:attrNameLst>
                                      </p:cBhvr>
                                    </p:animMotion>
                                  </p:childTnLst>
                                </p:cTn>
                              </p:par>
                              <p:par>
                                <p:cTn id="78" presetID="9" presetClass="emph" presetSubtype="0" nodeType="withEffect">
                                  <p:stCondLst>
                                    <p:cond delay="0"/>
                                  </p:stCondLst>
                                  <p:childTnLst>
                                    <p:set>
                                      <p:cBhvr rctx="PPT">
                                        <p:cTn id="79" dur="2300"/>
                                        <p:tgtEl>
                                          <p:spTgt spid="57"/>
                                        </p:tgtEl>
                                        <p:attrNameLst>
                                          <p:attrName>style.opacity</p:attrName>
                                        </p:attrNameLst>
                                      </p:cBhvr>
                                      <p:to>
                                        <p:strVal val="0"/>
                                      </p:to>
                                    </p:set>
                                    <p:animEffect filter="image" prLst="opacity: 0">
                                      <p:cBhvr rctx="IE">
                                        <p:cTn id="80" dur="2300"/>
                                        <p:tgtEl>
                                          <p:spTgt spid="57"/>
                                        </p:tgtEl>
                                      </p:cBhvr>
                                    </p:animEffect>
                                  </p:childTnLst>
                                </p:cTn>
                              </p:par>
                              <p:par>
                                <p:cTn id="81" presetID="0" presetClass="path" presetSubtype="0" accel="50000" decel="50000" fill="hold" nodeType="withEffect">
                                  <p:stCondLst>
                                    <p:cond delay="2300"/>
                                  </p:stCondLst>
                                  <p:childTnLst>
                                    <p:animMotion origin="layout" path="M 3.05556E-6 2.96296E-6 L 0.00225 -0.36852 " pathEditMode="relative" rAng="0" ptsTypes="AA">
                                      <p:cBhvr>
                                        <p:cTn id="82" dur="700" spd="-100000" fill="hold"/>
                                        <p:tgtEl>
                                          <p:spTgt spid="57"/>
                                        </p:tgtEl>
                                        <p:attrNameLst>
                                          <p:attrName>ppt_x</p:attrName>
                                          <p:attrName>ppt_y</p:attrName>
                                        </p:attrNameLst>
                                      </p:cBhvr>
                                      <p:rCtr x="100" y="-18400"/>
                                    </p:animMotion>
                                  </p:childTnLst>
                                </p:cTn>
                              </p:par>
                              <p:par>
                                <p:cTn id="83" presetID="9" presetClass="emph" presetSubtype="0" grpId="0" nodeType="withEffect">
                                  <p:stCondLst>
                                    <p:cond delay="0"/>
                                  </p:stCondLst>
                                  <p:childTnLst>
                                    <p:set>
                                      <p:cBhvr rctx="PPT">
                                        <p:cTn id="84" dur="3600"/>
                                        <p:tgtEl>
                                          <p:spTgt spid="99"/>
                                        </p:tgtEl>
                                        <p:attrNameLst>
                                          <p:attrName>style.opacity</p:attrName>
                                        </p:attrNameLst>
                                      </p:cBhvr>
                                      <p:to>
                                        <p:strVal val="0"/>
                                      </p:to>
                                    </p:set>
                                    <p:animEffect filter="image" prLst="opacity: 0">
                                      <p:cBhvr rctx="IE">
                                        <p:cTn id="85" dur="3600"/>
                                        <p:tgtEl>
                                          <p:spTgt spid="99"/>
                                        </p:tgtEl>
                                      </p:cBhvr>
                                    </p:animEffect>
                                  </p:childTnLst>
                                </p:cTn>
                              </p:par>
                              <p:par>
                                <p:cTn id="86" presetID="9" presetClass="emph" presetSubtype="0" grpId="0" nodeType="withEffect">
                                  <p:stCondLst>
                                    <p:cond delay="0"/>
                                  </p:stCondLst>
                                  <p:childTnLst>
                                    <p:set>
                                      <p:cBhvr rctx="PPT">
                                        <p:cTn id="87" dur="2800"/>
                                        <p:tgtEl>
                                          <p:spTgt spid="98"/>
                                        </p:tgtEl>
                                        <p:attrNameLst>
                                          <p:attrName>style.opacity</p:attrName>
                                        </p:attrNameLst>
                                      </p:cBhvr>
                                      <p:to>
                                        <p:strVal val="0"/>
                                      </p:to>
                                    </p:set>
                                    <p:animEffect filter="image" prLst="opacity: 0">
                                      <p:cBhvr rctx="IE">
                                        <p:cTn id="88" dur="2800"/>
                                        <p:tgtEl>
                                          <p:spTgt spid="98"/>
                                        </p:tgtEl>
                                      </p:cBhvr>
                                    </p:animEffect>
                                  </p:childTnLst>
                                </p:cTn>
                              </p:par>
                              <p:par>
                                <p:cTn id="89" presetID="0" presetClass="path" presetSubtype="0" accel="50000" decel="50000" fill="hold" grpId="1" nodeType="withEffect">
                                  <p:stCondLst>
                                    <p:cond delay="2700"/>
                                  </p:stCondLst>
                                  <p:childTnLst>
                                    <p:animMotion origin="layout" path="M -1.11111E-6 1.85185E-6 C 0.09306 -0.05509 0.18629 -0.11019 0.26771 -0.11806 C 0.34914 -0.12593 0.4158 -0.05972 0.48855 -0.04722 C 0.56129 -0.03472 0.63976 -0.03519 0.70417 -0.04306 C 0.76858 -0.05093 0.8217 -0.07269 0.875 -0.09445 " pathEditMode="relative" ptsTypes="aaaaA">
                                      <p:cBhvr>
                                        <p:cTn id="90" dur="800" spd="-100000" fill="hold"/>
                                        <p:tgtEl>
                                          <p:spTgt spid="98"/>
                                        </p:tgtEl>
                                        <p:attrNameLst>
                                          <p:attrName>ppt_x</p:attrName>
                                          <p:attrName>ppt_y</p:attrName>
                                        </p:attrNameLst>
                                      </p:cBhvr>
                                    </p:animMotion>
                                  </p:childTnLst>
                                </p:cTn>
                              </p:par>
                              <p:par>
                                <p:cTn id="91" presetID="0" presetClass="path" presetSubtype="0" accel="50000" decel="50000" fill="hold" nodeType="withEffect">
                                  <p:stCondLst>
                                    <p:cond delay="0"/>
                                  </p:stCondLst>
                                  <p:childTnLst>
                                    <p:animMotion origin="layout" path="M -3.33333E-6 4.44444E-6 L -3.33333E-6 -0.39491 " pathEditMode="relative" ptsTypes="AA">
                                      <p:cBhvr>
                                        <p:cTn id="92" dur="1100" spd="-100000" fill="hold"/>
                                        <p:tgtEl>
                                          <p:spTgt spid="54"/>
                                        </p:tgtEl>
                                        <p:attrNameLst>
                                          <p:attrName>ppt_x</p:attrName>
                                          <p:attrName>ppt_y</p:attrName>
                                        </p:attrNameLst>
                                      </p:cBhvr>
                                    </p:animMotion>
                                  </p:childTnLst>
                                </p:cTn>
                              </p:par>
                              <p:par>
                                <p:cTn id="93" presetID="9" presetClass="emph" presetSubtype="0" grpId="0" nodeType="withEffect">
                                  <p:stCondLst>
                                    <p:cond delay="0"/>
                                  </p:stCondLst>
                                  <p:childTnLst>
                                    <p:set>
                                      <p:cBhvr rctx="PPT">
                                        <p:cTn id="94" dur="2100"/>
                                        <p:tgtEl>
                                          <p:spTgt spid="95"/>
                                        </p:tgtEl>
                                        <p:attrNameLst>
                                          <p:attrName>style.opacity</p:attrName>
                                        </p:attrNameLst>
                                      </p:cBhvr>
                                      <p:to>
                                        <p:strVal val="0"/>
                                      </p:to>
                                    </p:set>
                                    <p:animEffect filter="image" prLst="opacity: 0">
                                      <p:cBhvr rctx="IE">
                                        <p:cTn id="95" dur="2100"/>
                                        <p:tgtEl>
                                          <p:spTgt spid="95"/>
                                        </p:tgtEl>
                                      </p:cBhvr>
                                    </p:animEffect>
                                  </p:childTnLst>
                                </p:cTn>
                              </p:par>
                              <p:par>
                                <p:cTn id="96" presetID="0" presetClass="path" presetSubtype="0" accel="50000" decel="50000" fill="hold" grpId="1" nodeType="withEffect">
                                  <p:stCondLst>
                                    <p:cond delay="2100"/>
                                  </p:stCondLst>
                                  <p:childTnLst>
                                    <p:animMotion origin="layout" path="M -1.11111E-6 3.7037E-7 C 0.24045 0.00047 0.4809 0.00116 0.57708 0.00139 " pathEditMode="relative" ptsTypes="aA">
                                      <p:cBhvr>
                                        <p:cTn id="97" dur="900" spd="-100000" fill="hold"/>
                                        <p:tgtEl>
                                          <p:spTgt spid="9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1" grpId="0" bldLvl="0" animBg="1"/>
      <p:bldP spid="71" grpId="1" bldLvl="0" animBg="1"/>
      <p:bldP spid="72" grpId="0" bldLvl="0" animBg="1"/>
      <p:bldP spid="72" grpId="1" bldLvl="0" animBg="1"/>
      <p:bldP spid="73" grpId="0" bldLvl="0" animBg="1"/>
      <p:bldP spid="73" grpId="1" bldLvl="0" animBg="1"/>
      <p:bldP spid="77" grpId="0" bldLvl="0" animBg="1"/>
      <p:bldP spid="78" grpId="0" bldLvl="0" animBg="1"/>
      <p:bldP spid="79" grpId="0" bldLvl="0" animBg="1"/>
      <p:bldP spid="80" grpId="0" bldLvl="0" animBg="1"/>
      <p:bldP spid="88" grpId="0" bldLvl="0" animBg="1"/>
      <p:bldP spid="88" grpId="1" bldLvl="0" animBg="1"/>
      <p:bldP spid="89" grpId="0" bldLvl="0" animBg="1"/>
      <p:bldP spid="89" grpId="1" bldLvl="0" animBg="1"/>
      <p:bldP spid="90" grpId="0" bldLvl="0" animBg="1"/>
      <p:bldP spid="90" grpId="1" bldLvl="0" animBg="1"/>
      <p:bldP spid="91" grpId="0" bldLvl="0" animBg="1"/>
      <p:bldP spid="91" grpId="1" bldLvl="0" animBg="1"/>
      <p:bldP spid="95" grpId="0" bldLvl="0" animBg="1"/>
      <p:bldP spid="95" grpId="1" bldLvl="0" animBg="1"/>
      <p:bldP spid="96" grpId="0" bldLvl="0" animBg="1"/>
      <p:bldP spid="96" grpId="1" bldLvl="0" animBg="1"/>
      <p:bldP spid="97" grpId="0" bldLvl="0" animBg="1"/>
      <p:bldP spid="97" grpId="1" bldLvl="0" animBg="1"/>
      <p:bldP spid="98" grpId="0" bldLvl="0" animBg="1"/>
      <p:bldP spid="98" grpId="1" bldLvl="0" animBg="1"/>
      <p:bldP spid="9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IO_sys"/>
          <p:cNvGrpSpPr/>
          <p:nvPr/>
        </p:nvGrpSpPr>
        <p:grpSpPr>
          <a:xfrm>
            <a:off x="482979" y="1791097"/>
            <a:ext cx="5760640" cy="458233"/>
            <a:chOff x="107059" y="1897782"/>
            <a:chExt cx="5760640" cy="458233"/>
          </a:xfrm>
        </p:grpSpPr>
        <p:sp>
          <p:nvSpPr>
            <p:cNvPr id="61" name="IO_sys"/>
            <p:cNvSpPr/>
            <p:nvPr/>
          </p:nvSpPr>
          <p:spPr>
            <a:xfrm>
              <a:off x="107059" y="1897782"/>
              <a:ext cx="5760640" cy="458233"/>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a:off x="119964" y="1993977"/>
              <a:ext cx="1078302" cy="261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I/O System</a:t>
              </a:r>
              <a:endParaRPr lang="zh-CN" altLang="en-US" sz="1400" b="1" dirty="0">
                <a:solidFill>
                  <a:schemeClr val="tx1"/>
                </a:solidFill>
              </a:endParaRPr>
            </a:p>
          </p:txBody>
        </p:sp>
      </p:grpSp>
      <p:grpSp>
        <p:nvGrpSpPr>
          <p:cNvPr id="63" name="STD_dev"/>
          <p:cNvGrpSpPr/>
          <p:nvPr/>
        </p:nvGrpSpPr>
        <p:grpSpPr>
          <a:xfrm>
            <a:off x="483424" y="2243372"/>
            <a:ext cx="3553487" cy="2482805"/>
            <a:chOff x="107504" y="2357672"/>
            <a:chExt cx="3553487" cy="2252031"/>
          </a:xfrm>
        </p:grpSpPr>
        <p:sp>
          <p:nvSpPr>
            <p:cNvPr id="64" name="矩形 63"/>
            <p:cNvSpPr/>
            <p:nvPr/>
          </p:nvSpPr>
          <p:spPr>
            <a:xfrm>
              <a:off x="107504" y="2409063"/>
              <a:ext cx="3553487" cy="220064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65" name="矩形 64"/>
            <p:cNvSpPr/>
            <p:nvPr/>
          </p:nvSpPr>
          <p:spPr>
            <a:xfrm>
              <a:off x="120553" y="2357672"/>
              <a:ext cx="2058156" cy="328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rPr>
                <a:t>Standard device module</a:t>
              </a:r>
              <a:endParaRPr lang="zh-CN" altLang="en-US" sz="1400" b="1" dirty="0">
                <a:solidFill>
                  <a:schemeClr val="accent6">
                    <a:lumMod val="75000"/>
                  </a:schemeClr>
                </a:solidFill>
              </a:endParaRPr>
            </a:p>
          </p:txBody>
        </p:sp>
      </p:grpSp>
      <p:grpSp>
        <p:nvGrpSpPr>
          <p:cNvPr id="66" name="FS_Box"/>
          <p:cNvGrpSpPr/>
          <p:nvPr/>
        </p:nvGrpSpPr>
        <p:grpSpPr>
          <a:xfrm>
            <a:off x="561235" y="2622277"/>
            <a:ext cx="1794397" cy="1597370"/>
            <a:chOff x="185315" y="2708919"/>
            <a:chExt cx="1794397" cy="1394253"/>
          </a:xfrm>
        </p:grpSpPr>
        <p:grpSp>
          <p:nvGrpSpPr>
            <p:cNvPr id="67" name="组合 66"/>
            <p:cNvGrpSpPr/>
            <p:nvPr/>
          </p:nvGrpSpPr>
          <p:grpSpPr>
            <a:xfrm>
              <a:off x="208662" y="2708919"/>
              <a:ext cx="1771050" cy="1394253"/>
              <a:chOff x="445725" y="3053736"/>
              <a:chExt cx="813907" cy="1209194"/>
            </a:xfrm>
          </p:grpSpPr>
          <p:sp>
            <p:nvSpPr>
              <p:cNvPr id="69" name="矩形 68"/>
              <p:cNvSpPr/>
              <p:nvPr/>
            </p:nvSpPr>
            <p:spPr>
              <a:xfrm>
                <a:off x="445726" y="3053736"/>
                <a:ext cx="813906" cy="9361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445725" y="3989890"/>
                <a:ext cx="438887" cy="273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圆角矩形 67"/>
            <p:cNvSpPr/>
            <p:nvPr/>
          </p:nvSpPr>
          <p:spPr>
            <a:xfrm>
              <a:off x="185315" y="2798512"/>
              <a:ext cx="1002309"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rPr>
                <a:t>File System</a:t>
              </a:r>
              <a:endParaRPr lang="zh-CN" altLang="en-US" sz="1200" b="1" dirty="0">
                <a:solidFill>
                  <a:schemeClr val="tx1"/>
                </a:solidFill>
              </a:endParaRPr>
            </a:p>
          </p:txBody>
        </p:sp>
      </p:grpSp>
      <p:grpSp>
        <p:nvGrpSpPr>
          <p:cNvPr id="71" name="3RD"/>
          <p:cNvGrpSpPr/>
          <p:nvPr/>
        </p:nvGrpSpPr>
        <p:grpSpPr>
          <a:xfrm>
            <a:off x="483424" y="953186"/>
            <a:ext cx="5760640" cy="792088"/>
            <a:chOff x="107504" y="1052736"/>
            <a:chExt cx="5760640" cy="792088"/>
          </a:xfrm>
        </p:grpSpPr>
        <p:sp>
          <p:nvSpPr>
            <p:cNvPr id="72" name="矩形 71"/>
            <p:cNvSpPr/>
            <p:nvPr/>
          </p:nvSpPr>
          <p:spPr>
            <a:xfrm>
              <a:off x="107504" y="1052736"/>
              <a:ext cx="5760640" cy="792088"/>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73" name="矩形 72"/>
            <p:cNvSpPr/>
            <p:nvPr/>
          </p:nvSpPr>
          <p:spPr>
            <a:xfrm>
              <a:off x="137580" y="1052736"/>
              <a:ext cx="241819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rPr>
                <a:t>3rd part software &amp; tools</a:t>
              </a:r>
              <a:endParaRPr lang="zh-CN" altLang="en-US" sz="1400" b="1" dirty="0">
                <a:solidFill>
                  <a:schemeClr val="bg1"/>
                </a:solidFill>
              </a:endParaRPr>
            </a:p>
          </p:txBody>
        </p:sp>
      </p:grpSp>
      <p:sp>
        <p:nvSpPr>
          <p:cNvPr id="74" name="矩形 73"/>
          <p:cNvSpPr/>
          <p:nvPr/>
        </p:nvSpPr>
        <p:spPr>
          <a:xfrm>
            <a:off x="483424" y="4769611"/>
            <a:ext cx="5760640" cy="10261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75" name="矩形 74"/>
          <p:cNvSpPr/>
          <p:nvPr/>
        </p:nvSpPr>
        <p:spPr>
          <a:xfrm>
            <a:off x="495839" y="4769610"/>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rPr>
              <a:t>LongWing</a:t>
            </a:r>
            <a:r>
              <a:rPr lang="en-US" altLang="zh-CN" sz="1400" b="1" baseline="30000" dirty="0">
                <a:solidFill>
                  <a:schemeClr val="tx1"/>
                </a:solidFill>
              </a:rPr>
              <a:t>(TM)</a:t>
            </a:r>
            <a:r>
              <a:rPr lang="en-US" altLang="zh-CN" sz="1400" b="1" dirty="0">
                <a:solidFill>
                  <a:schemeClr val="tx1"/>
                </a:solidFill>
              </a:rPr>
              <a:t> Kernel</a:t>
            </a:r>
            <a:endParaRPr lang="zh-CN" altLang="en-US" sz="1400" b="1" dirty="0">
              <a:solidFill>
                <a:schemeClr val="tx1"/>
              </a:solidFill>
            </a:endParaRPr>
          </a:p>
        </p:txBody>
      </p:sp>
      <p:sp>
        <p:nvSpPr>
          <p:cNvPr id="76" name="圆角矩形 75"/>
          <p:cNvSpPr/>
          <p:nvPr/>
        </p:nvSpPr>
        <p:spPr>
          <a:xfrm>
            <a:off x="605622" y="5057136"/>
            <a:ext cx="919929" cy="3144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Interrupt</a:t>
            </a:r>
            <a:endParaRPr lang="zh-CN" altLang="en-US" sz="900" dirty="0">
              <a:solidFill>
                <a:schemeClr val="bg1"/>
              </a:solidFill>
            </a:endParaRPr>
          </a:p>
        </p:txBody>
      </p:sp>
      <p:sp>
        <p:nvSpPr>
          <p:cNvPr id="77" name="圆角矩形 76"/>
          <p:cNvSpPr/>
          <p:nvPr/>
        </p:nvSpPr>
        <p:spPr>
          <a:xfrm>
            <a:off x="1779568" y="5057136"/>
            <a:ext cx="921600" cy="3144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RMS</a:t>
            </a:r>
            <a:endParaRPr lang="zh-CN" altLang="en-US" sz="1600" dirty="0">
              <a:solidFill>
                <a:schemeClr val="bg1"/>
              </a:solidFill>
            </a:endParaRPr>
          </a:p>
        </p:txBody>
      </p:sp>
      <p:sp>
        <p:nvSpPr>
          <p:cNvPr id="78" name="圆角矩形 77"/>
          <p:cNvSpPr/>
          <p:nvPr/>
        </p:nvSpPr>
        <p:spPr>
          <a:xfrm>
            <a:off x="2931696" y="5057136"/>
            <a:ext cx="921600"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Timer</a:t>
            </a:r>
            <a:endParaRPr lang="zh-CN" altLang="en-US" sz="1600" dirty="0">
              <a:solidFill>
                <a:schemeClr val="bg1"/>
              </a:solidFill>
            </a:endParaRPr>
          </a:p>
        </p:txBody>
      </p:sp>
      <p:sp>
        <p:nvSpPr>
          <p:cNvPr id="79" name="K_cache"/>
          <p:cNvSpPr/>
          <p:nvPr/>
        </p:nvSpPr>
        <p:spPr>
          <a:xfrm>
            <a:off x="4083824" y="5417176"/>
            <a:ext cx="921600" cy="313200"/>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CACHE</a:t>
            </a:r>
            <a:endParaRPr lang="zh-CN" altLang="en-US" sz="1400" dirty="0">
              <a:solidFill>
                <a:schemeClr val="bg1"/>
              </a:solidFill>
            </a:endParaRPr>
          </a:p>
        </p:txBody>
      </p:sp>
      <p:sp>
        <p:nvSpPr>
          <p:cNvPr id="80" name="圆角矩形 79"/>
          <p:cNvSpPr/>
          <p:nvPr/>
        </p:nvSpPr>
        <p:spPr>
          <a:xfrm>
            <a:off x="605622" y="5417176"/>
            <a:ext cx="919929"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Message</a:t>
            </a:r>
            <a:endParaRPr lang="zh-CN" altLang="en-US" sz="900" dirty="0">
              <a:solidFill>
                <a:schemeClr val="bg1"/>
              </a:solidFill>
            </a:endParaRPr>
          </a:p>
        </p:txBody>
      </p:sp>
      <p:sp>
        <p:nvSpPr>
          <p:cNvPr id="81" name="圆角矩形 80"/>
          <p:cNvSpPr/>
          <p:nvPr/>
        </p:nvSpPr>
        <p:spPr>
          <a:xfrm>
            <a:off x="4083824" y="5057136"/>
            <a:ext cx="921600" cy="314474"/>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Thread</a:t>
            </a:r>
            <a:endParaRPr lang="zh-CN" altLang="en-US" sz="1600" dirty="0">
              <a:solidFill>
                <a:schemeClr val="bg1"/>
              </a:solidFill>
            </a:endParaRPr>
          </a:p>
        </p:txBody>
      </p:sp>
      <p:sp>
        <p:nvSpPr>
          <p:cNvPr id="82" name="矩形 81"/>
          <p:cNvSpPr/>
          <p:nvPr/>
        </p:nvSpPr>
        <p:spPr>
          <a:xfrm>
            <a:off x="482979" y="6144497"/>
            <a:ext cx="576064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Hardware</a:t>
            </a:r>
            <a:endParaRPr lang="zh-CN" altLang="en-US" sz="1400" b="1" dirty="0">
              <a:solidFill>
                <a:schemeClr val="tx1"/>
              </a:solidFill>
            </a:endParaRPr>
          </a:p>
        </p:txBody>
      </p:sp>
      <p:sp>
        <p:nvSpPr>
          <p:cNvPr id="83" name="矩形 82"/>
          <p:cNvSpPr/>
          <p:nvPr/>
        </p:nvSpPr>
        <p:spPr>
          <a:xfrm>
            <a:off x="482979" y="5826106"/>
            <a:ext cx="576064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BSP &amp; Drivers</a:t>
            </a:r>
            <a:endParaRPr lang="zh-CN" altLang="en-US" sz="1400" b="1" dirty="0">
              <a:solidFill>
                <a:schemeClr val="tx1"/>
              </a:solidFill>
            </a:endParaRPr>
          </a:p>
        </p:txBody>
      </p:sp>
      <p:sp>
        <p:nvSpPr>
          <p:cNvPr id="84" name="TextBox 83"/>
          <p:cNvSpPr txBox="1">
            <a:spLocks noChangeArrowheads="1"/>
          </p:cNvSpPr>
          <p:nvPr/>
        </p:nvSpPr>
        <p:spPr bwMode="auto">
          <a:xfrm>
            <a:off x="7047230" y="4347845"/>
            <a:ext cx="4244340" cy="1706880"/>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2009</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gn="just">
              <a:lnSpc>
                <a:spcPct val="150000"/>
              </a:lnSpc>
            </a:pP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进行了重大改进，支持</a:t>
            </a:r>
            <a:r>
              <a:rPr lang="en-US" altLang="zh-CN" sz="1400" dirty="0">
                <a:solidFill>
                  <a:schemeClr val="bg1"/>
                </a:solidFill>
                <a:latin typeface="微软雅黑" panose="020B0503020204020204" pitchFamily="34" charset="-122"/>
                <a:ea typeface="微软雅黑" panose="020B0503020204020204" pitchFamily="34" charset="-122"/>
              </a:rPr>
              <a:t>MMU</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CACHE</a:t>
            </a:r>
            <a:r>
              <a:rPr lang="zh-CN" altLang="en-US" sz="1400" dirty="0">
                <a:solidFill>
                  <a:schemeClr val="bg1"/>
                </a:solidFill>
                <a:latin typeface="微软雅黑" panose="020B0503020204020204" pitchFamily="34" charset="-122"/>
                <a:ea typeface="微软雅黑" panose="020B0503020204020204" pitchFamily="34" charset="-122"/>
              </a:rPr>
              <a:t>，从而能更好地发挥高端处理器的优势；更多的设备支持和更多的网络功能。</a:t>
            </a:r>
          </a:p>
        </p:txBody>
      </p:sp>
      <p:sp>
        <p:nvSpPr>
          <p:cNvPr id="85" name="TTY"/>
          <p:cNvSpPr/>
          <p:nvPr/>
        </p:nvSpPr>
        <p:spPr>
          <a:xfrm>
            <a:off x="2462808" y="3023834"/>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TTY</a:t>
            </a:r>
            <a:endParaRPr lang="zh-CN" altLang="en-US" sz="800" dirty="0">
              <a:solidFill>
                <a:schemeClr val="bg1"/>
              </a:solidFill>
            </a:endParaRPr>
          </a:p>
        </p:txBody>
      </p:sp>
      <p:sp>
        <p:nvSpPr>
          <p:cNvPr id="86" name="RTC"/>
          <p:cNvSpPr/>
          <p:nvPr/>
        </p:nvSpPr>
        <p:spPr>
          <a:xfrm>
            <a:off x="2462808" y="3447090"/>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RTC</a:t>
            </a:r>
            <a:endParaRPr lang="zh-CN" altLang="en-US" sz="800" dirty="0">
              <a:solidFill>
                <a:schemeClr val="bg1"/>
              </a:solidFill>
            </a:endParaRPr>
          </a:p>
        </p:txBody>
      </p:sp>
      <p:sp>
        <p:nvSpPr>
          <p:cNvPr id="87" name="SPI"/>
          <p:cNvSpPr/>
          <p:nvPr/>
        </p:nvSpPr>
        <p:spPr>
          <a:xfrm>
            <a:off x="2462808" y="2609370"/>
            <a:ext cx="681303" cy="360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SPI</a:t>
            </a:r>
            <a:endParaRPr lang="zh-CN" altLang="en-US" sz="800" dirty="0">
              <a:solidFill>
                <a:schemeClr val="bg1"/>
              </a:solidFill>
            </a:endParaRPr>
          </a:p>
        </p:txBody>
      </p:sp>
      <p:sp>
        <p:nvSpPr>
          <p:cNvPr id="88" name="圆角矩形 87"/>
          <p:cNvSpPr/>
          <p:nvPr/>
        </p:nvSpPr>
        <p:spPr>
          <a:xfrm>
            <a:off x="1779568" y="5421643"/>
            <a:ext cx="921600"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Event</a:t>
            </a:r>
            <a:endParaRPr lang="zh-CN" altLang="en-US" sz="1600" dirty="0">
              <a:solidFill>
                <a:schemeClr val="bg1"/>
              </a:solidFill>
            </a:endParaRPr>
          </a:p>
        </p:txBody>
      </p:sp>
      <p:sp>
        <p:nvSpPr>
          <p:cNvPr id="89" name="圆角矩形 88"/>
          <p:cNvSpPr/>
          <p:nvPr/>
        </p:nvSpPr>
        <p:spPr>
          <a:xfrm>
            <a:off x="2931696" y="5417176"/>
            <a:ext cx="921600"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Memory</a:t>
            </a:r>
            <a:endParaRPr lang="zh-CN" altLang="en-US" sz="1600" dirty="0">
              <a:solidFill>
                <a:schemeClr val="bg1"/>
              </a:solidFill>
            </a:endParaRPr>
          </a:p>
        </p:txBody>
      </p:sp>
      <p:sp>
        <p:nvSpPr>
          <p:cNvPr id="90" name="FS_yaffs"/>
          <p:cNvSpPr/>
          <p:nvPr/>
        </p:nvSpPr>
        <p:spPr>
          <a:xfrm>
            <a:off x="627440" y="3619801"/>
            <a:ext cx="747536" cy="53031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1000" dirty="0" err="1"/>
              <a:t>Yaffs</a:t>
            </a:r>
            <a:endParaRPr lang="en-US" altLang="zh-CN" sz="1000" dirty="0"/>
          </a:p>
          <a:p>
            <a:pPr algn="ctr">
              <a:lnSpc>
                <a:spcPts val="500"/>
              </a:lnSpc>
            </a:pPr>
            <a:r>
              <a:rPr lang="en-US" altLang="zh-CN" sz="1000" dirty="0"/>
              <a:t>+</a:t>
            </a:r>
          </a:p>
          <a:p>
            <a:pPr algn="ctr">
              <a:lnSpc>
                <a:spcPts val="500"/>
              </a:lnSpc>
            </a:pPr>
            <a:r>
              <a:rPr lang="en-US" altLang="zh-CN" sz="1000" dirty="0" err="1"/>
              <a:t>mtd</a:t>
            </a:r>
            <a:endParaRPr lang="zh-CN" altLang="en-US" sz="1000" dirty="0"/>
          </a:p>
        </p:txBody>
      </p:sp>
      <p:sp>
        <p:nvSpPr>
          <p:cNvPr id="91" name="FS_fatfs"/>
          <p:cNvSpPr/>
          <p:nvPr/>
        </p:nvSpPr>
        <p:spPr>
          <a:xfrm>
            <a:off x="1563544" y="3311866"/>
            <a:ext cx="74880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fatFS</a:t>
            </a:r>
            <a:endParaRPr lang="zh-CN" altLang="en-US" sz="700" dirty="0"/>
          </a:p>
        </p:txBody>
      </p:sp>
      <p:sp>
        <p:nvSpPr>
          <p:cNvPr id="92" name="FS_romfs"/>
          <p:cNvSpPr/>
          <p:nvPr/>
        </p:nvSpPr>
        <p:spPr>
          <a:xfrm>
            <a:off x="627440" y="3041418"/>
            <a:ext cx="747535"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rootFS</a:t>
            </a:r>
            <a:endParaRPr lang="zh-CN" altLang="en-US" sz="1000" dirty="0"/>
          </a:p>
        </p:txBody>
      </p:sp>
      <p:sp>
        <p:nvSpPr>
          <p:cNvPr id="93" name="FS_nfs"/>
          <p:cNvSpPr/>
          <p:nvPr/>
        </p:nvSpPr>
        <p:spPr>
          <a:xfrm>
            <a:off x="1563544" y="3591106"/>
            <a:ext cx="74880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NFS</a:t>
            </a:r>
            <a:endParaRPr lang="zh-CN" altLang="en-US" sz="1000" dirty="0"/>
          </a:p>
        </p:txBody>
      </p:sp>
      <p:grpSp>
        <p:nvGrpSpPr>
          <p:cNvPr id="94" name="FS_nand"/>
          <p:cNvGrpSpPr/>
          <p:nvPr/>
        </p:nvGrpSpPr>
        <p:grpSpPr>
          <a:xfrm>
            <a:off x="595910" y="4219647"/>
            <a:ext cx="842668" cy="460896"/>
            <a:chOff x="219990" y="4103173"/>
            <a:chExt cx="842668" cy="460896"/>
          </a:xfrm>
        </p:grpSpPr>
        <p:sp>
          <p:nvSpPr>
            <p:cNvPr id="95" name="圆角矩形 94"/>
            <p:cNvSpPr/>
            <p:nvPr/>
          </p:nvSpPr>
          <p:spPr>
            <a:xfrm>
              <a:off x="219990" y="4249663"/>
              <a:ext cx="842668" cy="31440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rPr>
                <a:t>nand</a:t>
              </a:r>
              <a:r>
                <a:rPr lang="en-US" altLang="zh-CN" sz="900" dirty="0">
                  <a:solidFill>
                    <a:schemeClr val="bg1"/>
                  </a:solidFill>
                </a:rPr>
                <a:t> cache</a:t>
              </a:r>
              <a:endParaRPr lang="zh-CN" altLang="en-US" sz="900" dirty="0">
                <a:solidFill>
                  <a:schemeClr val="bg1"/>
                </a:solidFill>
              </a:endParaRPr>
            </a:p>
          </p:txBody>
        </p:sp>
        <p:sp>
          <p:nvSpPr>
            <p:cNvPr id="96" name="下箭头 95"/>
            <p:cNvSpPr/>
            <p:nvPr/>
          </p:nvSpPr>
          <p:spPr>
            <a:xfrm>
              <a:off x="558913" y="4103173"/>
              <a:ext cx="98367" cy="14649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FS_disk"/>
          <p:cNvGrpSpPr/>
          <p:nvPr/>
        </p:nvGrpSpPr>
        <p:grpSpPr>
          <a:xfrm>
            <a:off x="1524917" y="3934088"/>
            <a:ext cx="830716" cy="746457"/>
            <a:chOff x="1148997" y="3817614"/>
            <a:chExt cx="830716" cy="746457"/>
          </a:xfrm>
        </p:grpSpPr>
        <p:sp>
          <p:nvSpPr>
            <p:cNvPr id="98" name="圆角矩形 97"/>
            <p:cNvSpPr/>
            <p:nvPr/>
          </p:nvSpPr>
          <p:spPr>
            <a:xfrm>
              <a:off x="1215081" y="3817614"/>
              <a:ext cx="720245" cy="28555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partition</a:t>
              </a:r>
              <a:endParaRPr lang="zh-CN" altLang="en-US" sz="500" dirty="0">
                <a:solidFill>
                  <a:schemeClr val="bg1"/>
                </a:solidFill>
              </a:endParaRPr>
            </a:p>
          </p:txBody>
        </p:sp>
        <p:sp>
          <p:nvSpPr>
            <p:cNvPr id="99" name="圆角矩形 98"/>
            <p:cNvSpPr/>
            <p:nvPr/>
          </p:nvSpPr>
          <p:spPr>
            <a:xfrm>
              <a:off x="1148997" y="4249663"/>
              <a:ext cx="830716" cy="314408"/>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disk cache</a:t>
              </a:r>
              <a:endParaRPr lang="zh-CN" altLang="en-US" sz="900" dirty="0">
                <a:solidFill>
                  <a:schemeClr val="bg1"/>
                </a:solidFill>
              </a:endParaRPr>
            </a:p>
          </p:txBody>
        </p:sp>
        <p:sp>
          <p:nvSpPr>
            <p:cNvPr id="100" name="下箭头 99"/>
            <p:cNvSpPr/>
            <p:nvPr/>
          </p:nvSpPr>
          <p:spPr>
            <a:xfrm>
              <a:off x="1521305" y="4103174"/>
              <a:ext cx="98367" cy="14649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DMA"/>
          <p:cNvSpPr/>
          <p:nvPr/>
        </p:nvSpPr>
        <p:spPr>
          <a:xfrm>
            <a:off x="3219728" y="2609370"/>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DMA</a:t>
            </a:r>
            <a:endParaRPr lang="zh-CN" altLang="en-US" sz="800" dirty="0">
              <a:solidFill>
                <a:schemeClr val="bg1"/>
              </a:solidFill>
            </a:endParaRPr>
          </a:p>
        </p:txBody>
      </p:sp>
      <p:sp>
        <p:nvSpPr>
          <p:cNvPr id="102" name="PTY"/>
          <p:cNvSpPr/>
          <p:nvPr/>
        </p:nvSpPr>
        <p:spPr>
          <a:xfrm>
            <a:off x="3219728" y="3023834"/>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PTY</a:t>
            </a:r>
            <a:endParaRPr lang="zh-CN" altLang="en-US" sz="800" dirty="0">
              <a:solidFill>
                <a:schemeClr val="bg1"/>
              </a:solidFill>
            </a:endParaRPr>
          </a:p>
        </p:txBody>
      </p:sp>
      <p:sp>
        <p:nvSpPr>
          <p:cNvPr id="103" name="IIC"/>
          <p:cNvSpPr/>
          <p:nvPr/>
        </p:nvSpPr>
        <p:spPr>
          <a:xfrm>
            <a:off x="3219728" y="3447090"/>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IIC</a:t>
            </a:r>
            <a:endParaRPr lang="zh-CN" altLang="en-US" sz="800" dirty="0">
              <a:solidFill>
                <a:schemeClr val="bg1"/>
              </a:solidFill>
            </a:endParaRPr>
          </a:p>
        </p:txBody>
      </p:sp>
      <p:sp>
        <p:nvSpPr>
          <p:cNvPr id="104" name="Net_Box"/>
          <p:cNvSpPr/>
          <p:nvPr/>
        </p:nvSpPr>
        <p:spPr>
          <a:xfrm>
            <a:off x="4083825" y="2300029"/>
            <a:ext cx="2160240" cy="2426147"/>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Net_Afinet_Inet6"/>
          <p:cNvGrpSpPr/>
          <p:nvPr/>
        </p:nvGrpSpPr>
        <p:grpSpPr>
          <a:xfrm>
            <a:off x="4155831" y="3113426"/>
            <a:ext cx="1965984" cy="1179466"/>
            <a:chOff x="3779911" y="3287393"/>
            <a:chExt cx="1965984" cy="1269352"/>
          </a:xfrm>
        </p:grpSpPr>
        <p:sp>
          <p:nvSpPr>
            <p:cNvPr id="106" name="矩形 105"/>
            <p:cNvSpPr/>
            <p:nvPr/>
          </p:nvSpPr>
          <p:spPr>
            <a:xfrm>
              <a:off x="3779912" y="3287393"/>
              <a:ext cx="1965983"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3779911" y="3334928"/>
              <a:ext cx="1965983" cy="213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DA8F20"/>
                  </a:solidFill>
                </a:rPr>
                <a:t>AF_INET/AF_INET6</a:t>
              </a:r>
              <a:endParaRPr lang="zh-CN" altLang="en-US" sz="1200" b="1" dirty="0">
                <a:solidFill>
                  <a:srgbClr val="DA8F20"/>
                </a:solidFill>
              </a:endParaRPr>
            </a:p>
          </p:txBody>
        </p:sp>
      </p:grpSp>
      <p:sp>
        <p:nvSpPr>
          <p:cNvPr id="108" name="Socket"/>
          <p:cNvSpPr/>
          <p:nvPr/>
        </p:nvSpPr>
        <p:spPr>
          <a:xfrm>
            <a:off x="4155832" y="2753386"/>
            <a:ext cx="1965983" cy="261754"/>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BSD socket</a:t>
            </a:r>
            <a:endParaRPr lang="zh-CN" altLang="en-US" sz="1200" dirty="0"/>
          </a:p>
        </p:txBody>
      </p:sp>
      <p:sp>
        <p:nvSpPr>
          <p:cNvPr id="109" name="Pint4/6"/>
          <p:cNvSpPr/>
          <p:nvPr/>
        </p:nvSpPr>
        <p:spPr>
          <a:xfrm>
            <a:off x="4155832" y="2406252"/>
            <a:ext cx="612000"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Ping4/6</a:t>
            </a:r>
            <a:endParaRPr lang="zh-CN" altLang="en-US" sz="800" dirty="0"/>
          </a:p>
        </p:txBody>
      </p:sp>
      <p:sp>
        <p:nvSpPr>
          <p:cNvPr id="110" name="IPv4/v6"/>
          <p:cNvSpPr/>
          <p:nvPr/>
        </p:nvSpPr>
        <p:spPr>
          <a:xfrm>
            <a:off x="4587880" y="3932853"/>
            <a:ext cx="1080120"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IPv4/v6</a:t>
            </a:r>
            <a:endParaRPr lang="zh-CN" altLang="en-US" sz="400" dirty="0"/>
          </a:p>
        </p:txBody>
      </p:sp>
      <p:sp>
        <p:nvSpPr>
          <p:cNvPr id="111" name="SQLite3"/>
          <p:cNvSpPr/>
          <p:nvPr/>
        </p:nvSpPr>
        <p:spPr>
          <a:xfrm>
            <a:off x="1059488" y="1313226"/>
            <a:ext cx="949221"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SQLite3</a:t>
            </a:r>
            <a:endParaRPr lang="zh-CN" altLang="en-US" sz="1200" dirty="0">
              <a:solidFill>
                <a:schemeClr val="bg1"/>
              </a:solidFill>
            </a:endParaRPr>
          </a:p>
        </p:txBody>
      </p:sp>
      <p:sp>
        <p:nvSpPr>
          <p:cNvPr id="112" name="Ini_parser"/>
          <p:cNvSpPr/>
          <p:nvPr/>
        </p:nvSpPr>
        <p:spPr>
          <a:xfrm>
            <a:off x="2224941" y="1313226"/>
            <a:ext cx="9504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rPr>
              <a:t>iniparser</a:t>
            </a:r>
            <a:endParaRPr lang="zh-CN" altLang="en-US" sz="1200" dirty="0">
              <a:solidFill>
                <a:schemeClr val="bg1"/>
              </a:solidFill>
            </a:endParaRPr>
          </a:p>
        </p:txBody>
      </p:sp>
      <p:sp>
        <p:nvSpPr>
          <p:cNvPr id="113" name="K_MMU"/>
          <p:cNvSpPr/>
          <p:nvPr/>
        </p:nvSpPr>
        <p:spPr>
          <a:xfrm>
            <a:off x="5184759" y="5057136"/>
            <a:ext cx="921600" cy="313200"/>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MMU</a:t>
            </a:r>
            <a:endParaRPr lang="zh-CN" altLang="en-US" sz="1600" dirty="0">
              <a:solidFill>
                <a:schemeClr val="bg1"/>
              </a:solidFill>
            </a:endParaRPr>
          </a:p>
        </p:txBody>
      </p:sp>
      <p:sp>
        <p:nvSpPr>
          <p:cNvPr id="114" name="Ini_parser"/>
          <p:cNvSpPr/>
          <p:nvPr/>
        </p:nvSpPr>
        <p:spPr>
          <a:xfrm>
            <a:off x="3377069" y="1313226"/>
            <a:ext cx="9504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zLib</a:t>
            </a:r>
            <a:endParaRPr lang="zh-CN" altLang="en-US" sz="1200" dirty="0">
              <a:solidFill>
                <a:schemeClr val="bg1"/>
              </a:solidFill>
            </a:endParaRPr>
          </a:p>
        </p:txBody>
      </p:sp>
      <p:sp>
        <p:nvSpPr>
          <p:cNvPr id="115" name="Ini_parser"/>
          <p:cNvSpPr/>
          <p:nvPr/>
        </p:nvSpPr>
        <p:spPr>
          <a:xfrm>
            <a:off x="4529197" y="1313226"/>
            <a:ext cx="9504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miniXML</a:t>
            </a:r>
            <a:endParaRPr lang="zh-CN" altLang="en-US" sz="1200" dirty="0">
              <a:solidFill>
                <a:schemeClr val="bg1"/>
              </a:solidFill>
            </a:endParaRPr>
          </a:p>
        </p:txBody>
      </p:sp>
      <p:sp>
        <p:nvSpPr>
          <p:cNvPr id="116" name="FS_romfs"/>
          <p:cNvSpPr/>
          <p:nvPr/>
        </p:nvSpPr>
        <p:spPr>
          <a:xfrm>
            <a:off x="627440" y="3329450"/>
            <a:ext cx="747535"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procFS</a:t>
            </a:r>
            <a:endParaRPr lang="zh-CN" altLang="en-US" sz="1000" dirty="0"/>
          </a:p>
        </p:txBody>
      </p:sp>
      <p:sp>
        <p:nvSpPr>
          <p:cNvPr id="117" name="FS_fatfs"/>
          <p:cNvSpPr/>
          <p:nvPr/>
        </p:nvSpPr>
        <p:spPr>
          <a:xfrm>
            <a:off x="1563544" y="3032626"/>
            <a:ext cx="74880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romFS</a:t>
            </a:r>
            <a:endParaRPr lang="zh-CN" altLang="en-US" sz="700" dirty="0"/>
          </a:p>
        </p:txBody>
      </p:sp>
      <p:sp>
        <p:nvSpPr>
          <p:cNvPr id="118" name="FS_fatfs"/>
          <p:cNvSpPr/>
          <p:nvPr/>
        </p:nvSpPr>
        <p:spPr>
          <a:xfrm>
            <a:off x="1563544" y="2753386"/>
            <a:ext cx="748800"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ramFS</a:t>
            </a:r>
            <a:endParaRPr lang="zh-CN" altLang="en-US" sz="700" dirty="0"/>
          </a:p>
        </p:txBody>
      </p:sp>
      <p:sp>
        <p:nvSpPr>
          <p:cNvPr id="119" name="ATA"/>
          <p:cNvSpPr/>
          <p:nvPr/>
        </p:nvSpPr>
        <p:spPr>
          <a:xfrm>
            <a:off x="2462808" y="3879138"/>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ATA</a:t>
            </a:r>
            <a:endParaRPr lang="zh-CN" altLang="en-US" sz="800" dirty="0">
              <a:solidFill>
                <a:schemeClr val="bg1"/>
              </a:solidFill>
            </a:endParaRPr>
          </a:p>
        </p:txBody>
      </p:sp>
      <p:sp>
        <p:nvSpPr>
          <p:cNvPr id="120" name="CAN"/>
          <p:cNvSpPr/>
          <p:nvPr/>
        </p:nvSpPr>
        <p:spPr>
          <a:xfrm>
            <a:off x="2462808" y="4311186"/>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CAN</a:t>
            </a:r>
            <a:endParaRPr lang="zh-CN" altLang="en-US" sz="800" dirty="0">
              <a:solidFill>
                <a:schemeClr val="bg1"/>
              </a:solidFill>
            </a:endParaRPr>
          </a:p>
        </p:txBody>
      </p:sp>
      <p:sp>
        <p:nvSpPr>
          <p:cNvPr id="121" name="PCI"/>
          <p:cNvSpPr/>
          <p:nvPr/>
        </p:nvSpPr>
        <p:spPr>
          <a:xfrm>
            <a:off x="3219728" y="3879138"/>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PCI</a:t>
            </a:r>
            <a:endParaRPr lang="zh-CN" altLang="en-US" sz="800" dirty="0">
              <a:solidFill>
                <a:schemeClr val="bg1"/>
              </a:solidFill>
            </a:endParaRPr>
          </a:p>
        </p:txBody>
      </p:sp>
      <p:sp>
        <p:nvSpPr>
          <p:cNvPr id="122" name="PIPE"/>
          <p:cNvSpPr/>
          <p:nvPr/>
        </p:nvSpPr>
        <p:spPr>
          <a:xfrm>
            <a:off x="3219728" y="4311186"/>
            <a:ext cx="681303" cy="36004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PIPE</a:t>
            </a:r>
            <a:endParaRPr lang="zh-CN" altLang="en-US" sz="800" dirty="0">
              <a:solidFill>
                <a:schemeClr val="bg1"/>
              </a:solidFill>
            </a:endParaRPr>
          </a:p>
        </p:txBody>
      </p:sp>
      <p:sp>
        <p:nvSpPr>
          <p:cNvPr id="123" name="Pint4/6"/>
          <p:cNvSpPr/>
          <p:nvPr/>
        </p:nvSpPr>
        <p:spPr>
          <a:xfrm>
            <a:off x="4830799" y="2406252"/>
            <a:ext cx="612000"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FTP</a:t>
            </a:r>
            <a:endParaRPr lang="zh-CN" altLang="en-US" sz="900" dirty="0"/>
          </a:p>
        </p:txBody>
      </p:sp>
      <p:sp>
        <p:nvSpPr>
          <p:cNvPr id="124" name="Pint4/6"/>
          <p:cNvSpPr/>
          <p:nvPr/>
        </p:nvSpPr>
        <p:spPr>
          <a:xfrm>
            <a:off x="5505978" y="2406252"/>
            <a:ext cx="612000"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Telnet</a:t>
            </a:r>
            <a:endParaRPr lang="zh-CN" altLang="en-US" sz="1050" dirty="0"/>
          </a:p>
        </p:txBody>
      </p:sp>
      <p:sp>
        <p:nvSpPr>
          <p:cNvPr id="125" name="IPv4/v6"/>
          <p:cNvSpPr/>
          <p:nvPr/>
        </p:nvSpPr>
        <p:spPr>
          <a:xfrm>
            <a:off x="4587880" y="3518291"/>
            <a:ext cx="504056"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TCP</a:t>
            </a:r>
            <a:endParaRPr lang="zh-CN" altLang="en-US" sz="400" dirty="0"/>
          </a:p>
        </p:txBody>
      </p:sp>
      <p:sp>
        <p:nvSpPr>
          <p:cNvPr id="126" name="IPv4/v6"/>
          <p:cNvSpPr/>
          <p:nvPr/>
        </p:nvSpPr>
        <p:spPr>
          <a:xfrm>
            <a:off x="5163944" y="3518291"/>
            <a:ext cx="504056"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UDP</a:t>
            </a:r>
            <a:endParaRPr lang="zh-CN" altLang="en-US" sz="400" dirty="0"/>
          </a:p>
        </p:txBody>
      </p:sp>
      <p:sp>
        <p:nvSpPr>
          <p:cNvPr id="127" name="PPPoE"/>
          <p:cNvSpPr/>
          <p:nvPr/>
        </p:nvSpPr>
        <p:spPr>
          <a:xfrm>
            <a:off x="4458368" y="4346683"/>
            <a:ext cx="561560"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PPPoE</a:t>
            </a:r>
            <a:endParaRPr lang="zh-CN" altLang="en-US" sz="400" dirty="0"/>
          </a:p>
        </p:txBody>
      </p:sp>
      <p:sp>
        <p:nvSpPr>
          <p:cNvPr id="128" name="PPP"/>
          <p:cNvSpPr/>
          <p:nvPr/>
        </p:nvSpPr>
        <p:spPr>
          <a:xfrm>
            <a:off x="5250456" y="4346683"/>
            <a:ext cx="561560"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PPP</a:t>
            </a:r>
            <a:endParaRPr lang="zh-CN" altLang="en-US" sz="400" dirty="0"/>
          </a:p>
        </p:txBody>
      </p:sp>
      <p:grpSp>
        <p:nvGrpSpPr>
          <p:cNvPr id="136" name="组合 135"/>
          <p:cNvGrpSpPr/>
          <p:nvPr/>
        </p:nvGrpSpPr>
        <p:grpSpPr>
          <a:xfrm>
            <a:off x="0" y="244159"/>
            <a:ext cx="1929875" cy="464486"/>
            <a:chOff x="0" y="244159"/>
            <a:chExt cx="1929875" cy="464486"/>
          </a:xfrm>
        </p:grpSpPr>
        <p:sp>
          <p:nvSpPr>
            <p:cNvPr id="137" name="矩形 136"/>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138" name="组合 137"/>
            <p:cNvGrpSpPr/>
            <p:nvPr/>
          </p:nvGrpSpPr>
          <p:grpSpPr>
            <a:xfrm>
              <a:off x="0" y="244159"/>
              <a:ext cx="381000" cy="464486"/>
              <a:chOff x="4195133" y="512967"/>
              <a:chExt cx="233904" cy="337530"/>
            </a:xfrm>
            <a:solidFill>
              <a:srgbClr val="EF7A00"/>
            </a:solidFill>
          </p:grpSpPr>
          <p:sp>
            <p:nvSpPr>
              <p:cNvPr id="139" name="矩形 138"/>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par>
                                <p:cTn id="9" presetID="0" presetClass="path" presetSubtype="0" accel="50000" decel="50000" fill="hold" grpId="0" nodeType="withEffect">
                                  <p:stCondLst>
                                    <p:cond delay="0"/>
                                  </p:stCondLst>
                                  <p:childTnLst>
                                    <p:animMotion origin="layout" path="M 0.00052 -0.00093 L 0.29983 -0.00093 " pathEditMode="relative" ptsTypes="AA">
                                      <p:cBhvr>
                                        <p:cTn id="10" dur="500" spd="-100000" fill="hold"/>
                                        <p:tgtEl>
                                          <p:spTgt spid="113"/>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3.33333E-6 2.96296E-6 L 0.37813 2.96296E-6 " pathEditMode="relative" ptsTypes="AA">
                                      <p:cBhvr>
                                        <p:cTn id="12" dur="600" spd="-100000" fill="hold"/>
                                        <p:tgtEl>
                                          <p:spTgt spid="79"/>
                                        </p:tgtEl>
                                        <p:attrNameLst>
                                          <p:attrName>ppt_x</p:attrName>
                                          <p:attrName>ppt_y</p:attrName>
                                        </p:attrNameLst>
                                      </p:cBhvr>
                                    </p:animMotion>
                                  </p:childTnLst>
                                </p:cTn>
                              </p:par>
                              <p:par>
                                <p:cTn id="13" presetID="9" presetClass="emph" presetSubtype="0" grpId="0" nodeType="withEffect">
                                  <p:stCondLst>
                                    <p:cond delay="0"/>
                                  </p:stCondLst>
                                  <p:childTnLst>
                                    <p:set>
                                      <p:cBhvr rctx="PPT">
                                        <p:cTn id="14" dur="700"/>
                                        <p:tgtEl>
                                          <p:spTgt spid="119"/>
                                        </p:tgtEl>
                                        <p:attrNameLst>
                                          <p:attrName>style.opacity</p:attrName>
                                        </p:attrNameLst>
                                      </p:cBhvr>
                                      <p:to>
                                        <p:strVal val="0"/>
                                      </p:to>
                                    </p:set>
                                    <p:animEffect filter="image" prLst="opacity: 0">
                                      <p:cBhvr rctx="IE">
                                        <p:cTn id="15" dur="700"/>
                                        <p:tgtEl>
                                          <p:spTgt spid="119"/>
                                        </p:tgtEl>
                                      </p:cBhvr>
                                    </p:animEffect>
                                  </p:childTnLst>
                                </p:cTn>
                              </p:par>
                              <p:par>
                                <p:cTn id="16" presetID="0" presetClass="path" presetSubtype="0" accel="50000" decel="50000" fill="hold" grpId="1" nodeType="withEffect">
                                  <p:stCondLst>
                                    <p:cond delay="600"/>
                                  </p:stCondLst>
                                  <p:childTnLst>
                                    <p:animMotion origin="layout" path="M 0.00017 -1.11111E-6 C -0.00139 0.02315 0.00816 0.03588 -0.0132 0.06806 C -0.0349 0.10023 -0.08282 0.17014 -0.129 0.19306 C -0.175 0.21597 -0.22796 0.20556 -0.28924 0.20556 " pathEditMode="relative" rAng="0" ptsTypes="aaaa">
                                      <p:cBhvr>
                                        <p:cTn id="17" dur="700" spd="-100000" fill="hold"/>
                                        <p:tgtEl>
                                          <p:spTgt spid="119"/>
                                        </p:tgtEl>
                                        <p:attrNameLst>
                                          <p:attrName>ppt_x</p:attrName>
                                          <p:attrName>ppt_y</p:attrName>
                                        </p:attrNameLst>
                                      </p:cBhvr>
                                      <p:rCtr x="-14100" y="10800"/>
                                    </p:animMotion>
                                  </p:childTnLst>
                                </p:cTn>
                              </p:par>
                              <p:par>
                                <p:cTn id="18" presetID="9" presetClass="emph" presetSubtype="0" grpId="0" nodeType="withEffect">
                                  <p:stCondLst>
                                    <p:cond delay="0"/>
                                  </p:stCondLst>
                                  <p:childTnLst>
                                    <p:set>
                                      <p:cBhvr rctx="PPT">
                                        <p:cTn id="19" dur="800"/>
                                        <p:tgtEl>
                                          <p:spTgt spid="121"/>
                                        </p:tgtEl>
                                        <p:attrNameLst>
                                          <p:attrName>style.opacity</p:attrName>
                                        </p:attrNameLst>
                                      </p:cBhvr>
                                      <p:to>
                                        <p:strVal val="0"/>
                                      </p:to>
                                    </p:set>
                                    <p:animEffect filter="image" prLst="opacity: 0">
                                      <p:cBhvr rctx="IE">
                                        <p:cTn id="20" dur="800"/>
                                        <p:tgtEl>
                                          <p:spTgt spid="121"/>
                                        </p:tgtEl>
                                      </p:cBhvr>
                                    </p:animEffect>
                                  </p:childTnLst>
                                </p:cTn>
                              </p:par>
                              <p:par>
                                <p:cTn id="21" presetID="0" presetClass="path" presetSubtype="0" accel="50000" decel="50000" fill="hold" grpId="1" nodeType="withEffect">
                                  <p:stCondLst>
                                    <p:cond delay="800"/>
                                  </p:stCondLst>
                                  <p:childTnLst>
                                    <p:animMotion origin="layout" path="M 3.88889E-6 -1.11111E-6 C -0.01181 0.02662 -0.02032 0.04398 -0.02396 0.08195 C -0.02761 0.11991 -0.02257 0.19213 -0.02188 0.22778 C -0.02118 0.26343 -0.01736 0.27107 -0.0198 0.29583 C -0.02223 0.3206 -0.02934 0.34838 -0.03646 0.37639 " pathEditMode="relative" rAng="0" ptsTypes="aaaaa">
                                      <p:cBhvr>
                                        <p:cTn id="22" dur="700" spd="-100000" fill="hold"/>
                                        <p:tgtEl>
                                          <p:spTgt spid="121"/>
                                        </p:tgtEl>
                                        <p:attrNameLst>
                                          <p:attrName>ppt_x</p:attrName>
                                          <p:attrName>ppt_y</p:attrName>
                                        </p:attrNameLst>
                                      </p:cBhvr>
                                      <p:rCtr x="-1800" y="18800"/>
                                    </p:animMotion>
                                  </p:childTnLst>
                                </p:cTn>
                              </p:par>
                              <p:par>
                                <p:cTn id="23" presetID="9" presetClass="emph" presetSubtype="0" grpId="0" nodeType="withEffect">
                                  <p:stCondLst>
                                    <p:cond delay="0"/>
                                  </p:stCondLst>
                                  <p:childTnLst>
                                    <p:set>
                                      <p:cBhvr rctx="PPT">
                                        <p:cTn id="24" dur="800"/>
                                        <p:tgtEl>
                                          <p:spTgt spid="120"/>
                                        </p:tgtEl>
                                        <p:attrNameLst>
                                          <p:attrName>style.opacity</p:attrName>
                                        </p:attrNameLst>
                                      </p:cBhvr>
                                      <p:to>
                                        <p:strVal val="0"/>
                                      </p:to>
                                    </p:set>
                                    <p:animEffect filter="image" prLst="opacity: 0">
                                      <p:cBhvr rctx="IE">
                                        <p:cTn id="25" dur="800"/>
                                        <p:tgtEl>
                                          <p:spTgt spid="120"/>
                                        </p:tgtEl>
                                      </p:cBhvr>
                                    </p:animEffect>
                                  </p:childTnLst>
                                </p:cTn>
                              </p:par>
                              <p:par>
                                <p:cTn id="26" presetID="0" presetClass="path" presetSubtype="0" accel="50000" decel="50000" fill="hold" grpId="1" nodeType="withEffect">
                                  <p:stCondLst>
                                    <p:cond delay="800"/>
                                  </p:stCondLst>
                                  <p:childTnLst>
                                    <p:animMotion origin="layout" path="M -3.61111E-6 -1.11111E-6 C 0.00243 0.04074 -0.00017 0.07245 0.00938 0.10833 C 0.01893 0.14421 0.02952 0.18148 0.0573 0.21528 C 0.08507 0.24908 0.15139 0.2838 0.17605 0.31111 C 0.2007 0.33843 0.20035 0.36783 0.20521 0.37917 " pathEditMode="relative" rAng="0" ptsTypes="aaaaa">
                                      <p:cBhvr>
                                        <p:cTn id="27" dur="700" spd="-100000" fill="hold"/>
                                        <p:tgtEl>
                                          <p:spTgt spid="120"/>
                                        </p:tgtEl>
                                        <p:attrNameLst>
                                          <p:attrName>ppt_x</p:attrName>
                                          <p:attrName>ppt_y</p:attrName>
                                        </p:attrNameLst>
                                      </p:cBhvr>
                                      <p:rCtr x="10200" y="19000"/>
                                    </p:animMotion>
                                  </p:childTnLst>
                                </p:cTn>
                              </p:par>
                              <p:par>
                                <p:cTn id="28" presetID="9" presetClass="emph" presetSubtype="0" grpId="0" nodeType="withEffect">
                                  <p:stCondLst>
                                    <p:cond delay="0"/>
                                  </p:stCondLst>
                                  <p:childTnLst>
                                    <p:set>
                                      <p:cBhvr rctx="PPT">
                                        <p:cTn id="29" dur="900"/>
                                        <p:tgtEl>
                                          <p:spTgt spid="122"/>
                                        </p:tgtEl>
                                        <p:attrNameLst>
                                          <p:attrName>style.opacity</p:attrName>
                                        </p:attrNameLst>
                                      </p:cBhvr>
                                      <p:to>
                                        <p:strVal val="0"/>
                                      </p:to>
                                    </p:set>
                                    <p:animEffect filter="image" prLst="opacity: 0">
                                      <p:cBhvr rctx="IE">
                                        <p:cTn id="30" dur="900"/>
                                        <p:tgtEl>
                                          <p:spTgt spid="122"/>
                                        </p:tgtEl>
                                      </p:cBhvr>
                                    </p:animEffect>
                                  </p:childTnLst>
                                </p:cTn>
                              </p:par>
                              <p:par>
                                <p:cTn id="31" presetID="0" presetClass="path" presetSubtype="0" accel="50000" decel="50000" fill="hold" grpId="1" nodeType="withEffect">
                                  <p:stCondLst>
                                    <p:cond delay="900"/>
                                  </p:stCondLst>
                                  <p:childTnLst>
                                    <p:animMotion origin="layout" path="M 3.33333E-6 4.52926E-6 C -0.01771 0.07032 -0.03542 0.14064 -0.05678 0.18043 C -0.07813 0.22021 -0.10521 0.23363 -0.1283 0.23941 C -0.15139 0.2452 -0.17257 0.21027 -0.19566 0.21466 C -0.21875 0.21906 -0.24306 0.24265 -0.26737 0.26648 " pathEditMode="relative" ptsTypes="aaaaA">
                                      <p:cBhvr>
                                        <p:cTn id="32" dur="800" spd="-100000" fill="hold"/>
                                        <p:tgtEl>
                                          <p:spTgt spid="122"/>
                                        </p:tgtEl>
                                        <p:attrNameLst>
                                          <p:attrName>ppt_x</p:attrName>
                                          <p:attrName>ppt_y</p:attrName>
                                        </p:attrNameLst>
                                      </p:cBhvr>
                                    </p:animMotion>
                                  </p:childTnLst>
                                </p:cTn>
                              </p:par>
                              <p:par>
                                <p:cTn id="33" presetID="9" presetClass="emph" presetSubtype="0" grpId="0" nodeType="withEffect">
                                  <p:stCondLst>
                                    <p:cond delay="0"/>
                                  </p:stCondLst>
                                  <p:childTnLst>
                                    <p:set>
                                      <p:cBhvr rctx="PPT">
                                        <p:cTn id="34" dur="1900"/>
                                        <p:tgtEl>
                                          <p:spTgt spid="127"/>
                                        </p:tgtEl>
                                        <p:attrNameLst>
                                          <p:attrName>style.opacity</p:attrName>
                                        </p:attrNameLst>
                                      </p:cBhvr>
                                      <p:to>
                                        <p:strVal val="0"/>
                                      </p:to>
                                    </p:set>
                                    <p:animEffect filter="image" prLst="opacity: 0">
                                      <p:cBhvr rctx="IE">
                                        <p:cTn id="35" dur="1900"/>
                                        <p:tgtEl>
                                          <p:spTgt spid="127"/>
                                        </p:tgtEl>
                                      </p:cBhvr>
                                    </p:animEffect>
                                  </p:childTnLst>
                                </p:cTn>
                              </p:par>
                              <p:par>
                                <p:cTn id="36" presetID="0" presetClass="path" presetSubtype="0" accel="50000" decel="50000" fill="hold" grpId="1" nodeType="withEffect">
                                  <p:stCondLst>
                                    <p:cond delay="1900"/>
                                  </p:stCondLst>
                                  <p:childTnLst>
                                    <p:animMotion origin="layout" path="M -4.44444E-6 2.22222E-6 C 0.05365 -0.03495 0.10729 -0.06991 0.16042 -0.08611 C 0.21354 -0.10232 0.26875 -0.08357 0.31875 -0.09722 C 0.36875 -0.11088 0.41458 -0.13958 0.46042 -0.16806 " pathEditMode="relative" ptsTypes="aaaA">
                                      <p:cBhvr>
                                        <p:cTn id="37" dur="1000" spd="-100000" fill="hold"/>
                                        <p:tgtEl>
                                          <p:spTgt spid="127"/>
                                        </p:tgtEl>
                                        <p:attrNameLst>
                                          <p:attrName>ppt_x</p:attrName>
                                          <p:attrName>ppt_y</p:attrName>
                                        </p:attrNameLst>
                                      </p:cBhvr>
                                    </p:animMotion>
                                  </p:childTnLst>
                                </p:cTn>
                              </p:par>
                              <p:par>
                                <p:cTn id="38" presetID="9" presetClass="emph" presetSubtype="0" grpId="0" nodeType="withEffect">
                                  <p:stCondLst>
                                    <p:cond delay="0"/>
                                  </p:stCondLst>
                                  <p:childTnLst>
                                    <p:set>
                                      <p:cBhvr rctx="PPT">
                                        <p:cTn id="39" dur="2000"/>
                                        <p:tgtEl>
                                          <p:spTgt spid="128"/>
                                        </p:tgtEl>
                                        <p:attrNameLst>
                                          <p:attrName>style.opacity</p:attrName>
                                        </p:attrNameLst>
                                      </p:cBhvr>
                                      <p:to>
                                        <p:strVal val="0"/>
                                      </p:to>
                                    </p:set>
                                    <p:animEffect filter="image" prLst="opacity: 0">
                                      <p:cBhvr rctx="IE">
                                        <p:cTn id="40" dur="2000"/>
                                        <p:tgtEl>
                                          <p:spTgt spid="128"/>
                                        </p:tgtEl>
                                      </p:cBhvr>
                                    </p:animEffect>
                                  </p:childTnLst>
                                </p:cTn>
                              </p:par>
                              <p:par>
                                <p:cTn id="41" presetID="0" presetClass="path" presetSubtype="0" accel="50000" decel="50000" fill="hold" grpId="1" nodeType="withEffect">
                                  <p:stCondLst>
                                    <p:cond delay="2000"/>
                                  </p:stCondLst>
                                  <p:childTnLst>
                                    <p:animMotion origin="layout" path="M 1.11111E-6 -9.25926E-6 C 0.02864 -0.01852 0.05729 -0.03681 0.09895 -0.04167 C 0.14062 -0.04653 0.2118 -0.02801 0.25 -0.02917 C 0.28819 -0.03033 0.29826 -0.03727 0.32812 -0.04862 C 0.35798 -0.05996 0.39357 -0.07871 0.42916 -0.09723 " pathEditMode="relative" ptsTypes="aaaaA">
                                      <p:cBhvr>
                                        <p:cTn id="42" dur="1000" spd="-100000" fill="hold"/>
                                        <p:tgtEl>
                                          <p:spTgt spid="128"/>
                                        </p:tgtEl>
                                        <p:attrNameLst>
                                          <p:attrName>ppt_x</p:attrName>
                                          <p:attrName>ppt_y</p:attrName>
                                        </p:attrNameLst>
                                      </p:cBhvr>
                                    </p:animMotion>
                                  </p:childTnLst>
                                </p:cTn>
                              </p:par>
                              <p:par>
                                <p:cTn id="43" presetID="9" presetClass="emph" presetSubtype="0" grpId="0" nodeType="withEffect">
                                  <p:stCondLst>
                                    <p:cond delay="0"/>
                                  </p:stCondLst>
                                  <p:childTnLst>
                                    <p:set>
                                      <p:cBhvr rctx="PPT">
                                        <p:cTn id="44" dur="2000"/>
                                        <p:tgtEl>
                                          <p:spTgt spid="123"/>
                                        </p:tgtEl>
                                        <p:attrNameLst>
                                          <p:attrName>style.opacity</p:attrName>
                                        </p:attrNameLst>
                                      </p:cBhvr>
                                      <p:to>
                                        <p:strVal val="0"/>
                                      </p:to>
                                    </p:set>
                                    <p:animEffect filter="image" prLst="opacity: 0">
                                      <p:cBhvr rctx="IE">
                                        <p:cTn id="45" dur="2000"/>
                                        <p:tgtEl>
                                          <p:spTgt spid="123"/>
                                        </p:tgtEl>
                                      </p:cBhvr>
                                    </p:animEffect>
                                  </p:childTnLst>
                                </p:cTn>
                              </p:par>
                              <p:par>
                                <p:cTn id="46" presetID="0" presetClass="path" presetSubtype="0" accel="50000" decel="50000" fill="hold" grpId="1" nodeType="withEffect">
                                  <p:stCondLst>
                                    <p:cond delay="2000"/>
                                  </p:stCondLst>
                                  <p:childTnLst>
                                    <p:animMotion origin="layout" path="M 3.88889E-6 -8.67362E-19 C 0.00729 -0.03935 0.01458 -0.0787 0.03125 -0.11111 C 0.04791 -0.14352 0.05486 -0.17801 0.1 -0.19444 C 0.14514 -0.21088 0.22361 -0.21042 0.30208 -0.20972 " pathEditMode="relative" ptsTypes="aaaA">
                                      <p:cBhvr>
                                        <p:cTn id="47" dur="1000" spd="-100000" fill="hold"/>
                                        <p:tgtEl>
                                          <p:spTgt spid="123"/>
                                        </p:tgtEl>
                                        <p:attrNameLst>
                                          <p:attrName>ppt_x</p:attrName>
                                          <p:attrName>ppt_y</p:attrName>
                                        </p:attrNameLst>
                                      </p:cBhvr>
                                    </p:animMotion>
                                  </p:childTnLst>
                                </p:cTn>
                              </p:par>
                              <p:par>
                                <p:cTn id="48" presetID="9" presetClass="emph" presetSubtype="0" grpId="0" nodeType="withEffect">
                                  <p:stCondLst>
                                    <p:cond delay="0"/>
                                  </p:stCondLst>
                                  <p:childTnLst>
                                    <p:set>
                                      <p:cBhvr rctx="PPT">
                                        <p:cTn id="49" dur="2100"/>
                                        <p:tgtEl>
                                          <p:spTgt spid="124"/>
                                        </p:tgtEl>
                                        <p:attrNameLst>
                                          <p:attrName>style.opacity</p:attrName>
                                        </p:attrNameLst>
                                      </p:cBhvr>
                                      <p:to>
                                        <p:strVal val="0"/>
                                      </p:to>
                                    </p:set>
                                    <p:animEffect filter="image" prLst="opacity: 0">
                                      <p:cBhvr rctx="IE">
                                        <p:cTn id="50" dur="2100"/>
                                        <p:tgtEl>
                                          <p:spTgt spid="124"/>
                                        </p:tgtEl>
                                      </p:cBhvr>
                                    </p:animEffect>
                                  </p:childTnLst>
                                </p:cTn>
                              </p:par>
                              <p:par>
                                <p:cTn id="51" presetID="0" presetClass="path" presetSubtype="0" accel="50000" decel="50000" fill="hold" grpId="1" nodeType="withEffect">
                                  <p:stCondLst>
                                    <p:cond delay="2000"/>
                                  </p:stCondLst>
                                  <p:childTnLst>
                                    <p:animMotion origin="layout" path="M -6.38889E-6 2.22222E-6 C 0.01527 -0.03519 0.03055 -0.07037 0.05833 -0.08472 C 0.0861 -0.09908 0.12378 -0.07847 0.16666 -0.08611 C 0.20954 -0.09375 0.28263 -0.1169 0.31562 -0.13056 C 0.3486 -0.14421 0.35659 -0.15625 0.36458 -0.16806 " pathEditMode="relative" ptsTypes="aaaaA">
                                      <p:cBhvr>
                                        <p:cTn id="52" dur="1000" spd="-100000" fill="hold"/>
                                        <p:tgtEl>
                                          <p:spTgt spid="124"/>
                                        </p:tgtEl>
                                        <p:attrNameLst>
                                          <p:attrName>ppt_x</p:attrName>
                                          <p:attrName>ppt_y</p:attrName>
                                        </p:attrNameLst>
                                      </p:cBhvr>
                                    </p:animMotion>
                                  </p:childTnLst>
                                </p:cTn>
                              </p:par>
                              <p:par>
                                <p:cTn id="53" presetID="9" presetClass="emph" presetSubtype="0" grpId="0" nodeType="withEffect">
                                  <p:stCondLst>
                                    <p:cond delay="0"/>
                                  </p:stCondLst>
                                  <p:childTnLst>
                                    <p:set>
                                      <p:cBhvr rctx="PPT">
                                        <p:cTn id="54" dur="2700"/>
                                        <p:tgtEl>
                                          <p:spTgt spid="114"/>
                                        </p:tgtEl>
                                        <p:attrNameLst>
                                          <p:attrName>style.opacity</p:attrName>
                                        </p:attrNameLst>
                                      </p:cBhvr>
                                      <p:to>
                                        <p:strVal val="0"/>
                                      </p:to>
                                    </p:set>
                                    <p:animEffect filter="image" prLst="opacity: 0">
                                      <p:cBhvr rctx="IE">
                                        <p:cTn id="55" dur="2700"/>
                                        <p:tgtEl>
                                          <p:spTgt spid="114"/>
                                        </p:tgtEl>
                                      </p:cBhvr>
                                    </p:animEffect>
                                  </p:childTnLst>
                                </p:cTn>
                              </p:par>
                              <p:par>
                                <p:cTn id="56" presetID="0" presetClass="path" presetSubtype="0" accel="50000" decel="50000" fill="hold" grpId="1" nodeType="withEffect">
                                  <p:stCondLst>
                                    <p:cond delay="2500"/>
                                  </p:stCondLst>
                                  <p:childTnLst>
                                    <p:animMotion origin="layout" path="M 0.00017 -1.11111E-6 C -0.00139 0.02315 0.00816 0.03588 -0.0132 0.06806 C -0.0349 0.10023 -0.08282 0.17014 -0.129 0.19306 C -0.175 0.21597 -0.22796 0.20556 -0.28924 0.20556 " pathEditMode="relative" rAng="0" ptsTypes="aaaa">
                                      <p:cBhvr>
                                        <p:cTn id="57" dur="700" spd="-100000" fill="hold"/>
                                        <p:tgtEl>
                                          <p:spTgt spid="114"/>
                                        </p:tgtEl>
                                        <p:attrNameLst>
                                          <p:attrName>ppt_x</p:attrName>
                                          <p:attrName>ppt_y</p:attrName>
                                        </p:attrNameLst>
                                      </p:cBhvr>
                                      <p:rCtr x="-14100" y="10800"/>
                                    </p:animMotion>
                                  </p:childTnLst>
                                </p:cTn>
                              </p:par>
                              <p:par>
                                <p:cTn id="58" presetID="9" presetClass="emph" presetSubtype="0" grpId="0" nodeType="withEffect">
                                  <p:stCondLst>
                                    <p:cond delay="0"/>
                                  </p:stCondLst>
                                  <p:childTnLst>
                                    <p:set>
                                      <p:cBhvr rctx="PPT">
                                        <p:cTn id="59" dur="3000"/>
                                        <p:tgtEl>
                                          <p:spTgt spid="115"/>
                                        </p:tgtEl>
                                        <p:attrNameLst>
                                          <p:attrName>style.opacity</p:attrName>
                                        </p:attrNameLst>
                                      </p:cBhvr>
                                      <p:to>
                                        <p:strVal val="0"/>
                                      </p:to>
                                    </p:set>
                                    <p:animEffect filter="image" prLst="opacity: 0">
                                      <p:cBhvr rctx="IE">
                                        <p:cTn id="60" dur="3000"/>
                                        <p:tgtEl>
                                          <p:spTgt spid="115"/>
                                        </p:tgtEl>
                                      </p:cBhvr>
                                    </p:animEffect>
                                  </p:childTnLst>
                                </p:cTn>
                              </p:par>
                              <p:par>
                                <p:cTn id="61" presetID="0" presetClass="path" presetSubtype="0" accel="50000" decel="50000" fill="hold" grpId="1" nodeType="withEffect">
                                  <p:stCondLst>
                                    <p:cond delay="2600"/>
                                  </p:stCondLst>
                                  <p:childTnLst>
                                    <p:animMotion origin="layout" path="M -4.44444E-6 2.22222E-6 C 0.05365 -0.03495 0.10729 -0.06991 0.16042 -0.08611 C 0.21354 -0.10232 0.26875 -0.08357 0.31875 -0.09722 C 0.36875 -0.11088 0.41458 -0.13958 0.46042 -0.16806 " pathEditMode="relative" ptsTypes="aaaA">
                                      <p:cBhvr>
                                        <p:cTn id="62" dur="1000" spd="-100000" fill="hold"/>
                                        <p:tgtEl>
                                          <p:spTgt spid="1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ldLvl="0" animBg="1"/>
      <p:bldP spid="84" grpId="0" bldLvl="0" animBg="1"/>
      <p:bldP spid="113" grpId="0" bldLvl="0" animBg="1"/>
      <p:bldP spid="114" grpId="0" bldLvl="0" animBg="1"/>
      <p:bldP spid="114" grpId="1" bldLvl="0" animBg="1"/>
      <p:bldP spid="115" grpId="0" bldLvl="0" animBg="1"/>
      <p:bldP spid="115" grpId="1" bldLvl="0" animBg="1"/>
      <p:bldP spid="119" grpId="0" bldLvl="0" animBg="1"/>
      <p:bldP spid="119" grpId="1" bldLvl="0" animBg="1"/>
      <p:bldP spid="120" grpId="0" bldLvl="0" animBg="1"/>
      <p:bldP spid="120" grpId="1" bldLvl="0" animBg="1"/>
      <p:bldP spid="121" grpId="0" bldLvl="0" animBg="1"/>
      <p:bldP spid="121" grpId="1" bldLvl="0" animBg="1"/>
      <p:bldP spid="122" grpId="0" bldLvl="0" animBg="1"/>
      <p:bldP spid="122" grpId="1" bldLvl="0" animBg="1"/>
      <p:bldP spid="123" grpId="0" bldLvl="0" animBg="1"/>
      <p:bldP spid="123" grpId="1" bldLvl="0" animBg="1"/>
      <p:bldP spid="124" grpId="0" bldLvl="0" animBg="1"/>
      <p:bldP spid="124" grpId="1" bldLvl="0" animBg="1"/>
      <p:bldP spid="127" grpId="0" bldLvl="0" animBg="1"/>
      <p:bldP spid="127" grpId="1" bldLvl="0" animBg="1"/>
      <p:bldP spid="128" grpId="0" bldLvl="0" animBg="1"/>
      <p:bldP spid="128"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POSIX"/>
          <p:cNvGrpSpPr/>
          <p:nvPr/>
        </p:nvGrpSpPr>
        <p:grpSpPr>
          <a:xfrm>
            <a:off x="483424" y="1586563"/>
            <a:ext cx="3924000" cy="799086"/>
            <a:chOff x="107504" y="1241518"/>
            <a:chExt cx="3924000" cy="776103"/>
          </a:xfrm>
        </p:grpSpPr>
        <p:sp>
          <p:nvSpPr>
            <p:cNvPr id="98" name="矩形 97"/>
            <p:cNvSpPr/>
            <p:nvPr/>
          </p:nvSpPr>
          <p:spPr>
            <a:xfrm>
              <a:off x="107504" y="1274001"/>
              <a:ext cx="3924000" cy="74362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99" name="矩形 98"/>
            <p:cNvSpPr/>
            <p:nvPr/>
          </p:nvSpPr>
          <p:spPr>
            <a:xfrm>
              <a:off x="119919" y="1241518"/>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rPr>
                <a:t>POSIX</a:t>
              </a:r>
              <a:endParaRPr lang="zh-CN" altLang="en-US" sz="1400" b="1" dirty="0">
                <a:solidFill>
                  <a:srgbClr val="00B050"/>
                </a:solidFill>
              </a:endParaRPr>
            </a:p>
          </p:txBody>
        </p:sp>
      </p:grpSp>
      <p:grpSp>
        <p:nvGrpSpPr>
          <p:cNvPr id="100" name="IO_system"/>
          <p:cNvGrpSpPr/>
          <p:nvPr/>
        </p:nvGrpSpPr>
        <p:grpSpPr>
          <a:xfrm>
            <a:off x="482979" y="2386866"/>
            <a:ext cx="3924446" cy="815513"/>
            <a:chOff x="107059" y="1341615"/>
            <a:chExt cx="3924446" cy="815513"/>
          </a:xfrm>
        </p:grpSpPr>
        <p:sp>
          <p:nvSpPr>
            <p:cNvPr id="101" name="IO_sys"/>
            <p:cNvSpPr/>
            <p:nvPr/>
          </p:nvSpPr>
          <p:spPr>
            <a:xfrm>
              <a:off x="107059" y="1381560"/>
              <a:ext cx="3924446" cy="775568"/>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矩形 101"/>
            <p:cNvSpPr/>
            <p:nvPr/>
          </p:nvSpPr>
          <p:spPr>
            <a:xfrm>
              <a:off x="120433" y="1341615"/>
              <a:ext cx="1145779" cy="261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I/O System</a:t>
              </a:r>
              <a:endParaRPr lang="zh-CN" altLang="en-US" sz="1400" b="1" dirty="0">
                <a:solidFill>
                  <a:schemeClr val="tx1"/>
                </a:solidFill>
              </a:endParaRPr>
            </a:p>
          </p:txBody>
        </p:sp>
      </p:grpSp>
      <p:sp>
        <p:nvSpPr>
          <p:cNvPr id="103" name="矩形 102"/>
          <p:cNvSpPr/>
          <p:nvPr/>
        </p:nvSpPr>
        <p:spPr>
          <a:xfrm>
            <a:off x="483424" y="3234468"/>
            <a:ext cx="3924000" cy="1910660"/>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04" name="矩形 103"/>
          <p:cNvSpPr/>
          <p:nvPr/>
        </p:nvSpPr>
        <p:spPr>
          <a:xfrm>
            <a:off x="497967" y="3234468"/>
            <a:ext cx="2293861" cy="2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rPr>
              <a:t>Standard device module</a:t>
            </a:r>
            <a:endParaRPr lang="zh-CN" altLang="en-US" sz="1400" b="1" dirty="0">
              <a:solidFill>
                <a:schemeClr val="accent6">
                  <a:lumMod val="75000"/>
                </a:schemeClr>
              </a:solidFill>
            </a:endParaRPr>
          </a:p>
        </p:txBody>
      </p:sp>
      <p:grpSp>
        <p:nvGrpSpPr>
          <p:cNvPr id="105" name="组合 104"/>
          <p:cNvGrpSpPr/>
          <p:nvPr/>
        </p:nvGrpSpPr>
        <p:grpSpPr>
          <a:xfrm>
            <a:off x="584582" y="3570250"/>
            <a:ext cx="1771050" cy="1215287"/>
            <a:chOff x="445725" y="3053736"/>
            <a:chExt cx="813907" cy="1209194"/>
          </a:xfrm>
        </p:grpSpPr>
        <p:sp>
          <p:nvSpPr>
            <p:cNvPr id="106" name="矩形 105"/>
            <p:cNvSpPr/>
            <p:nvPr/>
          </p:nvSpPr>
          <p:spPr>
            <a:xfrm>
              <a:off x="445726" y="3053736"/>
              <a:ext cx="813906" cy="9361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445725" y="3989890"/>
              <a:ext cx="438887" cy="273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圆角矩形 107"/>
          <p:cNvSpPr/>
          <p:nvPr/>
        </p:nvSpPr>
        <p:spPr>
          <a:xfrm>
            <a:off x="561235" y="3574197"/>
            <a:ext cx="1002309" cy="1566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rPr>
              <a:t>File System</a:t>
            </a:r>
            <a:endParaRPr lang="zh-CN" altLang="en-US" sz="1200" b="1" dirty="0">
              <a:solidFill>
                <a:schemeClr val="tx1"/>
              </a:solidFill>
            </a:endParaRPr>
          </a:p>
        </p:txBody>
      </p:sp>
      <p:grpSp>
        <p:nvGrpSpPr>
          <p:cNvPr id="109" name="3RD"/>
          <p:cNvGrpSpPr/>
          <p:nvPr/>
        </p:nvGrpSpPr>
        <p:grpSpPr>
          <a:xfrm>
            <a:off x="483423" y="893932"/>
            <a:ext cx="6120679" cy="676646"/>
            <a:chOff x="107504" y="1168177"/>
            <a:chExt cx="5760640" cy="676646"/>
          </a:xfrm>
        </p:grpSpPr>
        <p:sp>
          <p:nvSpPr>
            <p:cNvPr id="110" name="矩形 109"/>
            <p:cNvSpPr/>
            <p:nvPr/>
          </p:nvSpPr>
          <p:spPr>
            <a:xfrm>
              <a:off x="107504" y="1183770"/>
              <a:ext cx="5760640" cy="661053"/>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111" name="矩形 110"/>
            <p:cNvSpPr/>
            <p:nvPr/>
          </p:nvSpPr>
          <p:spPr>
            <a:xfrm>
              <a:off x="137580" y="1168177"/>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rPr>
                <a:t>3rd part software &amp; tools</a:t>
              </a:r>
              <a:endParaRPr lang="zh-CN" altLang="en-US" sz="1400" b="1" dirty="0">
                <a:solidFill>
                  <a:schemeClr val="bg1"/>
                </a:solidFill>
              </a:endParaRPr>
            </a:p>
          </p:txBody>
        </p:sp>
      </p:grpSp>
      <p:sp>
        <p:nvSpPr>
          <p:cNvPr id="112" name="矩形 111"/>
          <p:cNvSpPr/>
          <p:nvPr/>
        </p:nvSpPr>
        <p:spPr>
          <a:xfrm>
            <a:off x="483424" y="5170978"/>
            <a:ext cx="6120680" cy="1012437"/>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113" name="矩形 112"/>
          <p:cNvSpPr/>
          <p:nvPr/>
        </p:nvSpPr>
        <p:spPr>
          <a:xfrm>
            <a:off x="495839" y="5170978"/>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rPr>
              <a:t>LongWing</a:t>
            </a:r>
            <a:r>
              <a:rPr lang="en-US" altLang="zh-CN" sz="1400" b="1" baseline="30000" dirty="0">
                <a:solidFill>
                  <a:schemeClr val="tx1"/>
                </a:solidFill>
              </a:rPr>
              <a:t>(TM)</a:t>
            </a:r>
            <a:r>
              <a:rPr lang="en-US" altLang="zh-CN" sz="1400" b="1" dirty="0">
                <a:solidFill>
                  <a:schemeClr val="tx1"/>
                </a:solidFill>
              </a:rPr>
              <a:t> Kernel</a:t>
            </a:r>
            <a:endParaRPr lang="zh-CN" altLang="en-US" sz="1400" b="1" dirty="0">
              <a:solidFill>
                <a:schemeClr val="tx1"/>
              </a:solidFill>
            </a:endParaRPr>
          </a:p>
        </p:txBody>
      </p:sp>
      <p:sp>
        <p:nvSpPr>
          <p:cNvPr id="114" name="圆角矩形 113"/>
          <p:cNvSpPr/>
          <p:nvPr/>
        </p:nvSpPr>
        <p:spPr>
          <a:xfrm>
            <a:off x="605622" y="5459010"/>
            <a:ext cx="919929" cy="3144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Interrupt</a:t>
            </a:r>
            <a:endParaRPr lang="zh-CN" altLang="en-US" sz="900" dirty="0">
              <a:solidFill>
                <a:schemeClr val="bg1"/>
              </a:solidFill>
            </a:endParaRPr>
          </a:p>
        </p:txBody>
      </p:sp>
      <p:sp>
        <p:nvSpPr>
          <p:cNvPr id="115" name="圆角矩形 114"/>
          <p:cNvSpPr/>
          <p:nvPr/>
        </p:nvSpPr>
        <p:spPr>
          <a:xfrm>
            <a:off x="1779568" y="5459010"/>
            <a:ext cx="921600" cy="314473"/>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rPr>
              <a:t>RMS</a:t>
            </a:r>
            <a:endParaRPr lang="zh-CN" altLang="en-US" sz="1200" dirty="0">
              <a:solidFill>
                <a:schemeClr val="bg1"/>
              </a:solidFill>
            </a:endParaRPr>
          </a:p>
        </p:txBody>
      </p:sp>
      <p:sp>
        <p:nvSpPr>
          <p:cNvPr id="116" name="圆角矩形 115"/>
          <p:cNvSpPr/>
          <p:nvPr/>
        </p:nvSpPr>
        <p:spPr>
          <a:xfrm>
            <a:off x="2931696" y="5459010"/>
            <a:ext cx="921600"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Timer</a:t>
            </a:r>
            <a:endParaRPr lang="zh-CN" altLang="en-US" sz="1200" dirty="0">
              <a:solidFill>
                <a:schemeClr val="bg1"/>
              </a:solidFill>
            </a:endParaRPr>
          </a:p>
        </p:txBody>
      </p:sp>
      <p:sp>
        <p:nvSpPr>
          <p:cNvPr id="117" name="K_cache"/>
          <p:cNvSpPr/>
          <p:nvPr/>
        </p:nvSpPr>
        <p:spPr>
          <a:xfrm>
            <a:off x="4083824" y="5811930"/>
            <a:ext cx="921600"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CACHE</a:t>
            </a:r>
            <a:endParaRPr lang="zh-CN" altLang="en-US" sz="1200" dirty="0">
              <a:solidFill>
                <a:schemeClr val="bg1"/>
              </a:solidFill>
            </a:endParaRPr>
          </a:p>
        </p:txBody>
      </p:sp>
      <p:sp>
        <p:nvSpPr>
          <p:cNvPr id="118" name="圆角矩形 117"/>
          <p:cNvSpPr/>
          <p:nvPr/>
        </p:nvSpPr>
        <p:spPr>
          <a:xfrm>
            <a:off x="605622" y="5811930"/>
            <a:ext cx="919929"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Message</a:t>
            </a:r>
            <a:endParaRPr lang="zh-CN" altLang="en-US" sz="1200" dirty="0">
              <a:solidFill>
                <a:schemeClr val="bg1"/>
              </a:solidFill>
            </a:endParaRPr>
          </a:p>
        </p:txBody>
      </p:sp>
      <p:sp>
        <p:nvSpPr>
          <p:cNvPr id="119" name="圆角矩形 118"/>
          <p:cNvSpPr/>
          <p:nvPr/>
        </p:nvSpPr>
        <p:spPr>
          <a:xfrm>
            <a:off x="4083824" y="5459010"/>
            <a:ext cx="921600" cy="314474"/>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Thread</a:t>
            </a:r>
            <a:endParaRPr lang="zh-CN" altLang="en-US" sz="1200" dirty="0">
              <a:solidFill>
                <a:schemeClr val="bg1"/>
              </a:solidFill>
            </a:endParaRPr>
          </a:p>
        </p:txBody>
      </p:sp>
      <p:sp>
        <p:nvSpPr>
          <p:cNvPr id="120" name="矩形 119"/>
          <p:cNvSpPr/>
          <p:nvPr/>
        </p:nvSpPr>
        <p:spPr>
          <a:xfrm>
            <a:off x="483422" y="6525344"/>
            <a:ext cx="612068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Hardware</a:t>
            </a:r>
            <a:endParaRPr lang="zh-CN" altLang="en-US" sz="1400" b="1" dirty="0">
              <a:solidFill>
                <a:schemeClr val="tx1"/>
              </a:solidFill>
            </a:endParaRPr>
          </a:p>
        </p:txBody>
      </p:sp>
      <p:sp>
        <p:nvSpPr>
          <p:cNvPr id="121" name="矩形 120"/>
          <p:cNvSpPr/>
          <p:nvPr/>
        </p:nvSpPr>
        <p:spPr>
          <a:xfrm>
            <a:off x="483422" y="6209264"/>
            <a:ext cx="6120680"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BSP &amp; Drivers</a:t>
            </a:r>
            <a:endParaRPr lang="zh-CN" altLang="en-US" sz="1400" b="1" dirty="0">
              <a:solidFill>
                <a:schemeClr val="tx1"/>
              </a:solidFill>
            </a:endParaRPr>
          </a:p>
        </p:txBody>
      </p:sp>
      <p:sp>
        <p:nvSpPr>
          <p:cNvPr id="122" name="TextBox 121"/>
          <p:cNvSpPr txBox="1">
            <a:spLocks noChangeArrowheads="1"/>
          </p:cNvSpPr>
          <p:nvPr/>
        </p:nvSpPr>
        <p:spPr bwMode="auto">
          <a:xfrm>
            <a:off x="7263765" y="4391025"/>
            <a:ext cx="4215765" cy="1706880"/>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2010</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支持标准 </a:t>
            </a:r>
            <a:r>
              <a:rPr lang="en-US" altLang="zh-CN" sz="1400" dirty="0">
                <a:solidFill>
                  <a:schemeClr val="bg1"/>
                </a:solidFill>
                <a:latin typeface="微软雅黑" panose="020B0503020204020204" pitchFamily="34" charset="-122"/>
                <a:ea typeface="微软雅黑" panose="020B0503020204020204" pitchFamily="34" charset="-122"/>
              </a:rPr>
              <a:t>C++, </a:t>
            </a:r>
            <a:r>
              <a:rPr lang="zh-CN" altLang="en-US" sz="1400" dirty="0">
                <a:solidFill>
                  <a:schemeClr val="bg1"/>
                </a:solidFill>
                <a:latin typeface="微软雅黑" panose="020B0503020204020204" pitchFamily="34" charset="-122"/>
                <a:ea typeface="微软雅黑" panose="020B0503020204020204" pitchFamily="34" charset="-122"/>
              </a:rPr>
              <a:t>完善了 </a:t>
            </a:r>
            <a:r>
              <a:rPr lang="en-US" altLang="zh-CN" sz="1400" dirty="0">
                <a:solidFill>
                  <a:schemeClr val="bg1"/>
                </a:solidFill>
                <a:latin typeface="微软雅黑" panose="020B0503020204020204" pitchFamily="34" charset="-122"/>
                <a:ea typeface="微软雅黑" panose="020B0503020204020204" pitchFamily="34" charset="-122"/>
              </a:rPr>
              <a:t>I/O </a:t>
            </a:r>
            <a:r>
              <a:rPr lang="zh-CN" altLang="en-US" sz="1400" dirty="0">
                <a:solidFill>
                  <a:schemeClr val="bg1"/>
                </a:solidFill>
                <a:latin typeface="微软雅黑" panose="020B0503020204020204" pitchFamily="34" charset="-122"/>
                <a:ea typeface="微软雅黑" panose="020B0503020204020204" pitchFamily="34" charset="-122"/>
              </a:rPr>
              <a:t>系统，支持 </a:t>
            </a:r>
            <a:r>
              <a:rPr lang="en-US" altLang="zh-CN" sz="1400" dirty="0">
                <a:solidFill>
                  <a:schemeClr val="bg1"/>
                </a:solidFill>
                <a:latin typeface="微软雅黑" panose="020B0503020204020204" pitchFamily="34" charset="-122"/>
                <a:ea typeface="微软雅黑" panose="020B0503020204020204" pitchFamily="34" charset="-122"/>
              </a:rPr>
              <a:t>POSIX </a:t>
            </a:r>
            <a:r>
              <a:rPr lang="zh-CN" altLang="en-US" sz="1400" dirty="0">
                <a:solidFill>
                  <a:schemeClr val="bg1"/>
                </a:solidFill>
                <a:latin typeface="微软雅黑" panose="020B0503020204020204" pitchFamily="34" charset="-122"/>
                <a:ea typeface="微软雅黑" panose="020B0503020204020204" pitchFamily="34" charset="-122"/>
              </a:rPr>
              <a:t>标准，进一步丰富了网络功能，从这一版本开始，</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逐步开始了对多媒体的支持</a:t>
            </a:r>
            <a:r>
              <a:rPr lang="en-US" altLang="zh-CN" sz="1400" dirty="0">
                <a:solidFill>
                  <a:schemeClr val="bg1"/>
                </a:solidFill>
                <a:latin typeface="微软雅黑" panose="020B0503020204020204" pitchFamily="34" charset="-122"/>
                <a:ea typeface="微软雅黑" panose="020B0503020204020204" pitchFamily="34" charset="-122"/>
              </a:rPr>
              <a:t>(SDL, FFMPEG)</a:t>
            </a:r>
            <a:r>
              <a:rPr lang="zh-CN" altLang="en-US" sz="1400" dirty="0">
                <a:solidFill>
                  <a:schemeClr val="bg1"/>
                </a:solidFill>
                <a:latin typeface="微软雅黑" panose="020B0503020204020204" pitchFamily="34" charset="-122"/>
                <a:ea typeface="微软雅黑" panose="020B0503020204020204" pitchFamily="34" charset="-122"/>
              </a:rPr>
              <a:t>。 </a:t>
            </a:r>
          </a:p>
        </p:txBody>
      </p:sp>
      <p:sp>
        <p:nvSpPr>
          <p:cNvPr id="123" name="TTY"/>
          <p:cNvSpPr/>
          <p:nvPr/>
        </p:nvSpPr>
        <p:spPr>
          <a:xfrm>
            <a:off x="2462808" y="3635477"/>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TTY</a:t>
            </a:r>
            <a:endParaRPr lang="zh-CN" altLang="en-US" sz="900" dirty="0">
              <a:solidFill>
                <a:schemeClr val="bg1"/>
              </a:solidFill>
            </a:endParaRPr>
          </a:p>
        </p:txBody>
      </p:sp>
      <p:sp>
        <p:nvSpPr>
          <p:cNvPr id="124" name="RTC"/>
          <p:cNvSpPr/>
          <p:nvPr/>
        </p:nvSpPr>
        <p:spPr>
          <a:xfrm>
            <a:off x="2462808" y="3936152"/>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RTC</a:t>
            </a:r>
            <a:endParaRPr lang="zh-CN" altLang="en-US" sz="900" dirty="0">
              <a:solidFill>
                <a:schemeClr val="bg1"/>
              </a:solidFill>
            </a:endParaRPr>
          </a:p>
        </p:txBody>
      </p:sp>
      <p:sp>
        <p:nvSpPr>
          <p:cNvPr id="125" name="SPI"/>
          <p:cNvSpPr/>
          <p:nvPr/>
        </p:nvSpPr>
        <p:spPr>
          <a:xfrm>
            <a:off x="2462809" y="3334802"/>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SPI</a:t>
            </a:r>
            <a:endParaRPr lang="zh-CN" altLang="en-US" sz="900" dirty="0">
              <a:solidFill>
                <a:schemeClr val="bg1"/>
              </a:solidFill>
            </a:endParaRPr>
          </a:p>
        </p:txBody>
      </p:sp>
      <p:sp>
        <p:nvSpPr>
          <p:cNvPr id="126" name="圆角矩形 125"/>
          <p:cNvSpPr/>
          <p:nvPr/>
        </p:nvSpPr>
        <p:spPr>
          <a:xfrm>
            <a:off x="1779568" y="5816397"/>
            <a:ext cx="921600"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Event</a:t>
            </a:r>
            <a:endParaRPr lang="zh-CN" altLang="en-US" sz="1200" dirty="0">
              <a:solidFill>
                <a:schemeClr val="bg1"/>
              </a:solidFill>
            </a:endParaRPr>
          </a:p>
        </p:txBody>
      </p:sp>
      <p:sp>
        <p:nvSpPr>
          <p:cNvPr id="127" name="圆角矩形 126"/>
          <p:cNvSpPr/>
          <p:nvPr/>
        </p:nvSpPr>
        <p:spPr>
          <a:xfrm>
            <a:off x="2931696" y="5811930"/>
            <a:ext cx="921600"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Memory</a:t>
            </a:r>
            <a:endParaRPr lang="zh-CN" altLang="en-US" sz="1200" dirty="0">
              <a:solidFill>
                <a:schemeClr val="bg1"/>
              </a:solidFill>
            </a:endParaRPr>
          </a:p>
        </p:txBody>
      </p:sp>
      <p:sp>
        <p:nvSpPr>
          <p:cNvPr id="128" name="FS_yaffs"/>
          <p:cNvSpPr/>
          <p:nvPr/>
        </p:nvSpPr>
        <p:spPr>
          <a:xfrm>
            <a:off x="627440" y="4334024"/>
            <a:ext cx="747536" cy="40490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1000" dirty="0" err="1"/>
              <a:t>Yaffs</a:t>
            </a:r>
            <a:endParaRPr lang="en-US" altLang="zh-CN" sz="1000" dirty="0"/>
          </a:p>
          <a:p>
            <a:pPr algn="ctr">
              <a:lnSpc>
                <a:spcPts val="500"/>
              </a:lnSpc>
            </a:pPr>
            <a:r>
              <a:rPr lang="en-US" altLang="zh-CN" sz="1000" dirty="0"/>
              <a:t>+</a:t>
            </a:r>
          </a:p>
          <a:p>
            <a:pPr algn="ctr">
              <a:lnSpc>
                <a:spcPts val="500"/>
              </a:lnSpc>
            </a:pPr>
            <a:r>
              <a:rPr lang="en-US" altLang="zh-CN" sz="1000" dirty="0" err="1"/>
              <a:t>mtd</a:t>
            </a:r>
            <a:endParaRPr lang="zh-CN" altLang="en-US" sz="1000" dirty="0"/>
          </a:p>
        </p:txBody>
      </p:sp>
      <p:sp>
        <p:nvSpPr>
          <p:cNvPr id="129" name="FS_fatfs"/>
          <p:cNvSpPr/>
          <p:nvPr/>
        </p:nvSpPr>
        <p:spPr>
          <a:xfrm>
            <a:off x="1563544" y="4126908"/>
            <a:ext cx="748800" cy="12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fatFS</a:t>
            </a:r>
            <a:endParaRPr lang="zh-CN" altLang="en-US" sz="700" dirty="0"/>
          </a:p>
        </p:txBody>
      </p:sp>
      <p:sp>
        <p:nvSpPr>
          <p:cNvPr id="130" name="FS_romfs"/>
          <p:cNvSpPr/>
          <p:nvPr/>
        </p:nvSpPr>
        <p:spPr>
          <a:xfrm>
            <a:off x="627440" y="3802826"/>
            <a:ext cx="747535"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rootFS</a:t>
            </a:r>
            <a:endParaRPr lang="zh-CN" altLang="en-US" sz="1000" dirty="0"/>
          </a:p>
        </p:txBody>
      </p:sp>
      <p:sp>
        <p:nvSpPr>
          <p:cNvPr id="131" name="FS_nfs"/>
          <p:cNvSpPr/>
          <p:nvPr/>
        </p:nvSpPr>
        <p:spPr>
          <a:xfrm>
            <a:off x="1563544" y="4313850"/>
            <a:ext cx="748800" cy="12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NFS</a:t>
            </a:r>
            <a:endParaRPr lang="zh-CN" altLang="en-US" sz="1000" dirty="0"/>
          </a:p>
        </p:txBody>
      </p:sp>
      <p:sp>
        <p:nvSpPr>
          <p:cNvPr id="132" name="圆角矩形 131"/>
          <p:cNvSpPr/>
          <p:nvPr/>
        </p:nvSpPr>
        <p:spPr>
          <a:xfrm>
            <a:off x="595910" y="4882946"/>
            <a:ext cx="842668" cy="216548"/>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rPr>
              <a:t>nand</a:t>
            </a:r>
            <a:r>
              <a:rPr lang="en-US" altLang="zh-CN" sz="900" dirty="0">
                <a:solidFill>
                  <a:schemeClr val="bg1"/>
                </a:solidFill>
              </a:rPr>
              <a:t> cache</a:t>
            </a:r>
            <a:endParaRPr lang="zh-CN" altLang="en-US" sz="900" dirty="0">
              <a:solidFill>
                <a:schemeClr val="bg1"/>
              </a:solidFill>
            </a:endParaRPr>
          </a:p>
        </p:txBody>
      </p:sp>
      <p:sp>
        <p:nvSpPr>
          <p:cNvPr id="133" name="下箭头 132"/>
          <p:cNvSpPr/>
          <p:nvPr/>
        </p:nvSpPr>
        <p:spPr>
          <a:xfrm>
            <a:off x="934833" y="4783701"/>
            <a:ext cx="82411" cy="9924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圆角矩形 133"/>
          <p:cNvSpPr/>
          <p:nvPr/>
        </p:nvSpPr>
        <p:spPr>
          <a:xfrm>
            <a:off x="1591001" y="4521197"/>
            <a:ext cx="720245" cy="264341"/>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partition</a:t>
            </a:r>
            <a:endParaRPr lang="zh-CN" altLang="en-US" sz="500" dirty="0">
              <a:solidFill>
                <a:schemeClr val="bg1"/>
              </a:solidFill>
            </a:endParaRPr>
          </a:p>
        </p:txBody>
      </p:sp>
      <p:sp>
        <p:nvSpPr>
          <p:cNvPr id="135" name="圆角矩形 134"/>
          <p:cNvSpPr/>
          <p:nvPr/>
        </p:nvSpPr>
        <p:spPr>
          <a:xfrm>
            <a:off x="1524917" y="4882946"/>
            <a:ext cx="830716" cy="21655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disk cache</a:t>
            </a:r>
            <a:endParaRPr lang="zh-CN" altLang="en-US" sz="900" dirty="0">
              <a:solidFill>
                <a:schemeClr val="bg1"/>
              </a:solidFill>
            </a:endParaRPr>
          </a:p>
        </p:txBody>
      </p:sp>
      <p:sp>
        <p:nvSpPr>
          <p:cNvPr id="136" name="下箭头 135"/>
          <p:cNvSpPr/>
          <p:nvPr/>
        </p:nvSpPr>
        <p:spPr>
          <a:xfrm>
            <a:off x="1897225" y="4783700"/>
            <a:ext cx="98367" cy="9924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DMA"/>
          <p:cNvSpPr/>
          <p:nvPr/>
        </p:nvSpPr>
        <p:spPr>
          <a:xfrm>
            <a:off x="3111860" y="3334802"/>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DMA</a:t>
            </a:r>
            <a:endParaRPr lang="zh-CN" altLang="en-US" sz="900" dirty="0">
              <a:solidFill>
                <a:schemeClr val="bg1"/>
              </a:solidFill>
            </a:endParaRPr>
          </a:p>
        </p:txBody>
      </p:sp>
      <p:sp>
        <p:nvSpPr>
          <p:cNvPr id="138" name="PTY"/>
          <p:cNvSpPr/>
          <p:nvPr/>
        </p:nvSpPr>
        <p:spPr>
          <a:xfrm>
            <a:off x="3111860" y="3635477"/>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PTY</a:t>
            </a:r>
            <a:endParaRPr lang="zh-CN" altLang="en-US" sz="900" dirty="0">
              <a:solidFill>
                <a:schemeClr val="bg1"/>
              </a:solidFill>
            </a:endParaRPr>
          </a:p>
        </p:txBody>
      </p:sp>
      <p:sp>
        <p:nvSpPr>
          <p:cNvPr id="139" name="IIC"/>
          <p:cNvSpPr/>
          <p:nvPr/>
        </p:nvSpPr>
        <p:spPr>
          <a:xfrm>
            <a:off x="3111860" y="3936152"/>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IIC</a:t>
            </a:r>
            <a:endParaRPr lang="zh-CN" altLang="en-US" sz="900" dirty="0">
              <a:solidFill>
                <a:schemeClr val="bg1"/>
              </a:solidFill>
            </a:endParaRPr>
          </a:p>
        </p:txBody>
      </p:sp>
      <p:sp>
        <p:nvSpPr>
          <p:cNvPr id="140" name="Net_Box"/>
          <p:cNvSpPr/>
          <p:nvPr/>
        </p:nvSpPr>
        <p:spPr>
          <a:xfrm>
            <a:off x="4443864" y="1620007"/>
            <a:ext cx="2160240" cy="3525121"/>
          </a:xfrm>
          <a:prstGeom prst="rect">
            <a:avLst/>
          </a:prstGeom>
          <a:solidFill>
            <a:schemeClr val="accent6">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Net_Afinet_Inet6"/>
          <p:cNvGrpSpPr/>
          <p:nvPr/>
        </p:nvGrpSpPr>
        <p:grpSpPr>
          <a:xfrm>
            <a:off x="4515870" y="3145000"/>
            <a:ext cx="1965984" cy="1179466"/>
            <a:chOff x="3779911" y="3287393"/>
            <a:chExt cx="1965984" cy="1269352"/>
          </a:xfrm>
        </p:grpSpPr>
        <p:sp>
          <p:nvSpPr>
            <p:cNvPr id="142" name="矩形 141"/>
            <p:cNvSpPr/>
            <p:nvPr/>
          </p:nvSpPr>
          <p:spPr>
            <a:xfrm>
              <a:off x="3779912" y="3287393"/>
              <a:ext cx="1965983"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3779911" y="3334928"/>
              <a:ext cx="1965983" cy="213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DA8F20"/>
                  </a:solidFill>
                </a:rPr>
                <a:t>AF_INET/AF_INET6</a:t>
              </a:r>
              <a:endParaRPr lang="zh-CN" altLang="en-US" sz="1200" b="1" dirty="0">
                <a:solidFill>
                  <a:srgbClr val="DA8F20"/>
                </a:solidFill>
              </a:endParaRPr>
            </a:p>
          </p:txBody>
        </p:sp>
      </p:grpSp>
      <p:sp>
        <p:nvSpPr>
          <p:cNvPr id="144" name="Socket"/>
          <p:cNvSpPr/>
          <p:nvPr/>
        </p:nvSpPr>
        <p:spPr>
          <a:xfrm>
            <a:off x="4515871" y="2766568"/>
            <a:ext cx="1965983" cy="261754"/>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BSD socket</a:t>
            </a:r>
            <a:endParaRPr lang="zh-CN" altLang="en-US" sz="1200" dirty="0"/>
          </a:p>
        </p:txBody>
      </p:sp>
      <p:sp>
        <p:nvSpPr>
          <p:cNvPr id="145" name="Pint4/6"/>
          <p:cNvSpPr/>
          <p:nvPr/>
        </p:nvSpPr>
        <p:spPr>
          <a:xfrm>
            <a:off x="4701296" y="1858610"/>
            <a:ext cx="673200"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Ping4/6</a:t>
            </a:r>
            <a:endParaRPr lang="zh-CN" altLang="en-US" sz="900" dirty="0"/>
          </a:p>
        </p:txBody>
      </p:sp>
      <p:sp>
        <p:nvSpPr>
          <p:cNvPr id="146" name="IPv4/v6"/>
          <p:cNvSpPr/>
          <p:nvPr/>
        </p:nvSpPr>
        <p:spPr>
          <a:xfrm>
            <a:off x="4947919" y="3991765"/>
            <a:ext cx="1080120"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IPv4/v6</a:t>
            </a:r>
            <a:endParaRPr lang="zh-CN" altLang="en-US" sz="400" dirty="0"/>
          </a:p>
        </p:txBody>
      </p:sp>
      <p:sp>
        <p:nvSpPr>
          <p:cNvPr id="147" name="SQLite3"/>
          <p:cNvSpPr/>
          <p:nvPr/>
        </p:nvSpPr>
        <p:spPr>
          <a:xfrm>
            <a:off x="615612" y="1176412"/>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1"/>
                </a:solidFill>
              </a:rPr>
              <a:t>SQLite3</a:t>
            </a:r>
            <a:endParaRPr lang="zh-CN" altLang="en-US" sz="1200" dirty="0">
              <a:solidFill>
                <a:schemeClr val="bg1"/>
              </a:solidFill>
            </a:endParaRPr>
          </a:p>
        </p:txBody>
      </p:sp>
      <p:sp>
        <p:nvSpPr>
          <p:cNvPr id="148" name="Ini_parser"/>
          <p:cNvSpPr/>
          <p:nvPr/>
        </p:nvSpPr>
        <p:spPr>
          <a:xfrm>
            <a:off x="1457906" y="1176412"/>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rPr>
              <a:t>iniparser</a:t>
            </a:r>
            <a:endParaRPr lang="zh-CN" altLang="en-US" sz="1200" dirty="0">
              <a:solidFill>
                <a:schemeClr val="bg1"/>
              </a:solidFill>
            </a:endParaRPr>
          </a:p>
        </p:txBody>
      </p:sp>
      <p:sp>
        <p:nvSpPr>
          <p:cNvPr id="149" name="K_MMU"/>
          <p:cNvSpPr/>
          <p:nvPr/>
        </p:nvSpPr>
        <p:spPr>
          <a:xfrm>
            <a:off x="5184759" y="5459010"/>
            <a:ext cx="921600" cy="313200"/>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MMU</a:t>
            </a:r>
            <a:endParaRPr lang="zh-CN" altLang="en-US" sz="1200" dirty="0">
              <a:solidFill>
                <a:schemeClr val="bg1"/>
              </a:solidFill>
            </a:endParaRPr>
          </a:p>
        </p:txBody>
      </p:sp>
      <p:sp>
        <p:nvSpPr>
          <p:cNvPr id="150" name="Ini_parser"/>
          <p:cNvSpPr/>
          <p:nvPr/>
        </p:nvSpPr>
        <p:spPr>
          <a:xfrm>
            <a:off x="2300200" y="1176412"/>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zLib</a:t>
            </a:r>
            <a:endParaRPr lang="zh-CN" altLang="en-US" sz="1200" dirty="0">
              <a:solidFill>
                <a:schemeClr val="bg1"/>
              </a:solidFill>
            </a:endParaRPr>
          </a:p>
        </p:txBody>
      </p:sp>
      <p:sp>
        <p:nvSpPr>
          <p:cNvPr id="151" name="Ini_parser"/>
          <p:cNvSpPr/>
          <p:nvPr/>
        </p:nvSpPr>
        <p:spPr>
          <a:xfrm>
            <a:off x="3142494" y="1176412"/>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miniXML</a:t>
            </a:r>
            <a:endParaRPr lang="zh-CN" altLang="en-US" sz="1200" dirty="0">
              <a:solidFill>
                <a:schemeClr val="bg1"/>
              </a:solidFill>
            </a:endParaRPr>
          </a:p>
        </p:txBody>
      </p:sp>
      <p:sp>
        <p:nvSpPr>
          <p:cNvPr id="152" name="FS_romfs"/>
          <p:cNvSpPr/>
          <p:nvPr/>
        </p:nvSpPr>
        <p:spPr>
          <a:xfrm>
            <a:off x="627440" y="4068425"/>
            <a:ext cx="747535" cy="21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procFS</a:t>
            </a:r>
            <a:endParaRPr lang="zh-CN" altLang="en-US" sz="1000" dirty="0"/>
          </a:p>
        </p:txBody>
      </p:sp>
      <p:sp>
        <p:nvSpPr>
          <p:cNvPr id="153" name="FS_fatfs"/>
          <p:cNvSpPr/>
          <p:nvPr/>
        </p:nvSpPr>
        <p:spPr>
          <a:xfrm>
            <a:off x="1563544" y="3939967"/>
            <a:ext cx="748800" cy="12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t>romFS</a:t>
            </a:r>
            <a:endParaRPr lang="zh-CN" altLang="en-US" sz="700" dirty="0"/>
          </a:p>
        </p:txBody>
      </p:sp>
      <p:sp>
        <p:nvSpPr>
          <p:cNvPr id="154" name="FS_fatfs"/>
          <p:cNvSpPr/>
          <p:nvPr/>
        </p:nvSpPr>
        <p:spPr>
          <a:xfrm>
            <a:off x="1563544" y="3753026"/>
            <a:ext cx="748800" cy="12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ramFS</a:t>
            </a:r>
            <a:endParaRPr lang="zh-CN" altLang="en-US" sz="700" dirty="0"/>
          </a:p>
        </p:txBody>
      </p:sp>
      <p:sp>
        <p:nvSpPr>
          <p:cNvPr id="155" name="ATA"/>
          <p:cNvSpPr/>
          <p:nvPr/>
        </p:nvSpPr>
        <p:spPr>
          <a:xfrm>
            <a:off x="2462808" y="4236827"/>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ATA</a:t>
            </a:r>
            <a:endParaRPr lang="zh-CN" altLang="en-US" sz="900" dirty="0">
              <a:solidFill>
                <a:schemeClr val="bg1"/>
              </a:solidFill>
            </a:endParaRPr>
          </a:p>
        </p:txBody>
      </p:sp>
      <p:sp>
        <p:nvSpPr>
          <p:cNvPr id="156" name="CAN"/>
          <p:cNvSpPr/>
          <p:nvPr/>
        </p:nvSpPr>
        <p:spPr>
          <a:xfrm>
            <a:off x="2462808" y="4537502"/>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CAN</a:t>
            </a:r>
            <a:endParaRPr lang="zh-CN" altLang="en-US" sz="900" dirty="0">
              <a:solidFill>
                <a:schemeClr val="bg1"/>
              </a:solidFill>
            </a:endParaRPr>
          </a:p>
        </p:txBody>
      </p:sp>
      <p:sp>
        <p:nvSpPr>
          <p:cNvPr id="157" name="PCI"/>
          <p:cNvSpPr/>
          <p:nvPr/>
        </p:nvSpPr>
        <p:spPr>
          <a:xfrm>
            <a:off x="3111860" y="4236827"/>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PCI</a:t>
            </a:r>
            <a:endParaRPr lang="zh-CN" altLang="en-US" sz="900" dirty="0">
              <a:solidFill>
                <a:schemeClr val="bg1"/>
              </a:solidFill>
            </a:endParaRPr>
          </a:p>
        </p:txBody>
      </p:sp>
      <p:sp>
        <p:nvSpPr>
          <p:cNvPr id="158" name="PIPE"/>
          <p:cNvSpPr/>
          <p:nvPr/>
        </p:nvSpPr>
        <p:spPr>
          <a:xfrm>
            <a:off x="3111860" y="4537502"/>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PIPE</a:t>
            </a:r>
            <a:endParaRPr lang="zh-CN" altLang="en-US" sz="900" dirty="0">
              <a:solidFill>
                <a:schemeClr val="bg1"/>
              </a:solidFill>
            </a:endParaRPr>
          </a:p>
        </p:txBody>
      </p:sp>
      <p:sp>
        <p:nvSpPr>
          <p:cNvPr id="159" name="Pint4/6"/>
          <p:cNvSpPr/>
          <p:nvPr/>
        </p:nvSpPr>
        <p:spPr>
          <a:xfrm>
            <a:off x="4701296" y="2342145"/>
            <a:ext cx="673200"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FTP</a:t>
            </a:r>
            <a:endParaRPr lang="zh-CN" altLang="en-US" sz="900" dirty="0"/>
          </a:p>
        </p:txBody>
      </p:sp>
      <p:sp>
        <p:nvSpPr>
          <p:cNvPr id="160" name="Pint4/6"/>
          <p:cNvSpPr/>
          <p:nvPr/>
        </p:nvSpPr>
        <p:spPr>
          <a:xfrm>
            <a:off x="5632064" y="2342145"/>
            <a:ext cx="612000"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syslog</a:t>
            </a:r>
            <a:endParaRPr lang="zh-CN" altLang="en-US" sz="1050" dirty="0"/>
          </a:p>
        </p:txBody>
      </p:sp>
      <p:sp>
        <p:nvSpPr>
          <p:cNvPr id="161" name="IPv4/v6"/>
          <p:cNvSpPr/>
          <p:nvPr/>
        </p:nvSpPr>
        <p:spPr>
          <a:xfrm>
            <a:off x="4947919" y="3577203"/>
            <a:ext cx="504056"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TCP</a:t>
            </a:r>
            <a:endParaRPr lang="zh-CN" altLang="en-US" sz="400" dirty="0"/>
          </a:p>
        </p:txBody>
      </p:sp>
      <p:sp>
        <p:nvSpPr>
          <p:cNvPr id="162" name="IPv4/v6"/>
          <p:cNvSpPr/>
          <p:nvPr/>
        </p:nvSpPr>
        <p:spPr>
          <a:xfrm>
            <a:off x="5523983" y="3577203"/>
            <a:ext cx="504056"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UDP</a:t>
            </a:r>
            <a:endParaRPr lang="zh-CN" altLang="en-US" sz="400" dirty="0"/>
          </a:p>
        </p:txBody>
      </p:sp>
      <p:sp>
        <p:nvSpPr>
          <p:cNvPr id="163" name="PPPoE"/>
          <p:cNvSpPr/>
          <p:nvPr/>
        </p:nvSpPr>
        <p:spPr>
          <a:xfrm>
            <a:off x="4818408" y="4450189"/>
            <a:ext cx="561560"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PPPoE</a:t>
            </a:r>
            <a:endParaRPr lang="zh-CN" altLang="en-US" sz="400" dirty="0"/>
          </a:p>
        </p:txBody>
      </p:sp>
      <p:sp>
        <p:nvSpPr>
          <p:cNvPr id="164" name="PPP"/>
          <p:cNvSpPr/>
          <p:nvPr/>
        </p:nvSpPr>
        <p:spPr>
          <a:xfrm>
            <a:off x="5610496" y="4450189"/>
            <a:ext cx="561560"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PPP</a:t>
            </a:r>
            <a:endParaRPr lang="zh-CN" altLang="en-US" sz="400" dirty="0"/>
          </a:p>
        </p:txBody>
      </p:sp>
      <p:sp>
        <p:nvSpPr>
          <p:cNvPr id="165" name="K_C++"/>
          <p:cNvSpPr/>
          <p:nvPr/>
        </p:nvSpPr>
        <p:spPr>
          <a:xfrm>
            <a:off x="5178448" y="5811930"/>
            <a:ext cx="921600" cy="313200"/>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C++</a:t>
            </a:r>
            <a:endParaRPr lang="zh-CN" altLang="en-US" sz="1400" dirty="0">
              <a:solidFill>
                <a:schemeClr val="bg1"/>
              </a:solidFill>
            </a:endParaRPr>
          </a:p>
        </p:txBody>
      </p:sp>
      <p:sp>
        <p:nvSpPr>
          <p:cNvPr id="166" name="DMA"/>
          <p:cNvSpPr/>
          <p:nvPr/>
        </p:nvSpPr>
        <p:spPr>
          <a:xfrm>
            <a:off x="3759856" y="3334802"/>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SHM</a:t>
            </a:r>
            <a:endParaRPr lang="zh-CN" altLang="en-US" sz="900" dirty="0">
              <a:solidFill>
                <a:schemeClr val="bg1"/>
              </a:solidFill>
            </a:endParaRPr>
          </a:p>
        </p:txBody>
      </p:sp>
      <p:sp>
        <p:nvSpPr>
          <p:cNvPr id="167" name="PTY"/>
          <p:cNvSpPr/>
          <p:nvPr/>
        </p:nvSpPr>
        <p:spPr>
          <a:xfrm>
            <a:off x="3759856" y="3635477"/>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SD</a:t>
            </a:r>
            <a:endParaRPr lang="zh-CN" altLang="en-US" sz="900" dirty="0">
              <a:solidFill>
                <a:schemeClr val="bg1"/>
              </a:solidFill>
            </a:endParaRPr>
          </a:p>
        </p:txBody>
      </p:sp>
      <p:sp>
        <p:nvSpPr>
          <p:cNvPr id="168" name="IIC"/>
          <p:cNvSpPr/>
          <p:nvPr/>
        </p:nvSpPr>
        <p:spPr>
          <a:xfrm>
            <a:off x="3759856" y="3936152"/>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BLOCK</a:t>
            </a:r>
            <a:endParaRPr lang="zh-CN" altLang="en-US" sz="900" dirty="0">
              <a:solidFill>
                <a:schemeClr val="bg1"/>
              </a:solidFill>
            </a:endParaRPr>
          </a:p>
        </p:txBody>
      </p:sp>
      <p:sp>
        <p:nvSpPr>
          <p:cNvPr id="169" name="PCI"/>
          <p:cNvSpPr/>
          <p:nvPr/>
        </p:nvSpPr>
        <p:spPr>
          <a:xfrm>
            <a:off x="3759856" y="4236827"/>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b="1">
                <a:solidFill>
                  <a:schemeClr val="bg1"/>
                </a:solidFill>
              </a:rPr>
              <a:t>Keyboard</a:t>
            </a:r>
            <a:endParaRPr lang="zh-CN" altLang="en-US" sz="1200" b="1" dirty="0">
              <a:solidFill>
                <a:schemeClr val="bg1"/>
              </a:solidFill>
            </a:endParaRPr>
          </a:p>
        </p:txBody>
      </p:sp>
      <p:sp>
        <p:nvSpPr>
          <p:cNvPr id="170" name="PIPE"/>
          <p:cNvSpPr/>
          <p:nvPr/>
        </p:nvSpPr>
        <p:spPr>
          <a:xfrm>
            <a:off x="3759856" y="4537502"/>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Mouse</a:t>
            </a:r>
            <a:endParaRPr lang="zh-CN" altLang="en-US" sz="900" dirty="0">
              <a:solidFill>
                <a:schemeClr val="bg1"/>
              </a:solidFill>
            </a:endParaRPr>
          </a:p>
        </p:txBody>
      </p:sp>
      <p:sp>
        <p:nvSpPr>
          <p:cNvPr id="171" name="CAN"/>
          <p:cNvSpPr/>
          <p:nvPr/>
        </p:nvSpPr>
        <p:spPr>
          <a:xfrm>
            <a:off x="2462808" y="4838178"/>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MII</a:t>
            </a:r>
            <a:endParaRPr lang="zh-CN" altLang="en-US" sz="900" dirty="0">
              <a:solidFill>
                <a:schemeClr val="bg1"/>
              </a:solidFill>
            </a:endParaRPr>
          </a:p>
        </p:txBody>
      </p:sp>
      <p:sp>
        <p:nvSpPr>
          <p:cNvPr id="172" name="PIPE"/>
          <p:cNvSpPr/>
          <p:nvPr/>
        </p:nvSpPr>
        <p:spPr>
          <a:xfrm>
            <a:off x="3111860" y="4838178"/>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GRAPH</a:t>
            </a:r>
            <a:endParaRPr lang="zh-CN" altLang="en-US" sz="900" dirty="0">
              <a:solidFill>
                <a:schemeClr val="bg1"/>
              </a:solidFill>
            </a:endParaRPr>
          </a:p>
        </p:txBody>
      </p:sp>
      <p:sp>
        <p:nvSpPr>
          <p:cNvPr id="173" name="PIPE"/>
          <p:cNvSpPr/>
          <p:nvPr/>
        </p:nvSpPr>
        <p:spPr>
          <a:xfrm>
            <a:off x="3759856" y="4838178"/>
            <a:ext cx="576000" cy="252000"/>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rPr>
              <a:t>…</a:t>
            </a:r>
            <a:endParaRPr lang="zh-CN" altLang="en-US" sz="900" dirty="0">
              <a:solidFill>
                <a:schemeClr val="bg1"/>
              </a:solidFill>
            </a:endParaRPr>
          </a:p>
        </p:txBody>
      </p:sp>
      <p:sp>
        <p:nvSpPr>
          <p:cNvPr id="174" name="IO_select"/>
          <p:cNvSpPr/>
          <p:nvPr/>
        </p:nvSpPr>
        <p:spPr>
          <a:xfrm>
            <a:off x="573364" y="263009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select</a:t>
            </a:r>
            <a:endParaRPr lang="zh-CN" altLang="en-US" sz="800" dirty="0"/>
          </a:p>
        </p:txBody>
      </p:sp>
      <p:sp>
        <p:nvSpPr>
          <p:cNvPr id="175" name="IO_timerfd"/>
          <p:cNvSpPr/>
          <p:nvPr/>
        </p:nvSpPr>
        <p:spPr>
          <a:xfrm>
            <a:off x="573364" y="289950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timerfd</a:t>
            </a:r>
            <a:endParaRPr lang="zh-CN" altLang="en-US" sz="800" dirty="0"/>
          </a:p>
        </p:txBody>
      </p:sp>
      <p:sp>
        <p:nvSpPr>
          <p:cNvPr id="176" name="IO_poll"/>
          <p:cNvSpPr/>
          <p:nvPr/>
        </p:nvSpPr>
        <p:spPr>
          <a:xfrm>
            <a:off x="1574259" y="263009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poll</a:t>
            </a:r>
            <a:endParaRPr lang="zh-CN" altLang="en-US" sz="800" dirty="0"/>
          </a:p>
        </p:txBody>
      </p:sp>
      <p:sp>
        <p:nvSpPr>
          <p:cNvPr id="177" name="IO_signalfd"/>
          <p:cNvSpPr/>
          <p:nvPr/>
        </p:nvSpPr>
        <p:spPr>
          <a:xfrm>
            <a:off x="1574259" y="289950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signalfd</a:t>
            </a:r>
            <a:endParaRPr lang="zh-CN" altLang="en-US" sz="800" dirty="0"/>
          </a:p>
        </p:txBody>
      </p:sp>
      <p:sp>
        <p:nvSpPr>
          <p:cNvPr id="178" name="IO_epoll"/>
          <p:cNvSpPr/>
          <p:nvPr/>
        </p:nvSpPr>
        <p:spPr>
          <a:xfrm>
            <a:off x="2575153" y="263009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epoll</a:t>
            </a:r>
            <a:endParaRPr lang="zh-CN" altLang="en-US" sz="800" dirty="0"/>
          </a:p>
        </p:txBody>
      </p:sp>
      <p:sp>
        <p:nvSpPr>
          <p:cNvPr id="179" name="IO_power"/>
          <p:cNvSpPr/>
          <p:nvPr/>
        </p:nvSpPr>
        <p:spPr>
          <a:xfrm>
            <a:off x="2575154" y="289950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Power</a:t>
            </a:r>
            <a:endParaRPr lang="zh-CN" altLang="en-US" sz="800" dirty="0"/>
          </a:p>
        </p:txBody>
      </p:sp>
      <p:sp>
        <p:nvSpPr>
          <p:cNvPr id="180" name="IO_eventfd"/>
          <p:cNvSpPr/>
          <p:nvPr/>
        </p:nvSpPr>
        <p:spPr>
          <a:xfrm>
            <a:off x="3562216" y="263009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eventfd</a:t>
            </a:r>
            <a:endParaRPr lang="zh-CN" altLang="en-US" sz="800" dirty="0"/>
          </a:p>
        </p:txBody>
      </p:sp>
      <p:sp>
        <p:nvSpPr>
          <p:cNvPr id="181" name="IO_hotplug"/>
          <p:cNvSpPr/>
          <p:nvPr/>
        </p:nvSpPr>
        <p:spPr>
          <a:xfrm>
            <a:off x="3562216" y="289950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Hotplug</a:t>
            </a:r>
            <a:endParaRPr lang="zh-CN" altLang="en-US" sz="800" dirty="0"/>
          </a:p>
        </p:txBody>
      </p:sp>
      <p:sp>
        <p:nvSpPr>
          <p:cNvPr id="182" name="VPN"/>
          <p:cNvSpPr/>
          <p:nvPr/>
        </p:nvSpPr>
        <p:spPr>
          <a:xfrm>
            <a:off x="4818408" y="4810229"/>
            <a:ext cx="561560"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VPN</a:t>
            </a:r>
            <a:endParaRPr lang="zh-CN" altLang="en-US" sz="400" dirty="0"/>
          </a:p>
        </p:txBody>
      </p:sp>
      <p:sp>
        <p:nvSpPr>
          <p:cNvPr id="183" name="NAT"/>
          <p:cNvSpPr/>
          <p:nvPr/>
        </p:nvSpPr>
        <p:spPr>
          <a:xfrm>
            <a:off x="5610496" y="4810229"/>
            <a:ext cx="561560" cy="260693"/>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NAT</a:t>
            </a:r>
            <a:endParaRPr lang="zh-CN" altLang="en-US" sz="400" dirty="0"/>
          </a:p>
        </p:txBody>
      </p:sp>
      <p:sp>
        <p:nvSpPr>
          <p:cNvPr id="184" name="Pint4/6"/>
          <p:cNvSpPr/>
          <p:nvPr/>
        </p:nvSpPr>
        <p:spPr>
          <a:xfrm>
            <a:off x="5632064" y="1858610"/>
            <a:ext cx="612000" cy="275126"/>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t>Telnet</a:t>
            </a:r>
            <a:endParaRPr lang="zh-CN" altLang="en-US" sz="1050" dirty="0"/>
          </a:p>
        </p:txBody>
      </p:sp>
      <p:sp>
        <p:nvSpPr>
          <p:cNvPr id="185" name="A_FFmpeg"/>
          <p:cNvSpPr/>
          <p:nvPr/>
        </p:nvSpPr>
        <p:spPr>
          <a:xfrm>
            <a:off x="3984788" y="1176412"/>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rPr>
              <a:t>FFmpeg</a:t>
            </a:r>
            <a:endParaRPr lang="zh-CN" altLang="en-US" sz="1200" dirty="0">
              <a:solidFill>
                <a:schemeClr val="bg1"/>
              </a:solidFill>
            </a:endParaRPr>
          </a:p>
        </p:txBody>
      </p:sp>
      <p:sp>
        <p:nvSpPr>
          <p:cNvPr id="186" name="A_STL"/>
          <p:cNvSpPr/>
          <p:nvPr/>
        </p:nvSpPr>
        <p:spPr>
          <a:xfrm>
            <a:off x="4827082" y="1176412"/>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STL</a:t>
            </a:r>
            <a:endParaRPr lang="zh-CN" altLang="en-US" sz="1200" dirty="0">
              <a:solidFill>
                <a:schemeClr val="bg1"/>
              </a:solidFill>
            </a:endParaRPr>
          </a:p>
        </p:txBody>
      </p:sp>
      <p:sp>
        <p:nvSpPr>
          <p:cNvPr id="187" name="A_SDL"/>
          <p:cNvSpPr/>
          <p:nvPr/>
        </p:nvSpPr>
        <p:spPr>
          <a:xfrm>
            <a:off x="5669377" y="1176412"/>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SDL</a:t>
            </a:r>
            <a:endParaRPr lang="zh-CN" altLang="en-US" sz="1200" dirty="0">
              <a:solidFill>
                <a:schemeClr val="bg1"/>
              </a:solidFill>
            </a:endParaRPr>
          </a:p>
        </p:txBody>
      </p:sp>
      <p:sp>
        <p:nvSpPr>
          <p:cNvPr id="188" name="P_pthread"/>
          <p:cNvSpPr/>
          <p:nvPr/>
        </p:nvSpPr>
        <p:spPr>
          <a:xfrm>
            <a:off x="585030" y="1839628"/>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pthread</a:t>
            </a:r>
            <a:endParaRPr lang="zh-CN" altLang="en-US" sz="800" dirty="0">
              <a:solidFill>
                <a:schemeClr val="bg1"/>
              </a:solidFill>
            </a:endParaRPr>
          </a:p>
        </p:txBody>
      </p:sp>
      <p:sp>
        <p:nvSpPr>
          <p:cNvPr id="189" name="P_dlllib"/>
          <p:cNvSpPr/>
          <p:nvPr/>
        </p:nvSpPr>
        <p:spPr>
          <a:xfrm>
            <a:off x="585029" y="2109041"/>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dll</a:t>
            </a:r>
            <a:r>
              <a:rPr lang="en-US" altLang="zh-CN" sz="800" dirty="0">
                <a:solidFill>
                  <a:schemeClr val="bg1"/>
                </a:solidFill>
              </a:rPr>
              <a:t> lib</a:t>
            </a:r>
            <a:endParaRPr lang="zh-CN" altLang="en-US" sz="800" dirty="0">
              <a:solidFill>
                <a:schemeClr val="bg1"/>
              </a:solidFill>
            </a:endParaRPr>
          </a:p>
        </p:txBody>
      </p:sp>
      <p:sp>
        <p:nvSpPr>
          <p:cNvPr id="190" name="P_semaphore"/>
          <p:cNvSpPr/>
          <p:nvPr/>
        </p:nvSpPr>
        <p:spPr>
          <a:xfrm>
            <a:off x="1348308" y="1839628"/>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semaphore</a:t>
            </a:r>
            <a:endParaRPr lang="zh-CN" altLang="en-US" sz="800" dirty="0">
              <a:solidFill>
                <a:schemeClr val="bg1"/>
              </a:solidFill>
            </a:endParaRPr>
          </a:p>
        </p:txBody>
      </p:sp>
      <p:sp>
        <p:nvSpPr>
          <p:cNvPr id="191" name="P_asyncIo"/>
          <p:cNvSpPr/>
          <p:nvPr/>
        </p:nvSpPr>
        <p:spPr>
          <a:xfrm>
            <a:off x="1348307" y="2109041"/>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async</a:t>
            </a:r>
            <a:r>
              <a:rPr lang="en-US" altLang="zh-CN" sz="800" dirty="0">
                <a:solidFill>
                  <a:schemeClr val="bg1"/>
                </a:solidFill>
              </a:rPr>
              <a:t> I/O</a:t>
            </a:r>
            <a:endParaRPr lang="zh-CN" altLang="en-US" sz="800" dirty="0">
              <a:solidFill>
                <a:schemeClr val="bg1"/>
              </a:solidFill>
            </a:endParaRPr>
          </a:p>
        </p:txBody>
      </p:sp>
      <p:sp>
        <p:nvSpPr>
          <p:cNvPr id="192" name="P_sched"/>
          <p:cNvSpPr/>
          <p:nvPr/>
        </p:nvSpPr>
        <p:spPr>
          <a:xfrm>
            <a:off x="2230576" y="1839628"/>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sched</a:t>
            </a:r>
            <a:endParaRPr lang="zh-CN" altLang="en-US" sz="800" dirty="0">
              <a:solidFill>
                <a:schemeClr val="bg1"/>
              </a:solidFill>
            </a:endParaRPr>
          </a:p>
        </p:txBody>
      </p:sp>
      <p:sp>
        <p:nvSpPr>
          <p:cNvPr id="193" name="P_mulIo"/>
          <p:cNvSpPr/>
          <p:nvPr/>
        </p:nvSpPr>
        <p:spPr>
          <a:xfrm>
            <a:off x="2230575" y="2109041"/>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multi I/O</a:t>
            </a:r>
            <a:endParaRPr lang="zh-CN" altLang="en-US" sz="800" dirty="0">
              <a:solidFill>
                <a:schemeClr val="bg1"/>
              </a:solidFill>
            </a:endParaRPr>
          </a:p>
        </p:txBody>
      </p:sp>
      <p:sp>
        <p:nvSpPr>
          <p:cNvPr id="194" name="P_mqueue"/>
          <p:cNvSpPr/>
          <p:nvPr/>
        </p:nvSpPr>
        <p:spPr>
          <a:xfrm>
            <a:off x="2993854" y="1839628"/>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mqueue</a:t>
            </a:r>
            <a:endParaRPr lang="zh-CN" altLang="en-US" sz="800" dirty="0">
              <a:solidFill>
                <a:schemeClr val="bg1"/>
              </a:solidFill>
            </a:endParaRPr>
          </a:p>
        </p:txBody>
      </p:sp>
      <p:sp>
        <p:nvSpPr>
          <p:cNvPr id="195" name="P_spwan"/>
          <p:cNvSpPr/>
          <p:nvPr/>
        </p:nvSpPr>
        <p:spPr>
          <a:xfrm>
            <a:off x="2993853" y="2109041"/>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spwan</a:t>
            </a:r>
            <a:endParaRPr lang="zh-CN" altLang="en-US" sz="800" dirty="0">
              <a:solidFill>
                <a:schemeClr val="bg1"/>
              </a:solidFill>
            </a:endParaRPr>
          </a:p>
        </p:txBody>
      </p:sp>
      <p:sp>
        <p:nvSpPr>
          <p:cNvPr id="196" name="P_mman"/>
          <p:cNvSpPr/>
          <p:nvPr/>
        </p:nvSpPr>
        <p:spPr>
          <a:xfrm>
            <a:off x="3757132" y="1839628"/>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mman</a:t>
            </a:r>
            <a:endParaRPr lang="zh-CN" altLang="en-US" sz="800" dirty="0">
              <a:solidFill>
                <a:schemeClr val="bg1"/>
              </a:solidFill>
            </a:endParaRPr>
          </a:p>
        </p:txBody>
      </p:sp>
      <p:sp>
        <p:nvSpPr>
          <p:cNvPr id="197" name="P_fnmatch"/>
          <p:cNvSpPr/>
          <p:nvPr/>
        </p:nvSpPr>
        <p:spPr>
          <a:xfrm>
            <a:off x="3757132" y="2109041"/>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fnmatch</a:t>
            </a:r>
            <a:endParaRPr lang="zh-CN" altLang="en-US" sz="800" dirty="0">
              <a:solidFill>
                <a:schemeClr val="bg1"/>
              </a:solidFill>
            </a:endParaRPr>
          </a:p>
        </p:txBody>
      </p:sp>
      <p:grpSp>
        <p:nvGrpSpPr>
          <p:cNvPr id="205" name="组合 204"/>
          <p:cNvGrpSpPr/>
          <p:nvPr/>
        </p:nvGrpSpPr>
        <p:grpSpPr>
          <a:xfrm>
            <a:off x="0" y="244159"/>
            <a:ext cx="1929875" cy="464486"/>
            <a:chOff x="0" y="244159"/>
            <a:chExt cx="1929875" cy="464486"/>
          </a:xfrm>
        </p:grpSpPr>
        <p:sp>
          <p:nvSpPr>
            <p:cNvPr id="206" name="矩形 205"/>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207" name="组合 206"/>
            <p:cNvGrpSpPr/>
            <p:nvPr/>
          </p:nvGrpSpPr>
          <p:grpSpPr>
            <a:xfrm>
              <a:off x="0" y="244159"/>
              <a:ext cx="381000" cy="464486"/>
              <a:chOff x="4195133" y="512967"/>
              <a:chExt cx="233904" cy="337530"/>
            </a:xfrm>
            <a:solidFill>
              <a:srgbClr val="EF7A00"/>
            </a:solidFill>
          </p:grpSpPr>
          <p:sp>
            <p:nvSpPr>
              <p:cNvPr id="208" name="矩形 207"/>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9" name="矩形 208"/>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par>
                                <p:cTn id="9" presetID="9" presetClass="emph" presetSubtype="0" grpId="0" nodeType="withEffect">
                                  <p:stCondLst>
                                    <p:cond delay="0"/>
                                  </p:stCondLst>
                                  <p:childTnLst>
                                    <p:set>
                                      <p:cBhvr rctx="PPT">
                                        <p:cTn id="10" dur="600"/>
                                        <p:tgtEl>
                                          <p:spTgt spid="174"/>
                                        </p:tgtEl>
                                        <p:attrNameLst>
                                          <p:attrName>style.opacity</p:attrName>
                                        </p:attrNameLst>
                                      </p:cBhvr>
                                      <p:to>
                                        <p:strVal val="0"/>
                                      </p:to>
                                    </p:set>
                                    <p:animEffect filter="image" prLst="opacity: 0">
                                      <p:cBhvr rctx="IE">
                                        <p:cTn id="11" dur="600"/>
                                        <p:tgtEl>
                                          <p:spTgt spid="174"/>
                                        </p:tgtEl>
                                      </p:cBhvr>
                                    </p:animEffect>
                                  </p:childTnLst>
                                </p:cTn>
                              </p:par>
                              <p:par>
                                <p:cTn id="12" presetID="0" presetClass="path" presetSubtype="0" accel="50000" decel="50000" fill="hold" grpId="1" nodeType="withEffect">
                                  <p:stCondLst>
                                    <p:cond delay="600"/>
                                  </p:stCondLst>
                                  <p:childTnLst>
                                    <p:animMotion origin="layout" path="M 3.95833E-6 5.55112E-17 L 0.59062 -0.14699 " pathEditMode="relative" rAng="0" ptsTypes="AA">
                                      <p:cBhvr>
                                        <p:cTn id="13" dur="200" spd="-100000" fill="hold"/>
                                        <p:tgtEl>
                                          <p:spTgt spid="174"/>
                                        </p:tgtEl>
                                        <p:attrNameLst>
                                          <p:attrName>ppt_x</p:attrName>
                                          <p:attrName>ppt_y</p:attrName>
                                        </p:attrNameLst>
                                      </p:cBhvr>
                                      <p:rCtr x="29531" y="-7361"/>
                                    </p:animMotion>
                                  </p:childTnLst>
                                </p:cTn>
                              </p:par>
                              <p:par>
                                <p:cTn id="14" presetID="9" presetClass="emph" presetSubtype="0" grpId="0" nodeType="withEffect">
                                  <p:stCondLst>
                                    <p:cond delay="0"/>
                                  </p:stCondLst>
                                  <p:childTnLst>
                                    <p:set>
                                      <p:cBhvr rctx="PPT">
                                        <p:cTn id="15" dur="800"/>
                                        <p:tgtEl>
                                          <p:spTgt spid="176"/>
                                        </p:tgtEl>
                                        <p:attrNameLst>
                                          <p:attrName>style.opacity</p:attrName>
                                        </p:attrNameLst>
                                      </p:cBhvr>
                                      <p:to>
                                        <p:strVal val="0"/>
                                      </p:to>
                                    </p:set>
                                    <p:animEffect filter="image" prLst="opacity: 0">
                                      <p:cBhvr rctx="IE">
                                        <p:cTn id="16" dur="800"/>
                                        <p:tgtEl>
                                          <p:spTgt spid="176"/>
                                        </p:tgtEl>
                                      </p:cBhvr>
                                    </p:animEffect>
                                  </p:childTnLst>
                                </p:cTn>
                              </p:par>
                              <p:par>
                                <p:cTn id="17" presetID="0" presetClass="path" presetSubtype="0" accel="50000" decel="50000" fill="hold" grpId="1" nodeType="withEffect">
                                  <p:stCondLst>
                                    <p:cond delay="800"/>
                                  </p:stCondLst>
                                  <p:childTnLst>
                                    <p:animMotion origin="layout" path="M 2.70833E-6 5.55112E-17 L 0.54336 -0.13657 " pathEditMode="relative" rAng="0" ptsTypes="AA">
                                      <p:cBhvr>
                                        <p:cTn id="18" dur="200" spd="-100000" fill="hold"/>
                                        <p:tgtEl>
                                          <p:spTgt spid="176"/>
                                        </p:tgtEl>
                                        <p:attrNameLst>
                                          <p:attrName>ppt_x</p:attrName>
                                          <p:attrName>ppt_y</p:attrName>
                                        </p:attrNameLst>
                                      </p:cBhvr>
                                      <p:rCtr x="27161" y="-6829"/>
                                    </p:animMotion>
                                  </p:childTnLst>
                                </p:cTn>
                              </p:par>
                              <p:par>
                                <p:cTn id="19" presetID="9" presetClass="emph" presetSubtype="0" grpId="0" nodeType="withEffect">
                                  <p:stCondLst>
                                    <p:cond delay="0"/>
                                  </p:stCondLst>
                                  <p:childTnLst>
                                    <p:set>
                                      <p:cBhvr rctx="PPT">
                                        <p:cTn id="20" dur="1000"/>
                                        <p:tgtEl>
                                          <p:spTgt spid="178"/>
                                        </p:tgtEl>
                                        <p:attrNameLst>
                                          <p:attrName>style.opacity</p:attrName>
                                        </p:attrNameLst>
                                      </p:cBhvr>
                                      <p:to>
                                        <p:strVal val="0"/>
                                      </p:to>
                                    </p:set>
                                    <p:animEffect filter="image" prLst="opacity: 0">
                                      <p:cBhvr rctx="IE">
                                        <p:cTn id="21" dur="1000"/>
                                        <p:tgtEl>
                                          <p:spTgt spid="178"/>
                                        </p:tgtEl>
                                      </p:cBhvr>
                                    </p:animEffect>
                                  </p:childTnLst>
                                </p:cTn>
                              </p:par>
                              <p:par>
                                <p:cTn id="22" presetID="0" presetClass="path" presetSubtype="0" accel="50000" decel="50000" fill="hold" grpId="1" nodeType="withEffect">
                                  <p:stCondLst>
                                    <p:cond delay="1000"/>
                                  </p:stCondLst>
                                  <p:childTnLst>
                                    <p:animMotion origin="layout" path="M 1.45833E-6 5.55112E-17 L 0.49596 -0.12593 " pathEditMode="relative" rAng="0" ptsTypes="AA">
                                      <p:cBhvr>
                                        <p:cTn id="23" dur="200" spd="-100000" fill="hold"/>
                                        <p:tgtEl>
                                          <p:spTgt spid="178"/>
                                        </p:tgtEl>
                                        <p:attrNameLst>
                                          <p:attrName>ppt_x</p:attrName>
                                          <p:attrName>ppt_y</p:attrName>
                                        </p:attrNameLst>
                                      </p:cBhvr>
                                      <p:rCtr x="24792" y="-6296"/>
                                    </p:animMotion>
                                  </p:childTnLst>
                                </p:cTn>
                              </p:par>
                              <p:par>
                                <p:cTn id="24" presetID="9" presetClass="emph" presetSubtype="0" grpId="0" nodeType="withEffect">
                                  <p:stCondLst>
                                    <p:cond delay="0"/>
                                  </p:stCondLst>
                                  <p:childTnLst>
                                    <p:set>
                                      <p:cBhvr rctx="PPT">
                                        <p:cTn id="25" dur="1200"/>
                                        <p:tgtEl>
                                          <p:spTgt spid="180"/>
                                        </p:tgtEl>
                                        <p:attrNameLst>
                                          <p:attrName>style.opacity</p:attrName>
                                        </p:attrNameLst>
                                      </p:cBhvr>
                                      <p:to>
                                        <p:strVal val="0"/>
                                      </p:to>
                                    </p:set>
                                    <p:animEffect filter="image" prLst="opacity: 0">
                                      <p:cBhvr rctx="IE">
                                        <p:cTn id="26" dur="1200"/>
                                        <p:tgtEl>
                                          <p:spTgt spid="180"/>
                                        </p:tgtEl>
                                      </p:cBhvr>
                                    </p:animEffect>
                                  </p:childTnLst>
                                </p:cTn>
                              </p:par>
                              <p:par>
                                <p:cTn id="27" presetID="0" presetClass="path" presetSubtype="0" accel="50000" decel="50000" fill="hold" grpId="1" nodeType="withEffect">
                                  <p:stCondLst>
                                    <p:cond delay="1200"/>
                                  </p:stCondLst>
                                  <p:childTnLst>
                                    <p:animMotion origin="layout" path="M 1.875E-6 5.55112E-17 L 0.45677 -0.11551 " pathEditMode="relative" rAng="0" ptsTypes="AA">
                                      <p:cBhvr>
                                        <p:cTn id="28" dur="200" spd="-100000" fill="hold"/>
                                        <p:tgtEl>
                                          <p:spTgt spid="180"/>
                                        </p:tgtEl>
                                        <p:attrNameLst>
                                          <p:attrName>ppt_x</p:attrName>
                                          <p:attrName>ppt_y</p:attrName>
                                        </p:attrNameLst>
                                      </p:cBhvr>
                                      <p:rCtr x="22839" y="-5787"/>
                                    </p:animMotion>
                                  </p:childTnLst>
                                </p:cTn>
                              </p:par>
                              <p:par>
                                <p:cTn id="29" presetID="9" presetClass="emph" presetSubtype="0" grpId="0" nodeType="withEffect">
                                  <p:stCondLst>
                                    <p:cond delay="0"/>
                                  </p:stCondLst>
                                  <p:childTnLst>
                                    <p:set>
                                      <p:cBhvr rctx="PPT">
                                        <p:cTn id="30" dur="1300"/>
                                        <p:tgtEl>
                                          <p:spTgt spid="175"/>
                                        </p:tgtEl>
                                        <p:attrNameLst>
                                          <p:attrName>style.opacity</p:attrName>
                                        </p:attrNameLst>
                                      </p:cBhvr>
                                      <p:to>
                                        <p:strVal val="0"/>
                                      </p:to>
                                    </p:set>
                                    <p:animEffect filter="image" prLst="opacity: 0">
                                      <p:cBhvr rctx="IE">
                                        <p:cTn id="31" dur="1300"/>
                                        <p:tgtEl>
                                          <p:spTgt spid="175"/>
                                        </p:tgtEl>
                                      </p:cBhvr>
                                    </p:animEffect>
                                  </p:childTnLst>
                                </p:cTn>
                              </p:par>
                              <p:par>
                                <p:cTn id="32" presetID="0" presetClass="path" presetSubtype="0" accel="50000" decel="50000" fill="hold" grpId="1" nodeType="withEffect">
                                  <p:stCondLst>
                                    <p:cond delay="1300"/>
                                  </p:stCondLst>
                                  <p:childTnLst>
                                    <p:animMotion origin="layout" path="M 3.95833E-6 -1.85185E-6 L 0.55924 0.15741 " pathEditMode="relative" rAng="0" ptsTypes="AA">
                                      <p:cBhvr>
                                        <p:cTn id="33" dur="200" spd="-100000" fill="hold"/>
                                        <p:tgtEl>
                                          <p:spTgt spid="175"/>
                                        </p:tgtEl>
                                        <p:attrNameLst>
                                          <p:attrName>ppt_x</p:attrName>
                                          <p:attrName>ppt_y</p:attrName>
                                        </p:attrNameLst>
                                      </p:cBhvr>
                                      <p:rCtr x="27956" y="7870"/>
                                    </p:animMotion>
                                  </p:childTnLst>
                                </p:cTn>
                              </p:par>
                              <p:par>
                                <p:cTn id="34" presetID="9" presetClass="emph" presetSubtype="0" grpId="0" nodeType="withEffect">
                                  <p:stCondLst>
                                    <p:cond delay="0"/>
                                  </p:stCondLst>
                                  <p:childTnLst>
                                    <p:set>
                                      <p:cBhvr rctx="PPT">
                                        <p:cTn id="35" dur="1500"/>
                                        <p:tgtEl>
                                          <p:spTgt spid="177"/>
                                        </p:tgtEl>
                                        <p:attrNameLst>
                                          <p:attrName>style.opacity</p:attrName>
                                        </p:attrNameLst>
                                      </p:cBhvr>
                                      <p:to>
                                        <p:strVal val="0"/>
                                      </p:to>
                                    </p:set>
                                    <p:animEffect filter="image" prLst="opacity: 0">
                                      <p:cBhvr rctx="IE">
                                        <p:cTn id="36" dur="1500"/>
                                        <p:tgtEl>
                                          <p:spTgt spid="177"/>
                                        </p:tgtEl>
                                      </p:cBhvr>
                                    </p:animEffect>
                                  </p:childTnLst>
                                </p:cTn>
                              </p:par>
                              <p:par>
                                <p:cTn id="37" presetID="0" presetClass="path" presetSubtype="0" accel="50000" decel="50000" fill="hold" grpId="1" nodeType="withEffect">
                                  <p:stCondLst>
                                    <p:cond delay="1500"/>
                                  </p:stCondLst>
                                  <p:childTnLst>
                                    <p:animMotion origin="layout" path="M 2.70833E-6 -1.85185E-6 L 0.51966 0.14699 " pathEditMode="relative" rAng="0" ptsTypes="AA">
                                      <p:cBhvr>
                                        <p:cTn id="38" dur="300" spd="-100000" fill="hold"/>
                                        <p:tgtEl>
                                          <p:spTgt spid="177"/>
                                        </p:tgtEl>
                                        <p:attrNameLst>
                                          <p:attrName>ppt_x</p:attrName>
                                          <p:attrName>ppt_y</p:attrName>
                                        </p:attrNameLst>
                                      </p:cBhvr>
                                      <p:rCtr x="25977" y="7338"/>
                                    </p:animMotion>
                                  </p:childTnLst>
                                </p:cTn>
                              </p:par>
                              <p:par>
                                <p:cTn id="39" presetID="9" presetClass="emph" presetSubtype="0" grpId="0" nodeType="withEffect">
                                  <p:stCondLst>
                                    <p:cond delay="0"/>
                                  </p:stCondLst>
                                  <p:childTnLst>
                                    <p:set>
                                      <p:cBhvr rctx="PPT">
                                        <p:cTn id="40" dur="1800"/>
                                        <p:tgtEl>
                                          <p:spTgt spid="179"/>
                                        </p:tgtEl>
                                        <p:attrNameLst>
                                          <p:attrName>style.opacity</p:attrName>
                                        </p:attrNameLst>
                                      </p:cBhvr>
                                      <p:to>
                                        <p:strVal val="0"/>
                                      </p:to>
                                    </p:set>
                                    <p:animEffect filter="image" prLst="opacity: 0">
                                      <p:cBhvr rctx="IE">
                                        <p:cTn id="41" dur="1800"/>
                                        <p:tgtEl>
                                          <p:spTgt spid="179"/>
                                        </p:tgtEl>
                                      </p:cBhvr>
                                    </p:animEffect>
                                  </p:childTnLst>
                                </p:cTn>
                              </p:par>
                              <p:par>
                                <p:cTn id="42" presetID="0" presetClass="path" presetSubtype="0" accel="50000" decel="50000" fill="hold" grpId="1" nodeType="withEffect">
                                  <p:stCondLst>
                                    <p:cond delay="1800"/>
                                  </p:stCondLst>
                                  <p:childTnLst>
                                    <p:animMotion origin="layout" path="M 1.45833E-6 -1.85185E-6 L 0.49622 0.13658 " pathEditMode="relative" rAng="0" ptsTypes="AA">
                                      <p:cBhvr>
                                        <p:cTn id="43" dur="200" spd="-100000" fill="hold"/>
                                        <p:tgtEl>
                                          <p:spTgt spid="179"/>
                                        </p:tgtEl>
                                        <p:attrNameLst>
                                          <p:attrName>ppt_x</p:attrName>
                                          <p:attrName>ppt_y</p:attrName>
                                        </p:attrNameLst>
                                      </p:cBhvr>
                                      <p:rCtr x="24805" y="6829"/>
                                    </p:animMotion>
                                  </p:childTnLst>
                                </p:cTn>
                              </p:par>
                              <p:par>
                                <p:cTn id="44" presetID="9" presetClass="emph" presetSubtype="0" grpId="0" nodeType="withEffect">
                                  <p:stCondLst>
                                    <p:cond delay="0"/>
                                  </p:stCondLst>
                                  <p:childTnLst>
                                    <p:set>
                                      <p:cBhvr rctx="PPT">
                                        <p:cTn id="45" dur="2000"/>
                                        <p:tgtEl>
                                          <p:spTgt spid="181"/>
                                        </p:tgtEl>
                                        <p:attrNameLst>
                                          <p:attrName>style.opacity</p:attrName>
                                        </p:attrNameLst>
                                      </p:cBhvr>
                                      <p:to>
                                        <p:strVal val="0"/>
                                      </p:to>
                                    </p:set>
                                    <p:animEffect filter="image" prLst="opacity: 0">
                                      <p:cBhvr rctx="IE">
                                        <p:cTn id="46" dur="2000"/>
                                        <p:tgtEl>
                                          <p:spTgt spid="181"/>
                                        </p:tgtEl>
                                      </p:cBhvr>
                                    </p:animEffect>
                                  </p:childTnLst>
                                </p:cTn>
                              </p:par>
                              <p:par>
                                <p:cTn id="47" presetID="0" presetClass="path" presetSubtype="0" accel="50000" decel="50000" fill="hold" grpId="1" nodeType="withEffect">
                                  <p:stCondLst>
                                    <p:cond delay="2000"/>
                                  </p:stCondLst>
                                  <p:childTnLst>
                                    <p:animMotion origin="layout" path="M 1.875E-6 -1.85185E-6 L 0.46458 0.12616 " pathEditMode="relative" rAng="0" ptsTypes="AA">
                                      <p:cBhvr>
                                        <p:cTn id="48" dur="200" spd="-100000" fill="hold"/>
                                        <p:tgtEl>
                                          <p:spTgt spid="181"/>
                                        </p:tgtEl>
                                        <p:attrNameLst>
                                          <p:attrName>ppt_x</p:attrName>
                                          <p:attrName>ppt_y</p:attrName>
                                        </p:attrNameLst>
                                      </p:cBhvr>
                                      <p:rCtr x="23229" y="6296"/>
                                    </p:animMotion>
                                  </p:childTnLst>
                                </p:cTn>
                              </p:par>
                              <p:par>
                                <p:cTn id="49" presetID="26" presetClass="emph" presetSubtype="0" fill="hold" nodeType="withEffect">
                                  <p:stCondLst>
                                    <p:cond delay="2200"/>
                                  </p:stCondLst>
                                  <p:childTnLst>
                                    <p:animEffect transition="out" filter="fade">
                                      <p:cBhvr>
                                        <p:cTn id="50" dur="500" tmFilter="0, 0; .2, .5; .8, .5; 1, 0"/>
                                        <p:tgtEl>
                                          <p:spTgt spid="100"/>
                                        </p:tgtEl>
                                      </p:cBhvr>
                                    </p:animEffect>
                                    <p:animScale>
                                      <p:cBhvr>
                                        <p:cTn id="51" dur="250" autoRev="1" fill="hold"/>
                                        <p:tgtEl>
                                          <p:spTgt spid="100"/>
                                        </p:tgtEl>
                                      </p:cBhvr>
                                      <p:by x="105000" y="105000"/>
                                    </p:animScale>
                                  </p:childTnLst>
                                </p:cTn>
                              </p:par>
                              <p:par>
                                <p:cTn id="52" presetID="9" presetClass="emph" presetSubtype="0" nodeType="withEffect">
                                  <p:stCondLst>
                                    <p:cond delay="0"/>
                                  </p:stCondLst>
                                  <p:childTnLst>
                                    <p:set>
                                      <p:cBhvr rctx="PPT">
                                        <p:cTn id="53" dur="2500"/>
                                        <p:tgtEl>
                                          <p:spTgt spid="94"/>
                                        </p:tgtEl>
                                        <p:attrNameLst>
                                          <p:attrName>style.opacity</p:attrName>
                                        </p:attrNameLst>
                                      </p:cBhvr>
                                      <p:to>
                                        <p:strVal val="0"/>
                                      </p:to>
                                    </p:set>
                                    <p:animEffect filter="image" prLst="opacity: 0">
                                      <p:cBhvr rctx="IE">
                                        <p:cTn id="54" dur="2500"/>
                                        <p:tgtEl>
                                          <p:spTgt spid="94"/>
                                        </p:tgtEl>
                                      </p:cBhvr>
                                    </p:animEffect>
                                  </p:childTnLst>
                                </p:cTn>
                              </p:par>
                              <p:par>
                                <p:cTn id="55" presetID="0" presetClass="path" presetSubtype="0" accel="50000" decel="50000" fill="hold" nodeType="withEffect">
                                  <p:stCondLst>
                                    <p:cond delay="2500"/>
                                  </p:stCondLst>
                                  <p:childTnLst>
                                    <p:animMotion origin="layout" path="M -8.33333E-7 -3.7037E-7 C -0.02239 -0.00046 -0.09362 -0.00185 -0.1345 -0.00324 C -0.17565 -0.00463 -0.21667 -0.00648 -0.24544 -0.00856 C -0.27435 -0.01065 -0.28164 -0.00926 -0.30781 -0.01528 C -0.33385 -0.0213 -0.38229 -0.03819 -0.40195 -0.04421 " pathEditMode="relative" rAng="0" ptsTypes="AAAAA">
                                      <p:cBhvr>
                                        <p:cTn id="56" dur="900" spd="-100000" fill="hold"/>
                                        <p:tgtEl>
                                          <p:spTgt spid="94"/>
                                        </p:tgtEl>
                                        <p:attrNameLst>
                                          <p:attrName>ppt_x</p:attrName>
                                          <p:attrName>ppt_y</p:attrName>
                                        </p:attrNameLst>
                                      </p:cBhvr>
                                      <p:rCtr x="-20091" y="-2222"/>
                                    </p:animMotion>
                                  </p:childTnLst>
                                </p:cTn>
                              </p:par>
                              <p:par>
                                <p:cTn id="57" presetID="9" presetClass="emph" presetSubtype="0" grpId="0" nodeType="withEffect">
                                  <p:stCondLst>
                                    <p:cond delay="0"/>
                                  </p:stCondLst>
                                  <p:childTnLst>
                                    <p:set>
                                      <p:cBhvr rctx="PPT">
                                        <p:cTn id="58" dur="3400"/>
                                        <p:tgtEl>
                                          <p:spTgt spid="188"/>
                                        </p:tgtEl>
                                        <p:attrNameLst>
                                          <p:attrName>style.opacity</p:attrName>
                                        </p:attrNameLst>
                                      </p:cBhvr>
                                      <p:to>
                                        <p:strVal val="0"/>
                                      </p:to>
                                    </p:set>
                                    <p:animEffect filter="image" prLst="opacity: 0">
                                      <p:cBhvr rctx="IE">
                                        <p:cTn id="59" dur="3400"/>
                                        <p:tgtEl>
                                          <p:spTgt spid="188"/>
                                        </p:tgtEl>
                                      </p:cBhvr>
                                    </p:animEffect>
                                  </p:childTnLst>
                                </p:cTn>
                              </p:par>
                              <p:par>
                                <p:cTn id="60" presetID="0" presetClass="path" presetSubtype="0" accel="50000" decel="50000" fill="hold" grpId="1" nodeType="withEffect">
                                  <p:stCondLst>
                                    <p:cond delay="3400"/>
                                  </p:stCondLst>
                                  <p:childTnLst>
                                    <p:animMotion origin="layout" path="M -0.00013 0.00093 C -0.0194 -0.00278 -0.03867 -0.00625 -0.05807 0.00093 C -0.07721 0.0081 -0.10065 0.03588 -0.11679 0.04398 C -0.13294 0.05208 -0.14362 0.05 -0.15403 0.04838 " pathEditMode="relative" rAng="0" ptsTypes="AAAA">
                                      <p:cBhvr>
                                        <p:cTn id="61" dur="200" spd="-100000" fill="hold"/>
                                        <p:tgtEl>
                                          <p:spTgt spid="188"/>
                                        </p:tgtEl>
                                        <p:attrNameLst>
                                          <p:attrName>ppt_x</p:attrName>
                                          <p:attrName>ppt_y</p:attrName>
                                        </p:attrNameLst>
                                      </p:cBhvr>
                                      <p:rCtr x="-7695" y="2222"/>
                                    </p:animMotion>
                                  </p:childTnLst>
                                </p:cTn>
                              </p:par>
                              <p:par>
                                <p:cTn id="62" presetID="9" presetClass="emph" presetSubtype="0" grpId="0" nodeType="withEffect">
                                  <p:stCondLst>
                                    <p:cond delay="0"/>
                                  </p:stCondLst>
                                  <p:childTnLst>
                                    <p:set>
                                      <p:cBhvr rctx="PPT">
                                        <p:cTn id="63" dur="3600"/>
                                        <p:tgtEl>
                                          <p:spTgt spid="189"/>
                                        </p:tgtEl>
                                        <p:attrNameLst>
                                          <p:attrName>style.opacity</p:attrName>
                                        </p:attrNameLst>
                                      </p:cBhvr>
                                      <p:to>
                                        <p:strVal val="0"/>
                                      </p:to>
                                    </p:set>
                                    <p:animEffect filter="image" prLst="opacity: 0">
                                      <p:cBhvr rctx="IE">
                                        <p:cTn id="64" dur="3600"/>
                                        <p:tgtEl>
                                          <p:spTgt spid="189"/>
                                        </p:tgtEl>
                                      </p:cBhvr>
                                    </p:animEffect>
                                  </p:childTnLst>
                                </p:cTn>
                              </p:par>
                              <p:par>
                                <p:cTn id="65" presetID="0" presetClass="path" presetSubtype="0" accel="50000" decel="50000" fill="hold" grpId="1" nodeType="withEffect">
                                  <p:stCondLst>
                                    <p:cond delay="3600"/>
                                  </p:stCondLst>
                                  <p:childTnLst>
                                    <p:animMotion origin="layout" path="M -4.58333E-6 0.00232 C -0.01132 -0.00254 -0.02252 -0.0074 -0.03854 0.00047 C -0.05455 0.00857 -0.07812 0.04005 -0.09622 0.05023 C -0.11419 0.06042 -0.1302 0.06135 -0.14622 0.06273 " pathEditMode="relative" rAng="0" ptsTypes="AAAA">
                                      <p:cBhvr>
                                        <p:cTn id="66" dur="200" spd="-100000" fill="hold"/>
                                        <p:tgtEl>
                                          <p:spTgt spid="189"/>
                                        </p:tgtEl>
                                        <p:attrNameLst>
                                          <p:attrName>ppt_x</p:attrName>
                                          <p:attrName>ppt_y</p:attrName>
                                        </p:attrNameLst>
                                      </p:cBhvr>
                                      <p:rCtr x="-7305" y="2708"/>
                                    </p:animMotion>
                                  </p:childTnLst>
                                </p:cTn>
                              </p:par>
                              <p:par>
                                <p:cTn id="67" presetID="9" presetClass="emph" presetSubtype="0" grpId="0" nodeType="withEffect">
                                  <p:stCondLst>
                                    <p:cond delay="0"/>
                                  </p:stCondLst>
                                  <p:childTnLst>
                                    <p:set>
                                      <p:cBhvr rctx="PPT">
                                        <p:cTn id="68" dur="3800"/>
                                        <p:tgtEl>
                                          <p:spTgt spid="190"/>
                                        </p:tgtEl>
                                        <p:attrNameLst>
                                          <p:attrName>style.opacity</p:attrName>
                                        </p:attrNameLst>
                                      </p:cBhvr>
                                      <p:to>
                                        <p:strVal val="0"/>
                                      </p:to>
                                    </p:set>
                                    <p:animEffect filter="image" prLst="opacity: 0">
                                      <p:cBhvr rctx="IE">
                                        <p:cTn id="69" dur="3800"/>
                                        <p:tgtEl>
                                          <p:spTgt spid="190"/>
                                        </p:tgtEl>
                                      </p:cBhvr>
                                    </p:animEffect>
                                  </p:childTnLst>
                                </p:cTn>
                              </p:par>
                              <p:par>
                                <p:cTn id="70" presetID="0" presetClass="path" presetSubtype="0" accel="50000" decel="50000" fill="hold" grpId="1" nodeType="withEffect">
                                  <p:stCondLst>
                                    <p:cond delay="3800"/>
                                  </p:stCondLst>
                                  <p:childTnLst>
                                    <p:animMotion origin="layout" path="M -2.5E-6 -1.11111E-6 C -0.01054 -0.02037 -0.02135 -0.04051 -0.04127 -0.05555 C -0.06133 -0.0706 -0.09687 -0.06875 -0.12044 -0.08935 C -0.14414 -0.10995 -0.16367 -0.14444 -0.1832 -0.1787 " pathEditMode="relative" rAng="0" ptsTypes="AAAA">
                                      <p:cBhvr>
                                        <p:cTn id="71" dur="200" spd="-100000" fill="hold"/>
                                        <p:tgtEl>
                                          <p:spTgt spid="190"/>
                                        </p:tgtEl>
                                        <p:attrNameLst>
                                          <p:attrName>ppt_x</p:attrName>
                                          <p:attrName>ppt_y</p:attrName>
                                        </p:attrNameLst>
                                      </p:cBhvr>
                                      <p:rCtr x="-9167" y="-8935"/>
                                    </p:animMotion>
                                  </p:childTnLst>
                                </p:cTn>
                              </p:par>
                              <p:par>
                                <p:cTn id="72" presetID="9" presetClass="emph" presetSubtype="0" grpId="0" nodeType="withEffect">
                                  <p:stCondLst>
                                    <p:cond delay="0"/>
                                  </p:stCondLst>
                                  <p:childTnLst>
                                    <p:set>
                                      <p:cBhvr rctx="PPT">
                                        <p:cTn id="73" dur="4000"/>
                                        <p:tgtEl>
                                          <p:spTgt spid="191"/>
                                        </p:tgtEl>
                                        <p:attrNameLst>
                                          <p:attrName>style.opacity</p:attrName>
                                        </p:attrNameLst>
                                      </p:cBhvr>
                                      <p:to>
                                        <p:strVal val="0"/>
                                      </p:to>
                                    </p:set>
                                    <p:animEffect filter="image" prLst="opacity: 0">
                                      <p:cBhvr rctx="IE">
                                        <p:cTn id="74" dur="4000"/>
                                        <p:tgtEl>
                                          <p:spTgt spid="191"/>
                                        </p:tgtEl>
                                      </p:cBhvr>
                                    </p:animEffect>
                                  </p:childTnLst>
                                </p:cTn>
                              </p:par>
                              <p:par>
                                <p:cTn id="75" presetID="0" presetClass="path" presetSubtype="0" accel="50000" decel="50000" fill="hold" grpId="1" nodeType="withEffect">
                                  <p:stCondLst>
                                    <p:cond delay="4000"/>
                                  </p:stCondLst>
                                  <p:childTnLst>
                                    <p:animMotion origin="layout" path="M -2.5E-6 -2.96296E-6 C -0.01718 -0.02916 -0.03437 -0.0581 -0.05351 -0.07268 C -0.07252 -0.08727 -0.08854 -0.06574 -0.11471 -0.08727 C -0.14101 -0.10879 -0.17604 -0.15555 -0.21094 -0.20185 " pathEditMode="relative" rAng="0" ptsTypes="AAAA">
                                      <p:cBhvr>
                                        <p:cTn id="76" dur="200" spd="-100000" fill="hold"/>
                                        <p:tgtEl>
                                          <p:spTgt spid="191"/>
                                        </p:tgtEl>
                                        <p:attrNameLst>
                                          <p:attrName>ppt_x</p:attrName>
                                          <p:attrName>ppt_y</p:attrName>
                                        </p:attrNameLst>
                                      </p:cBhvr>
                                      <p:rCtr x="-10547" y="-10093"/>
                                    </p:animMotion>
                                  </p:childTnLst>
                                </p:cTn>
                              </p:par>
                              <p:par>
                                <p:cTn id="77" presetID="9" presetClass="emph" presetSubtype="0" grpId="0" nodeType="withEffect">
                                  <p:stCondLst>
                                    <p:cond delay="0"/>
                                  </p:stCondLst>
                                  <p:childTnLst>
                                    <p:set>
                                      <p:cBhvr rctx="PPT">
                                        <p:cTn id="78" dur="4100"/>
                                        <p:tgtEl>
                                          <p:spTgt spid="192"/>
                                        </p:tgtEl>
                                        <p:attrNameLst>
                                          <p:attrName>style.opacity</p:attrName>
                                        </p:attrNameLst>
                                      </p:cBhvr>
                                      <p:to>
                                        <p:strVal val="0"/>
                                      </p:to>
                                    </p:set>
                                    <p:animEffect filter="image" prLst="opacity: 0">
                                      <p:cBhvr rctx="IE">
                                        <p:cTn id="79" dur="4100"/>
                                        <p:tgtEl>
                                          <p:spTgt spid="192"/>
                                        </p:tgtEl>
                                      </p:cBhvr>
                                    </p:animEffect>
                                  </p:childTnLst>
                                </p:cTn>
                              </p:par>
                              <p:par>
                                <p:cTn id="80" presetID="0" presetClass="path" presetSubtype="0" accel="50000" decel="50000" fill="hold" grpId="1" nodeType="withEffect">
                                  <p:stCondLst>
                                    <p:cond delay="4000"/>
                                  </p:stCondLst>
                                  <p:childTnLst>
                                    <p:animMotion origin="layout" path="M -4.16667E-7 -1.11111E-6 L -0.03854 -0.06204 L -0.04948 -0.1625 L -0.13073 -0.20208 L -0.21471 -0.24143 " pathEditMode="relative" rAng="0" ptsTypes="AAAAA">
                                      <p:cBhvr>
                                        <p:cTn id="81" dur="200" spd="-100000" fill="hold"/>
                                        <p:tgtEl>
                                          <p:spTgt spid="192"/>
                                        </p:tgtEl>
                                        <p:attrNameLst>
                                          <p:attrName>ppt_x</p:attrName>
                                          <p:attrName>ppt_y</p:attrName>
                                        </p:attrNameLst>
                                      </p:cBhvr>
                                      <p:rCtr x="-10742" y="-12083"/>
                                    </p:animMotion>
                                  </p:childTnLst>
                                </p:cTn>
                              </p:par>
                              <p:par>
                                <p:cTn id="82" presetID="9" presetClass="emph" presetSubtype="0" grpId="0" nodeType="withEffect">
                                  <p:stCondLst>
                                    <p:cond delay="0"/>
                                  </p:stCondLst>
                                  <p:childTnLst>
                                    <p:set>
                                      <p:cBhvr rctx="PPT">
                                        <p:cTn id="83" dur="4300"/>
                                        <p:tgtEl>
                                          <p:spTgt spid="193"/>
                                        </p:tgtEl>
                                        <p:attrNameLst>
                                          <p:attrName>style.opacity</p:attrName>
                                        </p:attrNameLst>
                                      </p:cBhvr>
                                      <p:to>
                                        <p:strVal val="0"/>
                                      </p:to>
                                    </p:set>
                                    <p:animEffect filter="image" prLst="opacity: 0">
                                      <p:cBhvr rctx="IE">
                                        <p:cTn id="84" dur="4300"/>
                                        <p:tgtEl>
                                          <p:spTgt spid="193"/>
                                        </p:tgtEl>
                                      </p:cBhvr>
                                    </p:animEffect>
                                  </p:childTnLst>
                                </p:cTn>
                              </p:par>
                              <p:par>
                                <p:cTn id="85" presetID="0" presetClass="path" presetSubtype="0" accel="50000" decel="50000" fill="hold" grpId="1" nodeType="withEffect">
                                  <p:stCondLst>
                                    <p:cond delay="4300"/>
                                  </p:stCondLst>
                                  <p:childTnLst>
                                    <p:animMotion origin="layout" path="M -4.16667E-7 -2.96296E-6 C -0.02565 -0.03055 -0.05143 -0.06111 -0.06628 -0.09166 C -0.08125 -0.12129 -0.06003 -0.15254 -0.08906 -0.18055 C -0.1181 -0.20879 -0.1793 -0.23449 -0.24062 -0.25995 " pathEditMode="relative" rAng="0" ptsTypes="AAAA">
                                      <p:cBhvr>
                                        <p:cTn id="86" dur="200" spd="-100000" fill="hold"/>
                                        <p:tgtEl>
                                          <p:spTgt spid="193"/>
                                        </p:tgtEl>
                                        <p:attrNameLst>
                                          <p:attrName>ppt_x</p:attrName>
                                          <p:attrName>ppt_y</p:attrName>
                                        </p:attrNameLst>
                                      </p:cBhvr>
                                      <p:rCtr x="-12031" y="-13009"/>
                                    </p:animMotion>
                                  </p:childTnLst>
                                </p:cTn>
                              </p:par>
                              <p:par>
                                <p:cTn id="87" presetID="9" presetClass="emph" presetSubtype="0" grpId="0" nodeType="withEffect">
                                  <p:stCondLst>
                                    <p:cond delay="0"/>
                                  </p:stCondLst>
                                  <p:childTnLst>
                                    <p:set>
                                      <p:cBhvr rctx="PPT">
                                        <p:cTn id="88" dur="4500"/>
                                        <p:tgtEl>
                                          <p:spTgt spid="194"/>
                                        </p:tgtEl>
                                        <p:attrNameLst>
                                          <p:attrName>style.opacity</p:attrName>
                                        </p:attrNameLst>
                                      </p:cBhvr>
                                      <p:to>
                                        <p:strVal val="0"/>
                                      </p:to>
                                    </p:set>
                                    <p:animEffect filter="image" prLst="opacity: 0">
                                      <p:cBhvr rctx="IE">
                                        <p:cTn id="89" dur="4500"/>
                                        <p:tgtEl>
                                          <p:spTgt spid="194"/>
                                        </p:tgtEl>
                                      </p:cBhvr>
                                    </p:animEffect>
                                  </p:childTnLst>
                                </p:cTn>
                              </p:par>
                              <p:par>
                                <p:cTn id="90" presetID="0" presetClass="path" presetSubtype="0" accel="50000" decel="50000" fill="hold" grpId="1" nodeType="withEffect">
                                  <p:stCondLst>
                                    <p:cond delay="4500"/>
                                  </p:stCondLst>
                                  <p:childTnLst>
                                    <p:animMotion origin="layout" path="M -6.25E-7 -1.11111E-6 C 0.00625 -0.04838 0.01263 -0.09653 0.02461 -0.12662 C 0.03659 -0.15694 0.05664 -0.15463 0.07227 -0.18055 C 0.08789 -0.20694 0.09622 -0.25903 0.11875 -0.28495 C 0.14128 -0.31088 0.17448 -0.32361 0.20781 -0.33634 " pathEditMode="relative" rAng="0" ptsTypes="AAAAA">
                                      <p:cBhvr>
                                        <p:cTn id="91" dur="200" spd="-100000" fill="hold"/>
                                        <p:tgtEl>
                                          <p:spTgt spid="194"/>
                                        </p:tgtEl>
                                        <p:attrNameLst>
                                          <p:attrName>ppt_x</p:attrName>
                                          <p:attrName>ppt_y</p:attrName>
                                        </p:attrNameLst>
                                      </p:cBhvr>
                                      <p:rCtr x="10391" y="-16829"/>
                                    </p:animMotion>
                                  </p:childTnLst>
                                </p:cTn>
                              </p:par>
                              <p:par>
                                <p:cTn id="92" presetID="9" presetClass="emph" presetSubtype="0" grpId="0" nodeType="withEffect">
                                  <p:stCondLst>
                                    <p:cond delay="0"/>
                                  </p:stCondLst>
                                  <p:childTnLst>
                                    <p:set>
                                      <p:cBhvr rctx="PPT">
                                        <p:cTn id="93" dur="4700"/>
                                        <p:tgtEl>
                                          <p:spTgt spid="195"/>
                                        </p:tgtEl>
                                        <p:attrNameLst>
                                          <p:attrName>style.opacity</p:attrName>
                                        </p:attrNameLst>
                                      </p:cBhvr>
                                      <p:to>
                                        <p:strVal val="0"/>
                                      </p:to>
                                    </p:set>
                                    <p:animEffect filter="image" prLst="opacity: 0">
                                      <p:cBhvr rctx="IE">
                                        <p:cTn id="94" dur="4700"/>
                                        <p:tgtEl>
                                          <p:spTgt spid="195"/>
                                        </p:tgtEl>
                                      </p:cBhvr>
                                    </p:animEffect>
                                  </p:childTnLst>
                                </p:cTn>
                              </p:par>
                              <p:par>
                                <p:cTn id="95" presetID="0" presetClass="path" presetSubtype="0" accel="50000" decel="50000" fill="hold" grpId="1" nodeType="withEffect">
                                  <p:stCondLst>
                                    <p:cond delay="4700"/>
                                  </p:stCondLst>
                                  <p:childTnLst>
                                    <p:animMotion origin="layout" path="M -6.25E-7 -0.00023 C 0.00508 -0.04768 0.01029 -0.09537 0.0276 -0.13217 C 0.04492 -0.16944 0.08633 -0.19143 0.10404 -0.22037 C 0.12175 -0.2493 0.10885 -0.28495 0.13372 -0.30602 C 0.15846 -0.32708 0.20586 -0.33703 0.25352 -0.34699 " pathEditMode="relative" rAng="0" ptsTypes="AAAAA">
                                      <p:cBhvr>
                                        <p:cTn id="96" dur="200" spd="-100000" fill="hold"/>
                                        <p:tgtEl>
                                          <p:spTgt spid="195"/>
                                        </p:tgtEl>
                                        <p:attrNameLst>
                                          <p:attrName>ppt_x</p:attrName>
                                          <p:attrName>ppt_y</p:attrName>
                                        </p:attrNameLst>
                                      </p:cBhvr>
                                      <p:rCtr x="12669" y="-17338"/>
                                    </p:animMotion>
                                  </p:childTnLst>
                                </p:cTn>
                              </p:par>
                              <p:par>
                                <p:cTn id="97" presetID="9" presetClass="emph" presetSubtype="0" grpId="0" nodeType="withEffect">
                                  <p:stCondLst>
                                    <p:cond delay="0"/>
                                  </p:stCondLst>
                                  <p:childTnLst>
                                    <p:set>
                                      <p:cBhvr rctx="PPT">
                                        <p:cTn id="98" dur="5000"/>
                                        <p:tgtEl>
                                          <p:spTgt spid="196"/>
                                        </p:tgtEl>
                                        <p:attrNameLst>
                                          <p:attrName>style.opacity</p:attrName>
                                        </p:attrNameLst>
                                      </p:cBhvr>
                                      <p:to>
                                        <p:strVal val="0"/>
                                      </p:to>
                                    </p:set>
                                    <p:animEffect filter="image" prLst="opacity: 0">
                                      <p:cBhvr rctx="IE">
                                        <p:cTn id="99" dur="5000"/>
                                        <p:tgtEl>
                                          <p:spTgt spid="196"/>
                                        </p:tgtEl>
                                      </p:cBhvr>
                                    </p:animEffect>
                                  </p:childTnLst>
                                </p:cTn>
                              </p:par>
                              <p:par>
                                <p:cTn id="100" presetID="0" presetClass="path" presetSubtype="0" accel="50000" decel="50000" fill="hold" grpId="1" nodeType="withEffect">
                                  <p:stCondLst>
                                    <p:cond delay="5000"/>
                                  </p:stCondLst>
                                  <p:childTnLst>
                                    <p:animMotion origin="layout" path="M -8.33333E-7 -1.11111E-6 C 0.01927 -0.05231 0.03867 -0.10417 0.06237 -0.13333 C 0.08594 -0.16273 0.09844 -0.15532 0.14167 -0.17685 C 0.1849 -0.19815 0.25326 -0.23032 0.32188 -0.2625 " pathEditMode="relative" rAng="0" ptsTypes="AAAA">
                                      <p:cBhvr>
                                        <p:cTn id="101" dur="200" spd="-100000" fill="hold"/>
                                        <p:tgtEl>
                                          <p:spTgt spid="196"/>
                                        </p:tgtEl>
                                        <p:attrNameLst>
                                          <p:attrName>ppt_x</p:attrName>
                                          <p:attrName>ppt_y</p:attrName>
                                        </p:attrNameLst>
                                      </p:cBhvr>
                                      <p:rCtr x="16094" y="-13125"/>
                                    </p:animMotion>
                                  </p:childTnLst>
                                </p:cTn>
                              </p:par>
                              <p:par>
                                <p:cTn id="102" presetID="9" presetClass="emph" presetSubtype="0" grpId="0" nodeType="withEffect">
                                  <p:stCondLst>
                                    <p:cond delay="0"/>
                                  </p:stCondLst>
                                  <p:childTnLst>
                                    <p:set>
                                      <p:cBhvr rctx="PPT">
                                        <p:cTn id="103" dur="5200"/>
                                        <p:tgtEl>
                                          <p:spTgt spid="197"/>
                                        </p:tgtEl>
                                        <p:attrNameLst>
                                          <p:attrName>style.opacity</p:attrName>
                                        </p:attrNameLst>
                                      </p:cBhvr>
                                      <p:to>
                                        <p:strVal val="0"/>
                                      </p:to>
                                    </p:set>
                                    <p:animEffect filter="image" prLst="opacity: 0">
                                      <p:cBhvr rctx="IE">
                                        <p:cTn id="104" dur="5200"/>
                                        <p:tgtEl>
                                          <p:spTgt spid="197"/>
                                        </p:tgtEl>
                                      </p:cBhvr>
                                    </p:animEffect>
                                  </p:childTnLst>
                                </p:cTn>
                              </p:par>
                              <p:par>
                                <p:cTn id="105" presetID="0" presetClass="path" presetSubtype="0" accel="50000" decel="50000" fill="hold" grpId="1" nodeType="withEffect">
                                  <p:stCondLst>
                                    <p:cond delay="5200"/>
                                  </p:stCondLst>
                                  <p:childTnLst>
                                    <p:animMotion origin="layout" path="M -8.33333E-7 -2.96296E-6 C 0.01511 -0.04143 0.03021 -0.08333 0.07813 -0.12407 C 0.12604 -0.16527 0.23581 -0.21805 0.28711 -0.24652 C 0.33854 -0.275 0.36237 -0.28518 0.38607 -0.29537 " pathEditMode="relative" rAng="0" ptsTypes="AAAA">
                                      <p:cBhvr>
                                        <p:cTn id="106" dur="200" spd="-100000" fill="hold"/>
                                        <p:tgtEl>
                                          <p:spTgt spid="197"/>
                                        </p:tgtEl>
                                        <p:attrNameLst>
                                          <p:attrName>ppt_x</p:attrName>
                                          <p:attrName>ppt_y</p:attrName>
                                        </p:attrNameLst>
                                      </p:cBhvr>
                                      <p:rCtr x="19297" y="-14769"/>
                                    </p:animMotion>
                                  </p:childTnLst>
                                </p:cTn>
                              </p:par>
                              <p:par>
                                <p:cTn id="107" presetID="9" presetClass="emph" presetSubtype="0" grpId="0" nodeType="withEffect">
                                  <p:stCondLst>
                                    <p:cond delay="0"/>
                                  </p:stCondLst>
                                  <p:childTnLst>
                                    <p:set>
                                      <p:cBhvr rctx="PPT">
                                        <p:cTn id="108" dur="3000"/>
                                        <p:tgtEl>
                                          <p:spTgt spid="182"/>
                                        </p:tgtEl>
                                        <p:attrNameLst>
                                          <p:attrName>style.opacity</p:attrName>
                                        </p:attrNameLst>
                                      </p:cBhvr>
                                      <p:to>
                                        <p:strVal val="0"/>
                                      </p:to>
                                    </p:set>
                                    <p:animEffect filter="image" prLst="opacity: 0">
                                      <p:cBhvr rctx="IE">
                                        <p:cTn id="109" dur="3000"/>
                                        <p:tgtEl>
                                          <p:spTgt spid="182"/>
                                        </p:tgtEl>
                                      </p:cBhvr>
                                    </p:animEffect>
                                  </p:childTnLst>
                                </p:cTn>
                              </p:par>
                              <p:par>
                                <p:cTn id="110" presetID="0" presetClass="path" presetSubtype="0" accel="50000" decel="50000" fill="hold" grpId="1" nodeType="withEffect">
                                  <p:stCondLst>
                                    <p:cond delay="2800"/>
                                  </p:stCondLst>
                                  <p:childTnLst>
                                    <p:animMotion origin="layout" path="M 8.33333E-7 -3.7037E-7 C 0.08242 -0.02407 0.16497 -0.04792 0.23177 -0.0713 C 0.29857 -0.09468 0.35195 -0.13241 0.40104 -0.13981 C 0.45013 -0.14722 0.50378 -0.12037 0.52669 -0.1162 C 0.54961 -0.11204 0.54414 -0.11343 0.53867 -0.11481 " pathEditMode="relative" rAng="0" ptsTypes="AAAAA">
                                      <p:cBhvr>
                                        <p:cTn id="111" dur="1400" spd="-100000" fill="hold"/>
                                        <p:tgtEl>
                                          <p:spTgt spid="182"/>
                                        </p:tgtEl>
                                        <p:attrNameLst>
                                          <p:attrName>ppt_x</p:attrName>
                                          <p:attrName>ppt_y</p:attrName>
                                        </p:attrNameLst>
                                      </p:cBhvr>
                                      <p:rCtr x="27161" y="-7060"/>
                                    </p:animMotion>
                                  </p:childTnLst>
                                </p:cTn>
                              </p:par>
                              <p:par>
                                <p:cTn id="112" presetID="9" presetClass="emph" presetSubtype="0" grpId="0" nodeType="withEffect">
                                  <p:stCondLst>
                                    <p:cond delay="0"/>
                                  </p:stCondLst>
                                  <p:childTnLst>
                                    <p:set>
                                      <p:cBhvr rctx="PPT">
                                        <p:cTn id="113" dur="3200"/>
                                        <p:tgtEl>
                                          <p:spTgt spid="183"/>
                                        </p:tgtEl>
                                        <p:attrNameLst>
                                          <p:attrName>style.opacity</p:attrName>
                                        </p:attrNameLst>
                                      </p:cBhvr>
                                      <p:to>
                                        <p:strVal val="0"/>
                                      </p:to>
                                    </p:set>
                                    <p:animEffect filter="image" prLst="opacity: 0">
                                      <p:cBhvr rctx="IE">
                                        <p:cTn id="114" dur="3200"/>
                                        <p:tgtEl>
                                          <p:spTgt spid="183"/>
                                        </p:tgtEl>
                                      </p:cBhvr>
                                    </p:animEffect>
                                  </p:childTnLst>
                                </p:cTn>
                              </p:par>
                              <p:par>
                                <p:cTn id="115" presetID="0" presetClass="path" presetSubtype="0" accel="50000" decel="50000" fill="hold" grpId="1" nodeType="withEffect">
                                  <p:stCondLst>
                                    <p:cond delay="2800"/>
                                  </p:stCondLst>
                                  <p:childTnLst>
                                    <p:animMotion origin="layout" path="M -3.125E-6 -3.7037E-7 C 0.07917 -0.02014 0.15847 -0.04005 0.20795 -0.05926 C 0.25743 -0.07847 0.26302 -0.10972 0.29701 -0.11481 C 0.33112 -0.11991 0.38451 -0.11042 0.41198 -0.08981 C 0.43946 -0.06921 0.45039 -0.03009 0.46146 0.00926 " pathEditMode="relative" rAng="0" ptsTypes="AAAAA">
                                      <p:cBhvr>
                                        <p:cTn id="116" dur="1300" spd="-100000" fill="hold"/>
                                        <p:tgtEl>
                                          <p:spTgt spid="183"/>
                                        </p:tgtEl>
                                        <p:attrNameLst>
                                          <p:attrName>ppt_x</p:attrName>
                                          <p:attrName>ppt_y</p:attrName>
                                        </p:attrNameLst>
                                      </p:cBhvr>
                                      <p:rCtr x="23073" y="-5347"/>
                                    </p:animMotion>
                                  </p:childTnLst>
                                </p:cTn>
                              </p:par>
                              <p:par>
                                <p:cTn id="117" presetID="0" presetClass="path" presetSubtype="0" accel="50000" decel="50000" fill="hold" grpId="0" nodeType="withEffect">
                                  <p:stCondLst>
                                    <p:cond delay="0"/>
                                  </p:stCondLst>
                                  <p:childTnLst>
                                    <p:animMotion origin="layout" path="M 4.79167E-6 -0.00023 L 0.37018 -0.04213 " pathEditMode="relative" rAng="0" ptsTypes="AA">
                                      <p:cBhvr>
                                        <p:cTn id="118" dur="1000" spd="-100000" fill="hold"/>
                                        <p:tgtEl>
                                          <p:spTgt spid="186"/>
                                        </p:tgtEl>
                                        <p:attrNameLst>
                                          <p:attrName>ppt_x</p:attrName>
                                          <p:attrName>ppt_y</p:attrName>
                                        </p:attrNameLst>
                                      </p:cBhvr>
                                      <p:rCtr x="18503" y="-2106"/>
                                    </p:animMotion>
                                  </p:childTnLst>
                                </p:cTn>
                              </p:par>
                              <p:par>
                                <p:cTn id="119" presetID="26" presetClass="emph" presetSubtype="0" fill="hold" grpId="0" nodeType="withEffect">
                                  <p:stCondLst>
                                    <p:cond delay="4300"/>
                                  </p:stCondLst>
                                  <p:childTnLst>
                                    <p:animEffect transition="out" filter="fade">
                                      <p:cBhvr>
                                        <p:cTn id="120" dur="500" tmFilter="0, 0; .2, .5; .8, .5; 1, 0"/>
                                        <p:tgtEl>
                                          <p:spTgt spid="140"/>
                                        </p:tgtEl>
                                      </p:cBhvr>
                                    </p:animEffect>
                                    <p:animScale>
                                      <p:cBhvr>
                                        <p:cTn id="121" dur="250" autoRev="1" fill="hold"/>
                                        <p:tgtEl>
                                          <p:spTgt spid="140"/>
                                        </p:tgtEl>
                                      </p:cBhvr>
                                      <p:by x="105000" y="105000"/>
                                    </p:animScale>
                                  </p:childTnLst>
                                </p:cTn>
                              </p:par>
                              <p:par>
                                <p:cTn id="122" presetID="0" presetClass="path" presetSubtype="0" accel="50000" decel="50000" fill="hold" grpId="0" nodeType="withEffect">
                                  <p:stCondLst>
                                    <p:cond delay="0"/>
                                  </p:stCondLst>
                                  <p:childTnLst>
                                    <p:animMotion origin="layout" path="M -4.58333E-6 -0.00023 L 0.37019 -0.04213 " pathEditMode="relative" rAng="0" ptsTypes="AA">
                                      <p:cBhvr>
                                        <p:cTn id="123" dur="500" spd="-100000" fill="hold"/>
                                        <p:tgtEl>
                                          <p:spTgt spid="185"/>
                                        </p:tgtEl>
                                        <p:attrNameLst>
                                          <p:attrName>ppt_x</p:attrName>
                                          <p:attrName>ppt_y</p:attrName>
                                        </p:attrNameLst>
                                      </p:cBhvr>
                                      <p:rCtr x="18503" y="-2106"/>
                                    </p:animMotion>
                                  </p:childTnLst>
                                </p:cTn>
                              </p:par>
                              <p:par>
                                <p:cTn id="124" presetID="0" presetClass="path" presetSubtype="0" accel="50000" decel="50000" fill="hold" grpId="0" nodeType="withEffect">
                                  <p:stCondLst>
                                    <p:cond delay="0"/>
                                  </p:stCondLst>
                                  <p:childTnLst>
                                    <p:animMotion origin="layout" path="M 4.375E-6 -0.00023 L 0.37018 -0.04213 " pathEditMode="relative" rAng="0" ptsTypes="AA">
                                      <p:cBhvr>
                                        <p:cTn id="125" dur="1400" spd="-100000" fill="hold"/>
                                        <p:tgtEl>
                                          <p:spTgt spid="187"/>
                                        </p:tgtEl>
                                        <p:attrNameLst>
                                          <p:attrName>ppt_x</p:attrName>
                                          <p:attrName>ppt_y</p:attrName>
                                        </p:attrNameLst>
                                      </p:cBhvr>
                                      <p:rCtr x="18503"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ldLvl="0" animBg="1"/>
      <p:bldP spid="140" grpId="0" bldLvl="0" animBg="1"/>
      <p:bldP spid="174" grpId="0" bldLvl="0" animBg="1"/>
      <p:bldP spid="174" grpId="1" bldLvl="0" animBg="1"/>
      <p:bldP spid="175" grpId="0" bldLvl="0" animBg="1"/>
      <p:bldP spid="175" grpId="1" bldLvl="0" animBg="1"/>
      <p:bldP spid="176" grpId="0" bldLvl="0" animBg="1"/>
      <p:bldP spid="176" grpId="1" bldLvl="0" animBg="1"/>
      <p:bldP spid="177" grpId="0" bldLvl="0" animBg="1"/>
      <p:bldP spid="177" grpId="1" bldLvl="0" animBg="1"/>
      <p:bldP spid="178" grpId="0" bldLvl="0" animBg="1"/>
      <p:bldP spid="178" grpId="1" bldLvl="0" animBg="1"/>
      <p:bldP spid="179" grpId="0" bldLvl="0" animBg="1"/>
      <p:bldP spid="179" grpId="1" bldLvl="0" animBg="1"/>
      <p:bldP spid="180" grpId="0" bldLvl="0" animBg="1"/>
      <p:bldP spid="180" grpId="1" bldLvl="0" animBg="1"/>
      <p:bldP spid="181" grpId="0" bldLvl="0" animBg="1"/>
      <p:bldP spid="181" grpId="1" bldLvl="0" animBg="1"/>
      <p:bldP spid="182" grpId="0" bldLvl="0" animBg="1"/>
      <p:bldP spid="182" grpId="1" bldLvl="0" animBg="1"/>
      <p:bldP spid="183" grpId="0" bldLvl="0" animBg="1"/>
      <p:bldP spid="183" grpId="1" bldLvl="0" animBg="1"/>
      <p:bldP spid="185" grpId="0" bldLvl="0" animBg="1"/>
      <p:bldP spid="186" grpId="0" bldLvl="0" animBg="1"/>
      <p:bldP spid="187" grpId="0" bldLvl="0" animBg="1"/>
      <p:bldP spid="188" grpId="0" bldLvl="0" animBg="1"/>
      <p:bldP spid="188" grpId="1" bldLvl="0" animBg="1"/>
      <p:bldP spid="189" grpId="0" bldLvl="0" animBg="1"/>
      <p:bldP spid="189" grpId="1" bldLvl="0" animBg="1"/>
      <p:bldP spid="190" grpId="0" bldLvl="0" animBg="1"/>
      <p:bldP spid="190" grpId="1" bldLvl="0" animBg="1"/>
      <p:bldP spid="191" grpId="0" bldLvl="0" animBg="1"/>
      <p:bldP spid="191" grpId="1" bldLvl="0" animBg="1"/>
      <p:bldP spid="192" grpId="0" bldLvl="0" animBg="1"/>
      <p:bldP spid="192" grpId="1" bldLvl="0" animBg="1"/>
      <p:bldP spid="193" grpId="0" bldLvl="0" animBg="1"/>
      <p:bldP spid="193" grpId="1" bldLvl="0" animBg="1"/>
      <p:bldP spid="194" grpId="0" bldLvl="0" animBg="1"/>
      <p:bldP spid="194" grpId="1" bldLvl="0" animBg="1"/>
      <p:bldP spid="195" grpId="0" bldLvl="0" animBg="1"/>
      <p:bldP spid="195" grpId="1" bldLvl="0" animBg="1"/>
      <p:bldP spid="196" grpId="0" bldLvl="0" animBg="1"/>
      <p:bldP spid="196" grpId="1" bldLvl="0" animBg="1"/>
      <p:bldP spid="197" grpId="0" bldLvl="0" animBg="1"/>
      <p:bldP spid="197"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Loader_Box"/>
          <p:cNvGrpSpPr/>
          <p:nvPr/>
        </p:nvGrpSpPr>
        <p:grpSpPr>
          <a:xfrm>
            <a:off x="3989599" y="1732105"/>
            <a:ext cx="1746000" cy="844736"/>
            <a:chOff x="3470169" y="1660097"/>
            <a:chExt cx="1729022" cy="844736"/>
          </a:xfrm>
        </p:grpSpPr>
        <p:sp>
          <p:nvSpPr>
            <p:cNvPr id="117" name="矩形 116"/>
            <p:cNvSpPr/>
            <p:nvPr/>
          </p:nvSpPr>
          <p:spPr>
            <a:xfrm>
              <a:off x="3470169" y="1660097"/>
              <a:ext cx="1702800"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18" name="矩形 117"/>
            <p:cNvSpPr/>
            <p:nvPr/>
          </p:nvSpPr>
          <p:spPr>
            <a:xfrm>
              <a:off x="3504296" y="1879860"/>
              <a:ext cx="1694895" cy="22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Loader &amp; Symbol</a:t>
              </a:r>
              <a:endParaRPr lang="zh-CN" altLang="en-US" sz="900" b="1" dirty="0">
                <a:solidFill>
                  <a:schemeClr val="tx1"/>
                </a:solidFill>
              </a:endParaRPr>
            </a:p>
          </p:txBody>
        </p:sp>
      </p:grpSp>
      <p:sp>
        <p:nvSpPr>
          <p:cNvPr id="119" name="TextBox 118"/>
          <p:cNvSpPr txBox="1">
            <a:spLocks noChangeArrowheads="1"/>
          </p:cNvSpPr>
          <p:nvPr/>
        </p:nvSpPr>
        <p:spPr bwMode="auto">
          <a:xfrm>
            <a:off x="8300720" y="3794125"/>
            <a:ext cx="3079115" cy="2353310"/>
          </a:xfrm>
          <a:prstGeom prst="rect">
            <a:avLst/>
          </a:prstGeom>
          <a:noFill/>
          <a:ln w="12700">
            <a:solidFill>
              <a:srgbClr val="00B0F0">
                <a:alpha val="0"/>
              </a:srgbClr>
            </a:solidFill>
            <a:miter lim="800000"/>
          </a:ln>
        </p:spPr>
        <p:txBody>
          <a:bodyPr wrap="square">
            <a:spAutoFit/>
          </a:bodyPr>
          <a:lstStyle/>
          <a:p>
            <a:pPr algn="just">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2011</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gn="just">
              <a:lnSpc>
                <a:spcPct val="150000"/>
              </a:lnSpc>
            </a:pP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迎来了两个重大飞跃：多核支持</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内核代号 </a:t>
            </a:r>
            <a:r>
              <a:rPr lang="en-US" altLang="zh-CN" sz="1400" dirty="0">
                <a:solidFill>
                  <a:srgbClr val="FF0000"/>
                </a:solidFill>
                <a:latin typeface="微软雅黑" panose="020B0503020204020204" pitchFamily="34" charset="-122"/>
                <a:ea typeface="微软雅黑" panose="020B0503020204020204" pitchFamily="34" charset="-122"/>
              </a:rPr>
              <a:t>Gemini</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双子座</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和动态装载；更加丰富的文件系统、设备支持。从此，</a:t>
            </a: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开始向大型实时操作系统迈进。 </a:t>
            </a:r>
          </a:p>
        </p:txBody>
      </p:sp>
      <p:sp>
        <p:nvSpPr>
          <p:cNvPr id="120" name="矩形 119"/>
          <p:cNvSpPr/>
          <p:nvPr/>
        </p:nvSpPr>
        <p:spPr>
          <a:xfrm>
            <a:off x="554927" y="6501480"/>
            <a:ext cx="712879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Hardware</a:t>
            </a:r>
            <a:endParaRPr lang="zh-CN" altLang="en-US" sz="1400" b="1" dirty="0">
              <a:solidFill>
                <a:schemeClr val="tx1"/>
              </a:solidFill>
            </a:endParaRPr>
          </a:p>
        </p:txBody>
      </p:sp>
      <p:sp>
        <p:nvSpPr>
          <p:cNvPr id="121" name="矩形 120"/>
          <p:cNvSpPr/>
          <p:nvPr/>
        </p:nvSpPr>
        <p:spPr>
          <a:xfrm>
            <a:off x="554927" y="6165304"/>
            <a:ext cx="712879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BSP &amp; Drivers</a:t>
            </a:r>
            <a:endParaRPr lang="zh-CN" altLang="en-US" sz="1400" b="1" dirty="0">
              <a:solidFill>
                <a:schemeClr val="tx1"/>
              </a:solidFill>
            </a:endParaRPr>
          </a:p>
        </p:txBody>
      </p:sp>
      <p:sp>
        <p:nvSpPr>
          <p:cNvPr id="122" name="矩形 121"/>
          <p:cNvSpPr/>
          <p:nvPr/>
        </p:nvSpPr>
        <p:spPr>
          <a:xfrm>
            <a:off x="597418" y="5877272"/>
            <a:ext cx="144016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Architecture</a:t>
            </a:r>
            <a:endParaRPr lang="zh-CN" altLang="en-US" sz="1400" b="1" dirty="0">
              <a:solidFill>
                <a:schemeClr val="tx1"/>
              </a:solidFill>
            </a:endParaRPr>
          </a:p>
        </p:txBody>
      </p:sp>
      <p:sp>
        <p:nvSpPr>
          <p:cNvPr id="123" name="矩形 122"/>
          <p:cNvSpPr/>
          <p:nvPr/>
        </p:nvSpPr>
        <p:spPr>
          <a:xfrm>
            <a:off x="554927" y="5078168"/>
            <a:ext cx="7128792" cy="1039143"/>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bg1"/>
              </a:solidFill>
            </a:endParaRPr>
          </a:p>
        </p:txBody>
      </p:sp>
      <p:sp>
        <p:nvSpPr>
          <p:cNvPr id="124" name="矩形 123"/>
          <p:cNvSpPr/>
          <p:nvPr/>
        </p:nvSpPr>
        <p:spPr>
          <a:xfrm>
            <a:off x="567342" y="5068340"/>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rPr>
              <a:t>LongWing</a:t>
            </a:r>
            <a:r>
              <a:rPr lang="en-US" altLang="zh-CN" sz="1400" b="1" baseline="30000" dirty="0">
                <a:solidFill>
                  <a:schemeClr val="tx1"/>
                </a:solidFill>
              </a:rPr>
              <a:t>(TM)</a:t>
            </a:r>
            <a:r>
              <a:rPr lang="en-US" altLang="zh-CN" sz="1400" b="1" dirty="0">
                <a:solidFill>
                  <a:schemeClr val="tx1"/>
                </a:solidFill>
              </a:rPr>
              <a:t> Kernel</a:t>
            </a:r>
            <a:endParaRPr lang="zh-CN" altLang="en-US" sz="1400" b="1" dirty="0">
              <a:solidFill>
                <a:schemeClr val="tx1"/>
              </a:solidFill>
            </a:endParaRPr>
          </a:p>
        </p:txBody>
      </p:sp>
      <p:sp>
        <p:nvSpPr>
          <p:cNvPr id="125" name="圆角矩形 124"/>
          <p:cNvSpPr/>
          <p:nvPr/>
        </p:nvSpPr>
        <p:spPr>
          <a:xfrm>
            <a:off x="654008" y="560459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Interrupt</a:t>
            </a:r>
            <a:endParaRPr lang="zh-CN" altLang="en-US" sz="900" dirty="0">
              <a:solidFill>
                <a:schemeClr val="bg1"/>
              </a:solidFill>
            </a:endParaRPr>
          </a:p>
        </p:txBody>
      </p:sp>
      <p:sp>
        <p:nvSpPr>
          <p:cNvPr id="126" name="圆角矩形 125"/>
          <p:cNvSpPr/>
          <p:nvPr/>
        </p:nvSpPr>
        <p:spPr>
          <a:xfrm>
            <a:off x="654008" y="583817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Memory</a:t>
            </a:r>
            <a:endParaRPr lang="zh-CN" altLang="en-US" sz="900" dirty="0">
              <a:solidFill>
                <a:schemeClr val="bg1"/>
              </a:solidFill>
            </a:endParaRPr>
          </a:p>
        </p:txBody>
      </p:sp>
      <p:sp>
        <p:nvSpPr>
          <p:cNvPr id="127" name="圆角矩形 126"/>
          <p:cNvSpPr/>
          <p:nvPr/>
        </p:nvSpPr>
        <p:spPr>
          <a:xfrm>
            <a:off x="2061847" y="536878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MMU</a:t>
            </a:r>
            <a:endParaRPr lang="zh-CN" altLang="en-US" sz="900" dirty="0">
              <a:solidFill>
                <a:schemeClr val="bg1"/>
              </a:solidFill>
            </a:endParaRPr>
          </a:p>
        </p:txBody>
      </p:sp>
      <p:sp>
        <p:nvSpPr>
          <p:cNvPr id="128" name="圆角矩形 127"/>
          <p:cNvSpPr/>
          <p:nvPr/>
        </p:nvSpPr>
        <p:spPr>
          <a:xfrm>
            <a:off x="2061847" y="560459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RMS</a:t>
            </a:r>
            <a:endParaRPr lang="zh-CN" altLang="en-US" sz="900" dirty="0">
              <a:solidFill>
                <a:schemeClr val="bg1"/>
              </a:solidFill>
            </a:endParaRPr>
          </a:p>
        </p:txBody>
      </p:sp>
      <p:sp>
        <p:nvSpPr>
          <p:cNvPr id="129" name="圆角矩形 128"/>
          <p:cNvSpPr/>
          <p:nvPr/>
        </p:nvSpPr>
        <p:spPr>
          <a:xfrm>
            <a:off x="2061847" y="583817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rPr>
              <a:t>Coroutine</a:t>
            </a:r>
            <a:endParaRPr lang="zh-CN" altLang="en-US" sz="900" dirty="0">
              <a:solidFill>
                <a:schemeClr val="bg1"/>
              </a:solidFill>
            </a:endParaRPr>
          </a:p>
        </p:txBody>
      </p:sp>
      <p:sp>
        <p:nvSpPr>
          <p:cNvPr id="130" name="圆角矩形 129"/>
          <p:cNvSpPr/>
          <p:nvPr/>
        </p:nvSpPr>
        <p:spPr>
          <a:xfrm>
            <a:off x="3469686" y="536878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CACHE</a:t>
            </a:r>
            <a:endParaRPr lang="zh-CN" altLang="en-US" sz="900" dirty="0">
              <a:solidFill>
                <a:schemeClr val="bg1"/>
              </a:solidFill>
            </a:endParaRPr>
          </a:p>
        </p:txBody>
      </p:sp>
      <p:sp>
        <p:nvSpPr>
          <p:cNvPr id="131" name="圆角矩形 130"/>
          <p:cNvSpPr/>
          <p:nvPr/>
        </p:nvSpPr>
        <p:spPr>
          <a:xfrm>
            <a:off x="3469686" y="5604593"/>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Timer</a:t>
            </a:r>
            <a:endParaRPr lang="zh-CN" altLang="en-US" sz="900" dirty="0">
              <a:solidFill>
                <a:schemeClr val="bg1"/>
              </a:solidFill>
            </a:endParaRPr>
          </a:p>
        </p:txBody>
      </p:sp>
      <p:sp>
        <p:nvSpPr>
          <p:cNvPr id="132" name="圆角矩形 131"/>
          <p:cNvSpPr/>
          <p:nvPr/>
        </p:nvSpPr>
        <p:spPr>
          <a:xfrm>
            <a:off x="3469686" y="5838179"/>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Thread </a:t>
            </a:r>
            <a:endParaRPr lang="zh-CN" altLang="en-US" sz="900" dirty="0">
              <a:solidFill>
                <a:schemeClr val="bg1"/>
              </a:solidFill>
            </a:endParaRPr>
          </a:p>
        </p:txBody>
      </p:sp>
      <p:sp>
        <p:nvSpPr>
          <p:cNvPr id="133" name="圆角矩形 132"/>
          <p:cNvSpPr/>
          <p:nvPr/>
        </p:nvSpPr>
        <p:spPr>
          <a:xfrm>
            <a:off x="4877525" y="5358358"/>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Message</a:t>
            </a:r>
            <a:endParaRPr lang="zh-CN" altLang="en-US" sz="900" dirty="0">
              <a:solidFill>
                <a:schemeClr val="bg1"/>
              </a:solidFill>
            </a:endParaRPr>
          </a:p>
        </p:txBody>
      </p:sp>
      <p:sp>
        <p:nvSpPr>
          <p:cNvPr id="134" name="圆角矩形 133"/>
          <p:cNvSpPr/>
          <p:nvPr/>
        </p:nvSpPr>
        <p:spPr>
          <a:xfrm>
            <a:off x="4877525" y="5589240"/>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Work Queue</a:t>
            </a:r>
            <a:endParaRPr lang="zh-CN" altLang="en-US" sz="900" dirty="0">
              <a:solidFill>
                <a:schemeClr val="bg1"/>
              </a:solidFill>
            </a:endParaRPr>
          </a:p>
        </p:txBody>
      </p:sp>
      <p:sp>
        <p:nvSpPr>
          <p:cNvPr id="135" name="圆角矩形 134"/>
          <p:cNvSpPr/>
          <p:nvPr/>
        </p:nvSpPr>
        <p:spPr>
          <a:xfrm>
            <a:off x="6285365" y="5356372"/>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C++ Run Time Lib</a:t>
            </a:r>
            <a:endParaRPr lang="zh-CN" altLang="en-US" sz="900" dirty="0">
              <a:solidFill>
                <a:schemeClr val="bg1"/>
              </a:solidFill>
            </a:endParaRPr>
          </a:p>
        </p:txBody>
      </p:sp>
      <p:sp>
        <p:nvSpPr>
          <p:cNvPr id="136" name="圆角矩形 135"/>
          <p:cNvSpPr/>
          <p:nvPr/>
        </p:nvSpPr>
        <p:spPr>
          <a:xfrm>
            <a:off x="6285365" y="5592182"/>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Event</a:t>
            </a:r>
            <a:endParaRPr lang="zh-CN" altLang="en-US" sz="900" dirty="0">
              <a:solidFill>
                <a:schemeClr val="bg1"/>
              </a:solidFill>
            </a:endParaRPr>
          </a:p>
        </p:txBody>
      </p:sp>
      <p:sp>
        <p:nvSpPr>
          <p:cNvPr id="137" name="圆角矩形 136"/>
          <p:cNvSpPr/>
          <p:nvPr/>
        </p:nvSpPr>
        <p:spPr>
          <a:xfrm>
            <a:off x="4875406" y="5825768"/>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a:t>
            </a:r>
            <a:endParaRPr lang="zh-CN" altLang="en-US" sz="900" dirty="0">
              <a:solidFill>
                <a:schemeClr val="bg1"/>
              </a:solidFill>
            </a:endParaRPr>
          </a:p>
        </p:txBody>
      </p:sp>
      <p:sp>
        <p:nvSpPr>
          <p:cNvPr id="138" name="矩形 137"/>
          <p:cNvSpPr/>
          <p:nvPr/>
        </p:nvSpPr>
        <p:spPr>
          <a:xfrm>
            <a:off x="554926" y="3517859"/>
            <a:ext cx="3389791" cy="151216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39" name="圆角矩形 138"/>
          <p:cNvSpPr/>
          <p:nvPr/>
        </p:nvSpPr>
        <p:spPr>
          <a:xfrm>
            <a:off x="2835879" y="379841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BLOCK</a:t>
            </a:r>
            <a:endParaRPr lang="zh-CN" altLang="en-US" sz="800" dirty="0">
              <a:solidFill>
                <a:schemeClr val="bg1"/>
              </a:solidFill>
            </a:endParaRPr>
          </a:p>
        </p:txBody>
      </p:sp>
      <p:sp>
        <p:nvSpPr>
          <p:cNvPr id="140" name="矩形 139"/>
          <p:cNvSpPr/>
          <p:nvPr/>
        </p:nvSpPr>
        <p:spPr>
          <a:xfrm>
            <a:off x="567975" y="3510379"/>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rPr>
              <a:t>Standard device module</a:t>
            </a:r>
            <a:endParaRPr lang="zh-CN" altLang="en-US" sz="1400" b="1" dirty="0">
              <a:solidFill>
                <a:schemeClr val="accent6">
                  <a:lumMod val="75000"/>
                </a:schemeClr>
              </a:solidFill>
            </a:endParaRPr>
          </a:p>
        </p:txBody>
      </p:sp>
      <p:sp>
        <p:nvSpPr>
          <p:cNvPr id="141" name="圆角矩形 140"/>
          <p:cNvSpPr/>
          <p:nvPr/>
        </p:nvSpPr>
        <p:spPr>
          <a:xfrm>
            <a:off x="2835879" y="399643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GRAPH</a:t>
            </a:r>
            <a:endParaRPr lang="zh-CN" altLang="en-US" sz="800" dirty="0">
              <a:solidFill>
                <a:schemeClr val="bg1"/>
              </a:solidFill>
            </a:endParaRPr>
          </a:p>
        </p:txBody>
      </p:sp>
      <p:sp>
        <p:nvSpPr>
          <p:cNvPr id="142" name="圆角矩形 141"/>
          <p:cNvSpPr/>
          <p:nvPr/>
        </p:nvSpPr>
        <p:spPr>
          <a:xfrm>
            <a:off x="2835879" y="4194455"/>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PTY</a:t>
            </a:r>
            <a:endParaRPr lang="zh-CN" altLang="en-US" sz="800" dirty="0">
              <a:solidFill>
                <a:schemeClr val="bg1"/>
              </a:solidFill>
            </a:endParaRPr>
          </a:p>
        </p:txBody>
      </p:sp>
      <p:sp>
        <p:nvSpPr>
          <p:cNvPr id="143" name="圆角矩形 142"/>
          <p:cNvSpPr/>
          <p:nvPr/>
        </p:nvSpPr>
        <p:spPr>
          <a:xfrm>
            <a:off x="2835879" y="439247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SHM</a:t>
            </a:r>
            <a:endParaRPr lang="zh-CN" altLang="en-US" sz="800" dirty="0">
              <a:solidFill>
                <a:schemeClr val="bg1"/>
              </a:solidFill>
            </a:endParaRPr>
          </a:p>
        </p:txBody>
      </p:sp>
      <p:sp>
        <p:nvSpPr>
          <p:cNvPr id="144" name="圆角矩形 143"/>
          <p:cNvSpPr/>
          <p:nvPr/>
        </p:nvSpPr>
        <p:spPr>
          <a:xfrm>
            <a:off x="2835879" y="459050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a:t>
            </a:r>
            <a:endParaRPr lang="zh-CN" altLang="en-US" sz="800" dirty="0">
              <a:solidFill>
                <a:schemeClr val="bg1"/>
              </a:solidFill>
            </a:endParaRPr>
          </a:p>
        </p:txBody>
      </p:sp>
      <p:sp>
        <p:nvSpPr>
          <p:cNvPr id="145" name="圆角矩形 144"/>
          <p:cNvSpPr/>
          <p:nvPr/>
        </p:nvSpPr>
        <p:spPr>
          <a:xfrm>
            <a:off x="3387941" y="379841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CAN</a:t>
            </a:r>
            <a:endParaRPr lang="zh-CN" altLang="en-US" sz="800" dirty="0">
              <a:solidFill>
                <a:schemeClr val="bg1"/>
              </a:solidFill>
            </a:endParaRPr>
          </a:p>
        </p:txBody>
      </p:sp>
      <p:sp>
        <p:nvSpPr>
          <p:cNvPr id="146" name="圆角矩形 145"/>
          <p:cNvSpPr/>
          <p:nvPr/>
        </p:nvSpPr>
        <p:spPr>
          <a:xfrm>
            <a:off x="3387941" y="399643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SPI</a:t>
            </a:r>
            <a:endParaRPr lang="zh-CN" altLang="en-US" sz="800" dirty="0">
              <a:solidFill>
                <a:schemeClr val="bg1"/>
              </a:solidFill>
            </a:endParaRPr>
          </a:p>
        </p:txBody>
      </p:sp>
      <p:sp>
        <p:nvSpPr>
          <p:cNvPr id="147" name="圆角矩形 146"/>
          <p:cNvSpPr/>
          <p:nvPr/>
        </p:nvSpPr>
        <p:spPr>
          <a:xfrm>
            <a:off x="3387941" y="4194455"/>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USB</a:t>
            </a:r>
            <a:endParaRPr lang="zh-CN" altLang="en-US" sz="800" dirty="0">
              <a:solidFill>
                <a:schemeClr val="bg1"/>
              </a:solidFill>
            </a:endParaRPr>
          </a:p>
        </p:txBody>
      </p:sp>
      <p:sp>
        <p:nvSpPr>
          <p:cNvPr id="148" name="圆角矩形 147"/>
          <p:cNvSpPr/>
          <p:nvPr/>
        </p:nvSpPr>
        <p:spPr>
          <a:xfrm>
            <a:off x="3387941" y="439247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PIPE</a:t>
            </a:r>
            <a:endParaRPr lang="zh-CN" altLang="en-US" sz="800" dirty="0">
              <a:solidFill>
                <a:schemeClr val="bg1"/>
              </a:solidFill>
            </a:endParaRPr>
          </a:p>
        </p:txBody>
      </p:sp>
      <p:sp>
        <p:nvSpPr>
          <p:cNvPr id="149" name="圆角矩形 148"/>
          <p:cNvSpPr/>
          <p:nvPr/>
        </p:nvSpPr>
        <p:spPr>
          <a:xfrm>
            <a:off x="2283818" y="380174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SD</a:t>
            </a:r>
            <a:endParaRPr lang="zh-CN" altLang="en-US" sz="800" dirty="0">
              <a:solidFill>
                <a:schemeClr val="bg1"/>
              </a:solidFill>
            </a:endParaRPr>
          </a:p>
        </p:txBody>
      </p:sp>
      <p:sp>
        <p:nvSpPr>
          <p:cNvPr id="150" name="圆角矩形 149"/>
          <p:cNvSpPr/>
          <p:nvPr/>
        </p:nvSpPr>
        <p:spPr>
          <a:xfrm>
            <a:off x="2283818" y="399893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RTC</a:t>
            </a:r>
            <a:endParaRPr lang="zh-CN" altLang="en-US" sz="800" dirty="0">
              <a:solidFill>
                <a:schemeClr val="bg1"/>
              </a:solidFill>
            </a:endParaRPr>
          </a:p>
        </p:txBody>
      </p:sp>
      <p:sp>
        <p:nvSpPr>
          <p:cNvPr id="151" name="圆角矩形 150"/>
          <p:cNvSpPr/>
          <p:nvPr/>
        </p:nvSpPr>
        <p:spPr>
          <a:xfrm>
            <a:off x="2283818" y="419612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TTY</a:t>
            </a:r>
            <a:endParaRPr lang="zh-CN" altLang="en-US" sz="800" dirty="0">
              <a:solidFill>
                <a:schemeClr val="bg1"/>
              </a:solidFill>
            </a:endParaRPr>
          </a:p>
        </p:txBody>
      </p:sp>
      <p:sp>
        <p:nvSpPr>
          <p:cNvPr id="152" name="圆角矩形 151"/>
          <p:cNvSpPr/>
          <p:nvPr/>
        </p:nvSpPr>
        <p:spPr>
          <a:xfrm>
            <a:off x="2283818" y="439331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GPIO</a:t>
            </a:r>
            <a:endParaRPr lang="zh-CN" altLang="en-US" sz="800" dirty="0">
              <a:solidFill>
                <a:schemeClr val="bg1"/>
              </a:solidFill>
            </a:endParaRPr>
          </a:p>
        </p:txBody>
      </p:sp>
      <p:sp>
        <p:nvSpPr>
          <p:cNvPr id="153" name="圆角矩形 152"/>
          <p:cNvSpPr/>
          <p:nvPr/>
        </p:nvSpPr>
        <p:spPr>
          <a:xfrm>
            <a:off x="2283818" y="459049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AHCI</a:t>
            </a:r>
            <a:endParaRPr lang="zh-CN" altLang="en-US" sz="800" dirty="0">
              <a:solidFill>
                <a:schemeClr val="bg1"/>
              </a:solidFill>
            </a:endParaRPr>
          </a:p>
        </p:txBody>
      </p:sp>
      <p:sp>
        <p:nvSpPr>
          <p:cNvPr id="154" name="圆角矩形 153"/>
          <p:cNvSpPr/>
          <p:nvPr/>
        </p:nvSpPr>
        <p:spPr>
          <a:xfrm>
            <a:off x="1731757" y="3801744"/>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ATA</a:t>
            </a:r>
            <a:endParaRPr lang="zh-CN" altLang="en-US" sz="800" dirty="0">
              <a:solidFill>
                <a:schemeClr val="bg1"/>
              </a:solidFill>
            </a:endParaRPr>
          </a:p>
        </p:txBody>
      </p:sp>
      <p:sp>
        <p:nvSpPr>
          <p:cNvPr id="155" name="圆角矩形 154"/>
          <p:cNvSpPr/>
          <p:nvPr/>
        </p:nvSpPr>
        <p:spPr>
          <a:xfrm>
            <a:off x="1731757" y="399893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DMA</a:t>
            </a:r>
            <a:endParaRPr lang="zh-CN" altLang="en-US" sz="800" dirty="0">
              <a:solidFill>
                <a:schemeClr val="bg1"/>
              </a:solidFill>
            </a:endParaRPr>
          </a:p>
        </p:txBody>
      </p:sp>
      <p:sp>
        <p:nvSpPr>
          <p:cNvPr id="156" name="圆角矩形 155"/>
          <p:cNvSpPr/>
          <p:nvPr/>
        </p:nvSpPr>
        <p:spPr>
          <a:xfrm>
            <a:off x="1731757" y="419612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IIC</a:t>
            </a:r>
            <a:endParaRPr lang="zh-CN" altLang="en-US" sz="800" dirty="0">
              <a:solidFill>
                <a:schemeClr val="bg1"/>
              </a:solidFill>
            </a:endParaRPr>
          </a:p>
        </p:txBody>
      </p:sp>
      <p:sp>
        <p:nvSpPr>
          <p:cNvPr id="157" name="圆角矩形 156"/>
          <p:cNvSpPr/>
          <p:nvPr/>
        </p:nvSpPr>
        <p:spPr>
          <a:xfrm>
            <a:off x="1731757" y="439331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MII</a:t>
            </a:r>
            <a:endParaRPr lang="zh-CN" altLang="en-US" sz="800" dirty="0">
              <a:solidFill>
                <a:schemeClr val="bg1"/>
              </a:solidFill>
            </a:endParaRPr>
          </a:p>
        </p:txBody>
      </p:sp>
      <p:sp>
        <p:nvSpPr>
          <p:cNvPr id="158" name="圆角矩形 157"/>
          <p:cNvSpPr/>
          <p:nvPr/>
        </p:nvSpPr>
        <p:spPr>
          <a:xfrm>
            <a:off x="1731757" y="459049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PCI</a:t>
            </a:r>
            <a:endParaRPr lang="zh-CN" altLang="en-US" sz="800" dirty="0">
              <a:solidFill>
                <a:schemeClr val="bg1"/>
              </a:solidFill>
            </a:endParaRPr>
          </a:p>
        </p:txBody>
      </p:sp>
      <p:grpSp>
        <p:nvGrpSpPr>
          <p:cNvPr id="159" name="组合 158"/>
          <p:cNvGrpSpPr/>
          <p:nvPr/>
        </p:nvGrpSpPr>
        <p:grpSpPr>
          <a:xfrm>
            <a:off x="654642" y="3791231"/>
            <a:ext cx="1041111" cy="892579"/>
            <a:chOff x="445725" y="3140968"/>
            <a:chExt cx="813907" cy="1121962"/>
          </a:xfrm>
        </p:grpSpPr>
        <p:sp>
          <p:nvSpPr>
            <p:cNvPr id="160" name="矩形 159"/>
            <p:cNvSpPr/>
            <p:nvPr/>
          </p:nvSpPr>
          <p:spPr>
            <a:xfrm>
              <a:off x="445726" y="3140968"/>
              <a:ext cx="813906" cy="95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a:off x="445725" y="4055126"/>
              <a:ext cx="438887" cy="2078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圆角矩形 161"/>
          <p:cNvSpPr/>
          <p:nvPr/>
        </p:nvSpPr>
        <p:spPr>
          <a:xfrm>
            <a:off x="598051" y="3798411"/>
            <a:ext cx="741898"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b="1" dirty="0">
                <a:solidFill>
                  <a:schemeClr val="tx1"/>
                </a:solidFill>
              </a:rPr>
              <a:t>File System</a:t>
            </a:r>
            <a:endParaRPr lang="zh-CN" altLang="en-US" sz="700" b="1" dirty="0">
              <a:solidFill>
                <a:schemeClr val="tx1"/>
              </a:solidFill>
            </a:endParaRPr>
          </a:p>
        </p:txBody>
      </p:sp>
      <p:sp>
        <p:nvSpPr>
          <p:cNvPr id="163" name="圆角矩形 162"/>
          <p:cNvSpPr/>
          <p:nvPr/>
        </p:nvSpPr>
        <p:spPr>
          <a:xfrm>
            <a:off x="1216045" y="3821703"/>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TPS</a:t>
            </a:r>
            <a:endParaRPr lang="zh-CN" altLang="en-US" sz="700" dirty="0"/>
          </a:p>
        </p:txBody>
      </p:sp>
      <p:sp>
        <p:nvSpPr>
          <p:cNvPr id="164" name="圆角矩形 163"/>
          <p:cNvSpPr/>
          <p:nvPr/>
        </p:nvSpPr>
        <p:spPr>
          <a:xfrm>
            <a:off x="1216045" y="3965719"/>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NFS</a:t>
            </a:r>
            <a:endParaRPr lang="zh-CN" altLang="en-US" sz="700" dirty="0"/>
          </a:p>
        </p:txBody>
      </p:sp>
      <p:sp>
        <p:nvSpPr>
          <p:cNvPr id="165" name="圆角矩形 164"/>
          <p:cNvSpPr/>
          <p:nvPr/>
        </p:nvSpPr>
        <p:spPr>
          <a:xfrm>
            <a:off x="1216045" y="4109735"/>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50" dirty="0" err="1"/>
              <a:t>romFS</a:t>
            </a:r>
            <a:endParaRPr lang="zh-CN" altLang="en-US" sz="650" dirty="0"/>
          </a:p>
        </p:txBody>
      </p:sp>
      <p:sp>
        <p:nvSpPr>
          <p:cNvPr id="166" name="圆角矩形 165"/>
          <p:cNvSpPr/>
          <p:nvPr/>
        </p:nvSpPr>
        <p:spPr>
          <a:xfrm>
            <a:off x="1216045" y="4253751"/>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ramFS</a:t>
            </a:r>
            <a:endParaRPr lang="zh-CN" altLang="en-US" sz="700" dirty="0"/>
          </a:p>
        </p:txBody>
      </p:sp>
      <p:sp>
        <p:nvSpPr>
          <p:cNvPr id="167" name="圆角矩形 166"/>
          <p:cNvSpPr/>
          <p:nvPr/>
        </p:nvSpPr>
        <p:spPr>
          <a:xfrm>
            <a:off x="1216045" y="4397767"/>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fatFS</a:t>
            </a:r>
            <a:endParaRPr lang="zh-CN" altLang="en-US" sz="700" dirty="0"/>
          </a:p>
        </p:txBody>
      </p:sp>
      <p:sp>
        <p:nvSpPr>
          <p:cNvPr id="168" name="圆角矩形 167"/>
          <p:cNvSpPr/>
          <p:nvPr/>
        </p:nvSpPr>
        <p:spPr>
          <a:xfrm>
            <a:off x="690172" y="3976592"/>
            <a:ext cx="495382"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rootFS</a:t>
            </a:r>
            <a:endParaRPr lang="zh-CN" altLang="en-US" sz="700" dirty="0"/>
          </a:p>
        </p:txBody>
      </p:sp>
      <p:sp>
        <p:nvSpPr>
          <p:cNvPr id="169" name="圆角矩形 168"/>
          <p:cNvSpPr/>
          <p:nvPr/>
        </p:nvSpPr>
        <p:spPr>
          <a:xfrm>
            <a:off x="690172" y="4137269"/>
            <a:ext cx="495383"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proc</a:t>
            </a:r>
            <a:r>
              <a:rPr lang="en-US" altLang="zh-CN" sz="700" dirty="0"/>
              <a:t> FS</a:t>
            </a:r>
            <a:endParaRPr lang="zh-CN" altLang="en-US" sz="700" dirty="0"/>
          </a:p>
        </p:txBody>
      </p:sp>
      <p:sp>
        <p:nvSpPr>
          <p:cNvPr id="170" name="圆角矩形 169"/>
          <p:cNvSpPr/>
          <p:nvPr/>
        </p:nvSpPr>
        <p:spPr>
          <a:xfrm>
            <a:off x="690172" y="4303966"/>
            <a:ext cx="495381" cy="3478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700" dirty="0" err="1"/>
              <a:t>Yaffs</a:t>
            </a:r>
            <a:endParaRPr lang="en-US" altLang="zh-CN" sz="700" dirty="0"/>
          </a:p>
          <a:p>
            <a:pPr algn="ctr">
              <a:lnSpc>
                <a:spcPts val="500"/>
              </a:lnSpc>
            </a:pPr>
            <a:r>
              <a:rPr lang="en-US" altLang="zh-CN" sz="700" dirty="0"/>
              <a:t>+</a:t>
            </a:r>
          </a:p>
          <a:p>
            <a:pPr algn="ctr">
              <a:lnSpc>
                <a:spcPts val="500"/>
              </a:lnSpc>
            </a:pPr>
            <a:r>
              <a:rPr lang="en-US" altLang="zh-CN" sz="700" dirty="0" err="1"/>
              <a:t>mtd</a:t>
            </a:r>
            <a:endParaRPr lang="zh-CN" altLang="en-US" sz="700" dirty="0"/>
          </a:p>
        </p:txBody>
      </p:sp>
      <p:sp>
        <p:nvSpPr>
          <p:cNvPr id="171" name="圆角矩形 170"/>
          <p:cNvSpPr/>
          <p:nvPr/>
        </p:nvSpPr>
        <p:spPr>
          <a:xfrm>
            <a:off x="1225870" y="4559533"/>
            <a:ext cx="432046" cy="124277"/>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solidFill>
                  <a:schemeClr val="bg1"/>
                </a:solidFill>
              </a:rPr>
              <a:t>partition</a:t>
            </a:r>
            <a:endParaRPr lang="zh-CN" altLang="en-US" sz="500" dirty="0">
              <a:solidFill>
                <a:schemeClr val="bg1"/>
              </a:solidFill>
            </a:endParaRPr>
          </a:p>
        </p:txBody>
      </p:sp>
      <p:sp>
        <p:nvSpPr>
          <p:cNvPr id="172" name="下箭头 171"/>
          <p:cNvSpPr/>
          <p:nvPr/>
        </p:nvSpPr>
        <p:spPr>
          <a:xfrm>
            <a:off x="921037" y="4689480"/>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下箭头 172"/>
          <p:cNvSpPr/>
          <p:nvPr/>
        </p:nvSpPr>
        <p:spPr>
          <a:xfrm>
            <a:off x="1419033" y="4689481"/>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圆角矩形 173"/>
          <p:cNvSpPr/>
          <p:nvPr/>
        </p:nvSpPr>
        <p:spPr>
          <a:xfrm>
            <a:off x="690172" y="4767153"/>
            <a:ext cx="470379"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err="1">
                <a:solidFill>
                  <a:schemeClr val="bg1"/>
                </a:solidFill>
              </a:rPr>
              <a:t>nand</a:t>
            </a:r>
            <a:r>
              <a:rPr lang="en-US" altLang="zh-CN" sz="600" dirty="0">
                <a:solidFill>
                  <a:schemeClr val="bg1"/>
                </a:solidFill>
              </a:rPr>
              <a:t> cache</a:t>
            </a:r>
            <a:endParaRPr lang="zh-CN" altLang="en-US" sz="600" dirty="0">
              <a:solidFill>
                <a:schemeClr val="bg1"/>
              </a:solidFill>
            </a:endParaRPr>
          </a:p>
        </p:txBody>
      </p:sp>
      <p:sp>
        <p:nvSpPr>
          <p:cNvPr id="175" name="圆角矩形 174"/>
          <p:cNvSpPr/>
          <p:nvPr/>
        </p:nvSpPr>
        <p:spPr>
          <a:xfrm>
            <a:off x="1197577" y="4767151"/>
            <a:ext cx="468983"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disk cache</a:t>
            </a:r>
            <a:endParaRPr lang="zh-CN" altLang="en-US" sz="600" dirty="0">
              <a:solidFill>
                <a:schemeClr val="bg1"/>
              </a:solidFill>
            </a:endParaRPr>
          </a:p>
        </p:txBody>
      </p:sp>
      <p:sp>
        <p:nvSpPr>
          <p:cNvPr id="176" name="圆角矩形 175"/>
          <p:cNvSpPr/>
          <p:nvPr/>
        </p:nvSpPr>
        <p:spPr>
          <a:xfrm>
            <a:off x="1731757" y="4806523"/>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Keyboard</a:t>
            </a:r>
            <a:endParaRPr lang="zh-CN" altLang="en-US" sz="600" dirty="0">
              <a:solidFill>
                <a:schemeClr val="bg1"/>
              </a:solidFill>
            </a:endParaRPr>
          </a:p>
        </p:txBody>
      </p:sp>
      <p:sp>
        <p:nvSpPr>
          <p:cNvPr id="177" name="圆角矩形 176"/>
          <p:cNvSpPr/>
          <p:nvPr/>
        </p:nvSpPr>
        <p:spPr>
          <a:xfrm>
            <a:off x="2469839" y="4806523"/>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Mouse</a:t>
            </a:r>
            <a:endParaRPr lang="zh-CN" altLang="en-US" sz="600" dirty="0">
              <a:solidFill>
                <a:schemeClr val="bg1"/>
              </a:solidFill>
            </a:endParaRPr>
          </a:p>
        </p:txBody>
      </p:sp>
      <p:sp>
        <p:nvSpPr>
          <p:cNvPr id="178" name="圆角矩形 177"/>
          <p:cNvSpPr/>
          <p:nvPr/>
        </p:nvSpPr>
        <p:spPr>
          <a:xfrm>
            <a:off x="3207921" y="4806523"/>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Sound</a:t>
            </a:r>
            <a:endParaRPr lang="zh-CN" altLang="en-US" sz="600" dirty="0">
              <a:solidFill>
                <a:schemeClr val="bg1"/>
              </a:solidFill>
            </a:endParaRPr>
          </a:p>
        </p:txBody>
      </p:sp>
      <p:sp>
        <p:nvSpPr>
          <p:cNvPr id="179" name="矩形 178"/>
          <p:cNvSpPr/>
          <p:nvPr/>
        </p:nvSpPr>
        <p:spPr>
          <a:xfrm>
            <a:off x="554927" y="2615268"/>
            <a:ext cx="3389791" cy="854450"/>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80" name="圆角矩形 179"/>
          <p:cNvSpPr/>
          <p:nvPr/>
        </p:nvSpPr>
        <p:spPr>
          <a:xfrm>
            <a:off x="654008" y="291515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select</a:t>
            </a:r>
            <a:endParaRPr lang="zh-CN" altLang="en-US" sz="800" dirty="0"/>
          </a:p>
        </p:txBody>
      </p:sp>
      <p:sp>
        <p:nvSpPr>
          <p:cNvPr id="181" name="矩形 180"/>
          <p:cNvSpPr/>
          <p:nvPr/>
        </p:nvSpPr>
        <p:spPr>
          <a:xfrm>
            <a:off x="567342" y="2639428"/>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I/O System</a:t>
            </a:r>
            <a:endParaRPr lang="zh-CN" altLang="en-US" sz="1400" b="1" dirty="0">
              <a:solidFill>
                <a:schemeClr val="tx1"/>
              </a:solidFill>
            </a:endParaRPr>
          </a:p>
        </p:txBody>
      </p:sp>
      <p:sp>
        <p:nvSpPr>
          <p:cNvPr id="182" name="圆角矩形 181"/>
          <p:cNvSpPr/>
          <p:nvPr/>
        </p:nvSpPr>
        <p:spPr>
          <a:xfrm>
            <a:off x="654008" y="318456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timerfd</a:t>
            </a:r>
            <a:endParaRPr lang="zh-CN" altLang="en-US" sz="800" dirty="0"/>
          </a:p>
        </p:txBody>
      </p:sp>
      <p:sp>
        <p:nvSpPr>
          <p:cNvPr id="183" name="圆角矩形 182"/>
          <p:cNvSpPr/>
          <p:nvPr/>
        </p:nvSpPr>
        <p:spPr>
          <a:xfrm>
            <a:off x="1470271" y="291515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poll</a:t>
            </a:r>
            <a:endParaRPr lang="zh-CN" altLang="en-US" sz="800" dirty="0"/>
          </a:p>
        </p:txBody>
      </p:sp>
      <p:sp>
        <p:nvSpPr>
          <p:cNvPr id="184" name="圆角矩形 183"/>
          <p:cNvSpPr/>
          <p:nvPr/>
        </p:nvSpPr>
        <p:spPr>
          <a:xfrm>
            <a:off x="1470271" y="318456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signalfd</a:t>
            </a:r>
            <a:endParaRPr lang="zh-CN" altLang="en-US" sz="800" dirty="0"/>
          </a:p>
        </p:txBody>
      </p:sp>
      <p:sp>
        <p:nvSpPr>
          <p:cNvPr id="185" name="圆角矩形 184"/>
          <p:cNvSpPr/>
          <p:nvPr/>
        </p:nvSpPr>
        <p:spPr>
          <a:xfrm>
            <a:off x="2286533" y="291515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epoll</a:t>
            </a:r>
            <a:endParaRPr lang="zh-CN" altLang="en-US" sz="800" dirty="0"/>
          </a:p>
        </p:txBody>
      </p:sp>
      <p:sp>
        <p:nvSpPr>
          <p:cNvPr id="186" name="圆角矩形 185"/>
          <p:cNvSpPr/>
          <p:nvPr/>
        </p:nvSpPr>
        <p:spPr>
          <a:xfrm>
            <a:off x="2286534" y="318456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Power</a:t>
            </a:r>
            <a:endParaRPr lang="zh-CN" altLang="en-US" sz="800" dirty="0"/>
          </a:p>
        </p:txBody>
      </p:sp>
      <p:sp>
        <p:nvSpPr>
          <p:cNvPr id="187" name="圆角矩形 186"/>
          <p:cNvSpPr/>
          <p:nvPr/>
        </p:nvSpPr>
        <p:spPr>
          <a:xfrm>
            <a:off x="3102795" y="291515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eventfd</a:t>
            </a:r>
            <a:endParaRPr lang="zh-CN" altLang="en-US" sz="800" dirty="0"/>
          </a:p>
        </p:txBody>
      </p:sp>
      <p:sp>
        <p:nvSpPr>
          <p:cNvPr id="188" name="圆角矩形 187"/>
          <p:cNvSpPr/>
          <p:nvPr/>
        </p:nvSpPr>
        <p:spPr>
          <a:xfrm>
            <a:off x="3102796" y="3184564"/>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Hotplug</a:t>
            </a:r>
            <a:endParaRPr lang="zh-CN" altLang="en-US" sz="800" dirty="0"/>
          </a:p>
        </p:txBody>
      </p:sp>
      <p:sp>
        <p:nvSpPr>
          <p:cNvPr id="189" name="矩形 188"/>
          <p:cNvSpPr/>
          <p:nvPr/>
        </p:nvSpPr>
        <p:spPr>
          <a:xfrm>
            <a:off x="554927" y="1732105"/>
            <a:ext cx="3389791" cy="844736"/>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90" name="圆角矩形 189"/>
          <p:cNvSpPr/>
          <p:nvPr/>
        </p:nvSpPr>
        <p:spPr>
          <a:xfrm>
            <a:off x="654010" y="202110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pthread</a:t>
            </a:r>
            <a:endParaRPr lang="zh-CN" altLang="en-US" sz="800" dirty="0">
              <a:solidFill>
                <a:schemeClr val="bg1"/>
              </a:solidFill>
            </a:endParaRPr>
          </a:p>
        </p:txBody>
      </p:sp>
      <p:sp>
        <p:nvSpPr>
          <p:cNvPr id="191" name="矩形 190"/>
          <p:cNvSpPr/>
          <p:nvPr/>
        </p:nvSpPr>
        <p:spPr>
          <a:xfrm>
            <a:off x="567341" y="1746838"/>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rPr>
              <a:t>POSIX</a:t>
            </a:r>
            <a:endParaRPr lang="zh-CN" altLang="en-US" sz="1400" b="1" dirty="0">
              <a:solidFill>
                <a:srgbClr val="00B050"/>
              </a:solidFill>
            </a:endParaRPr>
          </a:p>
        </p:txBody>
      </p:sp>
      <p:sp>
        <p:nvSpPr>
          <p:cNvPr id="192" name="圆角矩形 191"/>
          <p:cNvSpPr/>
          <p:nvPr/>
        </p:nvSpPr>
        <p:spPr>
          <a:xfrm>
            <a:off x="654009" y="229051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dll</a:t>
            </a:r>
            <a:r>
              <a:rPr lang="en-US" altLang="zh-CN" sz="800" dirty="0">
                <a:solidFill>
                  <a:schemeClr val="bg1"/>
                </a:solidFill>
              </a:rPr>
              <a:t> lib</a:t>
            </a:r>
            <a:endParaRPr lang="zh-CN" altLang="en-US" sz="800" dirty="0">
              <a:solidFill>
                <a:schemeClr val="bg1"/>
              </a:solidFill>
            </a:endParaRPr>
          </a:p>
        </p:txBody>
      </p:sp>
      <p:sp>
        <p:nvSpPr>
          <p:cNvPr id="193" name="圆角矩形 192"/>
          <p:cNvSpPr/>
          <p:nvPr/>
        </p:nvSpPr>
        <p:spPr>
          <a:xfrm>
            <a:off x="1277826" y="2021100"/>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semaphore</a:t>
            </a:r>
            <a:endParaRPr lang="zh-CN" altLang="en-US" sz="800" dirty="0">
              <a:solidFill>
                <a:schemeClr val="bg1"/>
              </a:solidFill>
            </a:endParaRPr>
          </a:p>
        </p:txBody>
      </p:sp>
      <p:sp>
        <p:nvSpPr>
          <p:cNvPr id="194" name="圆角矩形 193"/>
          <p:cNvSpPr/>
          <p:nvPr/>
        </p:nvSpPr>
        <p:spPr>
          <a:xfrm>
            <a:off x="1277825" y="2290513"/>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async</a:t>
            </a:r>
            <a:r>
              <a:rPr lang="en-US" altLang="zh-CN" sz="800" dirty="0">
                <a:solidFill>
                  <a:schemeClr val="bg1"/>
                </a:solidFill>
              </a:rPr>
              <a:t> I/O</a:t>
            </a:r>
            <a:endParaRPr lang="zh-CN" altLang="en-US" sz="800" dirty="0">
              <a:solidFill>
                <a:schemeClr val="bg1"/>
              </a:solidFill>
            </a:endParaRPr>
          </a:p>
        </p:txBody>
      </p:sp>
      <p:sp>
        <p:nvSpPr>
          <p:cNvPr id="195" name="圆角矩形 194"/>
          <p:cNvSpPr/>
          <p:nvPr/>
        </p:nvSpPr>
        <p:spPr>
          <a:xfrm>
            <a:off x="2020632" y="202110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sched</a:t>
            </a:r>
            <a:endParaRPr lang="zh-CN" altLang="en-US" sz="800" dirty="0">
              <a:solidFill>
                <a:schemeClr val="bg1"/>
              </a:solidFill>
            </a:endParaRPr>
          </a:p>
        </p:txBody>
      </p:sp>
      <p:sp>
        <p:nvSpPr>
          <p:cNvPr id="196" name="圆角矩形 195"/>
          <p:cNvSpPr/>
          <p:nvPr/>
        </p:nvSpPr>
        <p:spPr>
          <a:xfrm>
            <a:off x="2020631" y="229051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multi I/O</a:t>
            </a:r>
            <a:endParaRPr lang="zh-CN" altLang="en-US" sz="800" dirty="0">
              <a:solidFill>
                <a:schemeClr val="bg1"/>
              </a:solidFill>
            </a:endParaRPr>
          </a:p>
        </p:txBody>
      </p:sp>
      <p:sp>
        <p:nvSpPr>
          <p:cNvPr id="197" name="圆角矩形 196"/>
          <p:cNvSpPr/>
          <p:nvPr/>
        </p:nvSpPr>
        <p:spPr>
          <a:xfrm>
            <a:off x="2644447" y="202110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mqueue</a:t>
            </a:r>
            <a:endParaRPr lang="zh-CN" altLang="en-US" sz="800" dirty="0">
              <a:solidFill>
                <a:schemeClr val="bg1"/>
              </a:solidFill>
            </a:endParaRPr>
          </a:p>
        </p:txBody>
      </p:sp>
      <p:sp>
        <p:nvSpPr>
          <p:cNvPr id="198" name="圆角矩形 197"/>
          <p:cNvSpPr/>
          <p:nvPr/>
        </p:nvSpPr>
        <p:spPr>
          <a:xfrm>
            <a:off x="2644447" y="229051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spwan</a:t>
            </a:r>
            <a:endParaRPr lang="zh-CN" altLang="en-US" sz="800" dirty="0">
              <a:solidFill>
                <a:schemeClr val="bg1"/>
              </a:solidFill>
            </a:endParaRPr>
          </a:p>
        </p:txBody>
      </p:sp>
      <p:sp>
        <p:nvSpPr>
          <p:cNvPr id="199" name="圆角矩形 198"/>
          <p:cNvSpPr/>
          <p:nvPr/>
        </p:nvSpPr>
        <p:spPr>
          <a:xfrm>
            <a:off x="3268262" y="202110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mman</a:t>
            </a:r>
            <a:endParaRPr lang="zh-CN" altLang="en-US" sz="800" dirty="0">
              <a:solidFill>
                <a:schemeClr val="bg1"/>
              </a:solidFill>
            </a:endParaRPr>
          </a:p>
        </p:txBody>
      </p:sp>
      <p:sp>
        <p:nvSpPr>
          <p:cNvPr id="200" name="圆角矩形 199"/>
          <p:cNvSpPr/>
          <p:nvPr/>
        </p:nvSpPr>
        <p:spPr>
          <a:xfrm>
            <a:off x="3268263" y="229051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fnmatch</a:t>
            </a:r>
            <a:endParaRPr lang="zh-CN" altLang="en-US" sz="800" dirty="0">
              <a:solidFill>
                <a:schemeClr val="bg1"/>
              </a:solidFill>
            </a:endParaRPr>
          </a:p>
        </p:txBody>
      </p:sp>
      <p:sp>
        <p:nvSpPr>
          <p:cNvPr id="201" name="矩形 200"/>
          <p:cNvSpPr/>
          <p:nvPr/>
        </p:nvSpPr>
        <p:spPr>
          <a:xfrm>
            <a:off x="554926" y="903178"/>
            <a:ext cx="7141207" cy="780785"/>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202" name="矩形 201"/>
          <p:cNvSpPr/>
          <p:nvPr/>
        </p:nvSpPr>
        <p:spPr>
          <a:xfrm>
            <a:off x="585002" y="908720"/>
            <a:ext cx="2582721"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rPr>
              <a:t>3rd part software &amp; tools</a:t>
            </a:r>
            <a:endParaRPr lang="zh-CN" altLang="en-US" sz="1400" b="1" dirty="0">
              <a:solidFill>
                <a:schemeClr val="bg1"/>
              </a:solidFill>
            </a:endParaRPr>
          </a:p>
        </p:txBody>
      </p:sp>
      <p:sp>
        <p:nvSpPr>
          <p:cNvPr id="203" name="Ld_libc"/>
          <p:cNvSpPr/>
          <p:nvPr/>
        </p:nvSpPr>
        <p:spPr>
          <a:xfrm>
            <a:off x="4237527" y="1787626"/>
            <a:ext cx="1199041" cy="172800"/>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libc</a:t>
            </a:r>
            <a:endParaRPr lang="zh-CN" altLang="en-US" sz="800" dirty="0">
              <a:solidFill>
                <a:schemeClr val="bg1"/>
              </a:solidFill>
            </a:endParaRPr>
          </a:p>
        </p:txBody>
      </p:sp>
      <p:sp>
        <p:nvSpPr>
          <p:cNvPr id="204" name="Ld_modko"/>
          <p:cNvSpPr/>
          <p:nvPr/>
        </p:nvSpPr>
        <p:spPr>
          <a:xfrm>
            <a:off x="4237527" y="2169579"/>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module.ko</a:t>
            </a:r>
            <a:endParaRPr lang="zh-CN" altLang="en-US" sz="800" dirty="0">
              <a:solidFill>
                <a:schemeClr val="bg1"/>
              </a:solidFill>
            </a:endParaRPr>
          </a:p>
        </p:txBody>
      </p:sp>
      <p:sp>
        <p:nvSpPr>
          <p:cNvPr id="205" name="Ld_libso"/>
          <p:cNvSpPr/>
          <p:nvPr/>
        </p:nvSpPr>
        <p:spPr>
          <a:xfrm>
            <a:off x="4237527" y="2383239"/>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library.so</a:t>
            </a:r>
            <a:endParaRPr lang="zh-CN" altLang="en-US" sz="800" dirty="0">
              <a:solidFill>
                <a:schemeClr val="bg1"/>
              </a:solidFill>
            </a:endParaRPr>
          </a:p>
        </p:txBody>
      </p:sp>
      <p:grpSp>
        <p:nvGrpSpPr>
          <p:cNvPr id="206" name="组合 205"/>
          <p:cNvGrpSpPr/>
          <p:nvPr/>
        </p:nvGrpSpPr>
        <p:grpSpPr>
          <a:xfrm>
            <a:off x="4002014" y="1730555"/>
            <a:ext cx="3694120" cy="3299475"/>
            <a:chOff x="436751" y="2876375"/>
            <a:chExt cx="822881" cy="1215750"/>
          </a:xfrm>
          <a:solidFill>
            <a:schemeClr val="accent6">
              <a:lumMod val="40000"/>
              <a:lumOff val="60000"/>
            </a:schemeClr>
          </a:solidFill>
        </p:grpSpPr>
        <p:sp>
          <p:nvSpPr>
            <p:cNvPr id="207" name="矩形 206"/>
            <p:cNvSpPr/>
            <p:nvPr/>
          </p:nvSpPr>
          <p:spPr>
            <a:xfrm>
              <a:off x="436751" y="3202363"/>
              <a:ext cx="822881" cy="88976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829315" y="2876375"/>
              <a:ext cx="430317" cy="43648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9" name="圆角矩形 208"/>
          <p:cNvSpPr/>
          <p:nvPr/>
        </p:nvSpPr>
        <p:spPr>
          <a:xfrm>
            <a:off x="4059937" y="2681972"/>
            <a:ext cx="3492181" cy="233179"/>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BSD socket</a:t>
            </a:r>
            <a:endParaRPr lang="zh-CN" altLang="en-US" sz="1000" dirty="0"/>
          </a:p>
        </p:txBody>
      </p:sp>
      <p:sp>
        <p:nvSpPr>
          <p:cNvPr id="210" name="圆角矩形 209"/>
          <p:cNvSpPr/>
          <p:nvPr/>
        </p:nvSpPr>
        <p:spPr>
          <a:xfrm>
            <a:off x="5831917" y="227687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TFTP</a:t>
            </a:r>
            <a:endParaRPr lang="zh-CN" altLang="en-US" sz="800" dirty="0"/>
          </a:p>
        </p:txBody>
      </p:sp>
      <p:sp>
        <p:nvSpPr>
          <p:cNvPr id="211" name="圆角矩形 210"/>
          <p:cNvSpPr/>
          <p:nvPr/>
        </p:nvSpPr>
        <p:spPr>
          <a:xfrm>
            <a:off x="6404769" y="2276872"/>
            <a:ext cx="55886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Ping4/6</a:t>
            </a:r>
            <a:endParaRPr lang="zh-CN" altLang="en-US" sz="800" dirty="0"/>
          </a:p>
        </p:txBody>
      </p:sp>
      <p:sp>
        <p:nvSpPr>
          <p:cNvPr id="212" name="圆角矩形 211"/>
          <p:cNvSpPr/>
          <p:nvPr/>
        </p:nvSpPr>
        <p:spPr>
          <a:xfrm>
            <a:off x="7021542" y="227687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syslog</a:t>
            </a:r>
            <a:endParaRPr lang="zh-CN" altLang="en-US" sz="800" dirty="0"/>
          </a:p>
        </p:txBody>
      </p:sp>
      <p:sp>
        <p:nvSpPr>
          <p:cNvPr id="213" name="圆角矩形 212"/>
          <p:cNvSpPr/>
          <p:nvPr/>
        </p:nvSpPr>
        <p:spPr>
          <a:xfrm>
            <a:off x="5831917" y="191683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FTP</a:t>
            </a:r>
            <a:endParaRPr lang="zh-CN" altLang="en-US" sz="800" dirty="0"/>
          </a:p>
        </p:txBody>
      </p:sp>
      <p:sp>
        <p:nvSpPr>
          <p:cNvPr id="214" name="圆角矩形 213"/>
          <p:cNvSpPr/>
          <p:nvPr/>
        </p:nvSpPr>
        <p:spPr>
          <a:xfrm>
            <a:off x="6404769" y="1916832"/>
            <a:ext cx="55886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SNTP</a:t>
            </a:r>
            <a:endParaRPr lang="zh-CN" altLang="en-US" sz="800" dirty="0"/>
          </a:p>
        </p:txBody>
      </p:sp>
      <p:sp>
        <p:nvSpPr>
          <p:cNvPr id="215" name="圆角矩形 214"/>
          <p:cNvSpPr/>
          <p:nvPr/>
        </p:nvSpPr>
        <p:spPr>
          <a:xfrm>
            <a:off x="7021542" y="191683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Telnet</a:t>
            </a:r>
            <a:endParaRPr lang="zh-CN" altLang="en-US" sz="800" dirty="0"/>
          </a:p>
        </p:txBody>
      </p:sp>
      <p:sp>
        <p:nvSpPr>
          <p:cNvPr id="216" name="矩形 215"/>
          <p:cNvSpPr/>
          <p:nvPr/>
        </p:nvSpPr>
        <p:spPr>
          <a:xfrm>
            <a:off x="4059936" y="2958494"/>
            <a:ext cx="3492181"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圆角矩形 216"/>
          <p:cNvSpPr/>
          <p:nvPr/>
        </p:nvSpPr>
        <p:spPr>
          <a:xfrm>
            <a:off x="4947414" y="4672351"/>
            <a:ext cx="737081"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PPPoE</a:t>
            </a:r>
            <a:endParaRPr lang="zh-CN" altLang="en-US" sz="800" dirty="0"/>
          </a:p>
        </p:txBody>
      </p:sp>
      <p:sp>
        <p:nvSpPr>
          <p:cNvPr id="218" name="圆角矩形 217"/>
          <p:cNvSpPr/>
          <p:nvPr/>
        </p:nvSpPr>
        <p:spPr>
          <a:xfrm>
            <a:off x="4947414" y="4358104"/>
            <a:ext cx="73079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PPP</a:t>
            </a:r>
            <a:endParaRPr lang="zh-CN" altLang="en-US" sz="800" dirty="0"/>
          </a:p>
        </p:txBody>
      </p:sp>
      <p:sp>
        <p:nvSpPr>
          <p:cNvPr id="219" name="圆角矩形 218"/>
          <p:cNvSpPr/>
          <p:nvPr/>
        </p:nvSpPr>
        <p:spPr>
          <a:xfrm>
            <a:off x="6027534" y="4358104"/>
            <a:ext cx="72008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NAT</a:t>
            </a:r>
            <a:endParaRPr lang="zh-CN" altLang="en-US" sz="800" dirty="0"/>
          </a:p>
        </p:txBody>
      </p:sp>
      <p:sp>
        <p:nvSpPr>
          <p:cNvPr id="220" name="圆角矩形 219"/>
          <p:cNvSpPr/>
          <p:nvPr/>
        </p:nvSpPr>
        <p:spPr>
          <a:xfrm>
            <a:off x="6027534" y="4662980"/>
            <a:ext cx="72008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VPN</a:t>
            </a:r>
            <a:endParaRPr lang="zh-CN" altLang="en-US" sz="800" dirty="0"/>
          </a:p>
        </p:txBody>
      </p:sp>
      <p:sp>
        <p:nvSpPr>
          <p:cNvPr id="221" name="矩形 220"/>
          <p:cNvSpPr/>
          <p:nvPr/>
        </p:nvSpPr>
        <p:spPr>
          <a:xfrm>
            <a:off x="5239955" y="3028947"/>
            <a:ext cx="1152128"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rPr>
              <a:t>AF_INET/AF_INET6</a:t>
            </a:r>
            <a:endParaRPr lang="zh-CN" altLang="en-US" sz="900" b="1" dirty="0">
              <a:solidFill>
                <a:srgbClr val="DA8F20"/>
              </a:solidFill>
            </a:endParaRPr>
          </a:p>
        </p:txBody>
      </p:sp>
      <p:sp>
        <p:nvSpPr>
          <p:cNvPr id="222" name="圆角矩形 221"/>
          <p:cNvSpPr/>
          <p:nvPr/>
        </p:nvSpPr>
        <p:spPr>
          <a:xfrm>
            <a:off x="4953325" y="3284984"/>
            <a:ext cx="731170" cy="20543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DNS</a:t>
            </a:r>
            <a:endParaRPr lang="zh-CN" altLang="en-US" sz="800" dirty="0"/>
          </a:p>
        </p:txBody>
      </p:sp>
      <p:sp>
        <p:nvSpPr>
          <p:cNvPr id="223" name="圆角矩形 222"/>
          <p:cNvSpPr/>
          <p:nvPr/>
        </p:nvSpPr>
        <p:spPr>
          <a:xfrm>
            <a:off x="6027534" y="3284984"/>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DHCP</a:t>
            </a:r>
            <a:endParaRPr lang="zh-CN" altLang="en-US" sz="800" dirty="0"/>
          </a:p>
        </p:txBody>
      </p:sp>
      <p:sp>
        <p:nvSpPr>
          <p:cNvPr id="224" name="圆角矩形 223"/>
          <p:cNvSpPr/>
          <p:nvPr/>
        </p:nvSpPr>
        <p:spPr>
          <a:xfrm>
            <a:off x="4947413" y="3595177"/>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UDP</a:t>
            </a:r>
            <a:endParaRPr lang="zh-CN" altLang="en-US" sz="800" dirty="0"/>
          </a:p>
        </p:txBody>
      </p:sp>
      <p:sp>
        <p:nvSpPr>
          <p:cNvPr id="225" name="圆角矩形 224"/>
          <p:cNvSpPr/>
          <p:nvPr/>
        </p:nvSpPr>
        <p:spPr>
          <a:xfrm>
            <a:off x="6027534" y="3573016"/>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TCP</a:t>
            </a:r>
            <a:endParaRPr lang="zh-CN" altLang="en-US" sz="800" dirty="0"/>
          </a:p>
        </p:txBody>
      </p:sp>
      <p:sp>
        <p:nvSpPr>
          <p:cNvPr id="226" name="圆角矩形 225"/>
          <p:cNvSpPr/>
          <p:nvPr/>
        </p:nvSpPr>
        <p:spPr>
          <a:xfrm>
            <a:off x="4947414" y="3883209"/>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IPv4/v6</a:t>
            </a:r>
            <a:endParaRPr lang="zh-CN" altLang="en-US" sz="800" dirty="0"/>
          </a:p>
        </p:txBody>
      </p:sp>
      <p:sp>
        <p:nvSpPr>
          <p:cNvPr id="227" name="圆角矩形 226"/>
          <p:cNvSpPr/>
          <p:nvPr/>
        </p:nvSpPr>
        <p:spPr>
          <a:xfrm>
            <a:off x="6027534" y="3861048"/>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ICMP</a:t>
            </a:r>
            <a:endParaRPr lang="zh-CN" altLang="en-US" sz="800" dirty="0"/>
          </a:p>
        </p:txBody>
      </p:sp>
      <p:sp>
        <p:nvSpPr>
          <p:cNvPr id="228" name="SQLite3"/>
          <p:cNvSpPr/>
          <p:nvPr/>
        </p:nvSpPr>
        <p:spPr>
          <a:xfrm>
            <a:off x="626934" y="1206044"/>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1"/>
                </a:solidFill>
              </a:rPr>
              <a:t>SQLite3</a:t>
            </a:r>
            <a:endParaRPr lang="zh-CN" altLang="en-US" sz="1200" dirty="0">
              <a:solidFill>
                <a:schemeClr val="bg1"/>
              </a:solidFill>
            </a:endParaRPr>
          </a:p>
        </p:txBody>
      </p:sp>
      <p:sp>
        <p:nvSpPr>
          <p:cNvPr id="229" name="Ini_parser"/>
          <p:cNvSpPr/>
          <p:nvPr/>
        </p:nvSpPr>
        <p:spPr>
          <a:xfrm>
            <a:off x="1501329" y="1206044"/>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rPr>
              <a:t>iniparser</a:t>
            </a:r>
            <a:endParaRPr lang="zh-CN" altLang="en-US" sz="1200" dirty="0">
              <a:solidFill>
                <a:schemeClr val="bg1"/>
              </a:solidFill>
            </a:endParaRPr>
          </a:p>
        </p:txBody>
      </p:sp>
      <p:sp>
        <p:nvSpPr>
          <p:cNvPr id="230" name="Ini_parser"/>
          <p:cNvSpPr/>
          <p:nvPr/>
        </p:nvSpPr>
        <p:spPr>
          <a:xfrm>
            <a:off x="2375724" y="1206044"/>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zLib</a:t>
            </a:r>
            <a:endParaRPr lang="zh-CN" altLang="en-US" sz="1200" dirty="0">
              <a:solidFill>
                <a:schemeClr val="bg1"/>
              </a:solidFill>
            </a:endParaRPr>
          </a:p>
        </p:txBody>
      </p:sp>
      <p:sp>
        <p:nvSpPr>
          <p:cNvPr id="231" name="Ini_parser"/>
          <p:cNvSpPr/>
          <p:nvPr/>
        </p:nvSpPr>
        <p:spPr>
          <a:xfrm>
            <a:off x="3250119" y="1206044"/>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miniXML</a:t>
            </a:r>
            <a:endParaRPr lang="zh-CN" altLang="en-US" sz="1200" dirty="0">
              <a:solidFill>
                <a:schemeClr val="bg1"/>
              </a:solidFill>
            </a:endParaRPr>
          </a:p>
        </p:txBody>
      </p:sp>
      <p:sp>
        <p:nvSpPr>
          <p:cNvPr id="232" name="A_FFmpeg"/>
          <p:cNvSpPr/>
          <p:nvPr/>
        </p:nvSpPr>
        <p:spPr>
          <a:xfrm>
            <a:off x="4124514" y="1206044"/>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FFmpeg</a:t>
            </a:r>
            <a:endParaRPr lang="zh-CN" altLang="en-US" sz="1200" dirty="0">
              <a:solidFill>
                <a:schemeClr val="bg1"/>
              </a:solidFill>
            </a:endParaRPr>
          </a:p>
        </p:txBody>
      </p:sp>
      <p:sp>
        <p:nvSpPr>
          <p:cNvPr id="233" name="A_STL"/>
          <p:cNvSpPr/>
          <p:nvPr/>
        </p:nvSpPr>
        <p:spPr>
          <a:xfrm>
            <a:off x="4998909" y="1206044"/>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STL</a:t>
            </a:r>
            <a:endParaRPr lang="zh-CN" altLang="en-US" sz="1200" dirty="0">
              <a:solidFill>
                <a:schemeClr val="bg1"/>
              </a:solidFill>
            </a:endParaRPr>
          </a:p>
        </p:txBody>
      </p:sp>
      <p:sp>
        <p:nvSpPr>
          <p:cNvPr id="234" name="A_SDL"/>
          <p:cNvSpPr/>
          <p:nvPr/>
        </p:nvSpPr>
        <p:spPr>
          <a:xfrm>
            <a:off x="5873304" y="1206044"/>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SDL</a:t>
            </a:r>
            <a:endParaRPr lang="zh-CN" altLang="en-US" sz="1200" dirty="0">
              <a:solidFill>
                <a:schemeClr val="bg1"/>
              </a:solidFill>
            </a:endParaRPr>
          </a:p>
        </p:txBody>
      </p:sp>
      <p:sp>
        <p:nvSpPr>
          <p:cNvPr id="235" name="A_SDL"/>
          <p:cNvSpPr/>
          <p:nvPr/>
        </p:nvSpPr>
        <p:spPr>
          <a:xfrm>
            <a:off x="6747702" y="1196752"/>
            <a:ext cx="792000" cy="350748"/>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Lua</a:t>
            </a:r>
            <a:endParaRPr lang="zh-CN" altLang="en-US" sz="1200" dirty="0">
              <a:solidFill>
                <a:schemeClr val="bg1"/>
              </a:solidFill>
            </a:endParaRPr>
          </a:p>
        </p:txBody>
      </p:sp>
      <p:sp>
        <p:nvSpPr>
          <p:cNvPr id="236" name="K_smp"/>
          <p:cNvSpPr/>
          <p:nvPr/>
        </p:nvSpPr>
        <p:spPr>
          <a:xfrm>
            <a:off x="654008" y="5368783"/>
            <a:ext cx="1245954" cy="206902"/>
          </a:xfrm>
          <a:prstGeom prst="roundRect">
            <a:avLst/>
          </a:prstGeom>
          <a:solidFill>
            <a:srgbClr val="00B05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SMP </a:t>
            </a:r>
            <a:r>
              <a:rPr lang="en-US" altLang="zh-CN" sz="900" dirty="0" err="1">
                <a:solidFill>
                  <a:schemeClr val="bg1"/>
                </a:solidFill>
              </a:rPr>
              <a:t>rt</a:t>
            </a:r>
            <a:r>
              <a:rPr lang="en-US" altLang="zh-CN" sz="900" dirty="0">
                <a:solidFill>
                  <a:schemeClr val="bg1"/>
                </a:solidFill>
              </a:rPr>
              <a:t> schedule</a:t>
            </a:r>
            <a:endParaRPr lang="zh-CN" altLang="en-US" sz="900" dirty="0">
              <a:solidFill>
                <a:schemeClr val="bg1"/>
              </a:solidFill>
            </a:endParaRPr>
          </a:p>
        </p:txBody>
      </p:sp>
      <p:grpSp>
        <p:nvGrpSpPr>
          <p:cNvPr id="244" name="组合 243"/>
          <p:cNvGrpSpPr/>
          <p:nvPr/>
        </p:nvGrpSpPr>
        <p:grpSpPr>
          <a:xfrm>
            <a:off x="0" y="244159"/>
            <a:ext cx="1929875" cy="464486"/>
            <a:chOff x="0" y="244159"/>
            <a:chExt cx="1929875" cy="464486"/>
          </a:xfrm>
        </p:grpSpPr>
        <p:sp>
          <p:nvSpPr>
            <p:cNvPr id="245" name="矩形 244"/>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246" name="组合 245"/>
            <p:cNvGrpSpPr/>
            <p:nvPr/>
          </p:nvGrpSpPr>
          <p:grpSpPr>
            <a:xfrm>
              <a:off x="0" y="244159"/>
              <a:ext cx="381000" cy="464486"/>
              <a:chOff x="4195133" y="512967"/>
              <a:chExt cx="233904" cy="337530"/>
            </a:xfrm>
            <a:solidFill>
              <a:srgbClr val="EF7A00"/>
            </a:solidFill>
          </p:grpSpPr>
          <p:sp>
            <p:nvSpPr>
              <p:cNvPr id="247" name="矩形 246"/>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8" name="矩形 247"/>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ppt_x"/>
                                          </p:val>
                                        </p:tav>
                                        <p:tav tm="100000">
                                          <p:val>
                                            <p:strVal val="#ppt_x"/>
                                          </p:val>
                                        </p:tav>
                                      </p:tavLst>
                                    </p:anim>
                                    <p:anim calcmode="lin" valueType="num">
                                      <p:cBhvr additive="base">
                                        <p:cTn id="8" dur="500" fill="hold"/>
                                        <p:tgtEl>
                                          <p:spTgt spid="119"/>
                                        </p:tgtEl>
                                        <p:attrNameLst>
                                          <p:attrName>ppt_y</p:attrName>
                                        </p:attrNameLst>
                                      </p:cBhvr>
                                      <p:tavLst>
                                        <p:tav tm="0">
                                          <p:val>
                                            <p:strVal val="1+#ppt_h/2"/>
                                          </p:val>
                                        </p:tav>
                                        <p:tav tm="100000">
                                          <p:val>
                                            <p:strVal val="#ppt_y"/>
                                          </p:val>
                                        </p:tav>
                                      </p:tavLst>
                                    </p:anim>
                                  </p:childTnLst>
                                </p:cTn>
                              </p:par>
                              <p:par>
                                <p:cTn id="9" presetID="0" presetClass="path" presetSubtype="0" accel="50000" decel="50000" fill="hold" nodeType="withEffect">
                                  <p:stCondLst>
                                    <p:cond delay="0"/>
                                  </p:stCondLst>
                                  <p:childTnLst>
                                    <p:animMotion origin="layout" path="M 1.875E-6 -3.7037E-7 L -0.00143 0.10301 " pathEditMode="relative" rAng="0" ptsTypes="AA">
                                      <p:cBhvr>
                                        <p:cTn id="10" dur="1000" spd="-100000" fill="hold"/>
                                        <p:tgtEl>
                                          <p:spTgt spid="113"/>
                                        </p:tgtEl>
                                        <p:attrNameLst>
                                          <p:attrName>ppt_x</p:attrName>
                                          <p:attrName>ppt_y</p:attrName>
                                        </p:attrNameLst>
                                      </p:cBhvr>
                                      <p:rCtr x="-78" y="5139"/>
                                    </p:animMotion>
                                  </p:childTnLst>
                                </p:cTn>
                              </p:par>
                              <p:par>
                                <p:cTn id="11" presetID="0" presetClass="path" presetSubtype="0" accel="50000" decel="50000" fill="hold" grpId="0" nodeType="withEffect">
                                  <p:stCondLst>
                                    <p:cond delay="0"/>
                                  </p:stCondLst>
                                  <p:childTnLst>
                                    <p:animMotion origin="layout" path="M -4.79167E-6 -3.7037E-6 C 0.04545 0.00301 0.09115 0.00602 0.11498 -3.7037E-6 C 0.13868 -0.00601 0.13659 -0.03009 0.14232 -0.03564 C 0.14805 -0.0412 0.14727 -0.04861 0.14909 -0.03333 C 0.15105 -0.01805 0.14961 0.04584 0.15417 0.05556 C 0.15873 0.06528 0.17292 0.04283 0.17657 0.02547 C 0.18021 0.00811 0.17357 -0.03564 0.17566 -0.04884 C 0.17774 -0.06203 0.18607 -0.07014 0.18907 -0.05324 C 0.19206 -0.03634 0.19258 0.03542 0.19323 0.05324 " pathEditMode="relative" rAng="0" ptsTypes="AAAAAAAAA">
                                      <p:cBhvr>
                                        <p:cTn id="12" dur="2000" spd="-100000" fill="hold"/>
                                        <p:tgtEl>
                                          <p:spTgt spid="204"/>
                                        </p:tgtEl>
                                        <p:attrNameLst>
                                          <p:attrName>ppt_x</p:attrName>
                                          <p:attrName>ppt_y</p:attrName>
                                        </p:attrNameLst>
                                      </p:cBhvr>
                                      <p:rCtr x="9661" y="-255"/>
                                    </p:animMotion>
                                  </p:childTnLst>
                                </p:cTn>
                              </p:par>
                              <p:par>
                                <p:cTn id="13" presetID="9" presetClass="emph" presetSubtype="0" grpId="1" nodeType="withEffect">
                                  <p:stCondLst>
                                    <p:cond delay="0"/>
                                  </p:stCondLst>
                                  <p:childTnLst>
                                    <p:set>
                                      <p:cBhvr rctx="PPT">
                                        <p:cTn id="14" dur="1300"/>
                                        <p:tgtEl>
                                          <p:spTgt spid="204"/>
                                        </p:tgtEl>
                                        <p:attrNameLst>
                                          <p:attrName>style.opacity</p:attrName>
                                        </p:attrNameLst>
                                      </p:cBhvr>
                                      <p:to>
                                        <p:strVal val="0"/>
                                      </p:to>
                                    </p:set>
                                    <p:animEffect filter="image" prLst="opacity: 0">
                                      <p:cBhvr rctx="IE">
                                        <p:cTn id="15" dur="1300"/>
                                        <p:tgtEl>
                                          <p:spTgt spid="204"/>
                                        </p:tgtEl>
                                      </p:cBhvr>
                                    </p:animEffect>
                                  </p:childTnLst>
                                </p:cTn>
                              </p:par>
                              <p:par>
                                <p:cTn id="16" presetID="0" presetClass="path" presetSubtype="0" accel="50000" decel="50000" fill="hold" grpId="0" nodeType="withEffect">
                                  <p:stCondLst>
                                    <p:cond delay="0"/>
                                  </p:stCondLst>
                                  <p:childTnLst>
                                    <p:animMotion origin="layout" path="M -4.79167E-6 -3.7037E-6 L -0.29127 0.01042 " pathEditMode="relative" rAng="0" ptsTypes="AA">
                                      <p:cBhvr>
                                        <p:cTn id="17" dur="1600" spd="-100000" fill="hold"/>
                                        <p:tgtEl>
                                          <p:spTgt spid="205"/>
                                        </p:tgtEl>
                                        <p:attrNameLst>
                                          <p:attrName>ppt_x</p:attrName>
                                          <p:attrName>ppt_y</p:attrName>
                                        </p:attrNameLst>
                                      </p:cBhvr>
                                      <p:rCtr x="-14570" y="509"/>
                                    </p:animMotion>
                                  </p:childTnLst>
                                </p:cTn>
                              </p:par>
                              <p:par>
                                <p:cTn id="18" presetID="9" presetClass="emph" presetSubtype="0" grpId="1" nodeType="withEffect">
                                  <p:stCondLst>
                                    <p:cond delay="0"/>
                                  </p:stCondLst>
                                  <p:childTnLst>
                                    <p:set>
                                      <p:cBhvr rctx="PPT">
                                        <p:cTn id="19" dur="1000"/>
                                        <p:tgtEl>
                                          <p:spTgt spid="205"/>
                                        </p:tgtEl>
                                        <p:attrNameLst>
                                          <p:attrName>style.opacity</p:attrName>
                                        </p:attrNameLst>
                                      </p:cBhvr>
                                      <p:to>
                                        <p:strVal val="0"/>
                                      </p:to>
                                    </p:set>
                                    <p:animEffect filter="image" prLst="opacity: 0">
                                      <p:cBhvr rctx="IE">
                                        <p:cTn id="20" dur="1000"/>
                                        <p:tgtEl>
                                          <p:spTgt spid="205"/>
                                        </p:tgtEl>
                                      </p:cBhvr>
                                    </p:animEffect>
                                  </p:childTnLst>
                                </p:cTn>
                              </p:par>
                              <p:par>
                                <p:cTn id="21" presetID="9" presetClass="emph" presetSubtype="0" grpId="0" nodeType="withEffect">
                                  <p:stCondLst>
                                    <p:cond delay="0"/>
                                  </p:stCondLst>
                                  <p:childTnLst>
                                    <p:set>
                                      <p:cBhvr rctx="PPT">
                                        <p:cTn id="22" dur="1100"/>
                                        <p:tgtEl>
                                          <p:spTgt spid="203"/>
                                        </p:tgtEl>
                                        <p:attrNameLst>
                                          <p:attrName>style.opacity</p:attrName>
                                        </p:attrNameLst>
                                      </p:cBhvr>
                                      <p:to>
                                        <p:strVal val="0"/>
                                      </p:to>
                                    </p:set>
                                    <p:animEffect filter="image" prLst="opacity: 0">
                                      <p:cBhvr rctx="IE">
                                        <p:cTn id="23" dur="1100"/>
                                        <p:tgtEl>
                                          <p:spTgt spid="203"/>
                                        </p:tgtEl>
                                      </p:cBhvr>
                                    </p:animEffect>
                                  </p:childTnLst>
                                </p:cTn>
                              </p:par>
                              <p:par>
                                <p:cTn id="24" presetID="0" presetClass="path" presetSubtype="0" accel="50000" decel="50000" fill="hold" grpId="1" nodeType="withEffect">
                                  <p:stCondLst>
                                    <p:cond delay="400"/>
                                  </p:stCondLst>
                                  <p:childTnLst>
                                    <p:animMotion origin="layout" path="M -4.79167E-6 1.85185E-6 L 0.00157 -0.03171 " pathEditMode="relative" rAng="0" ptsTypes="AA">
                                      <p:cBhvr>
                                        <p:cTn id="25" dur="1500" spd="-100000" fill="hold"/>
                                        <p:tgtEl>
                                          <p:spTgt spid="203"/>
                                        </p:tgtEl>
                                        <p:attrNameLst>
                                          <p:attrName>ppt_x</p:attrName>
                                          <p:attrName>ppt_y</p:attrName>
                                        </p:attrNameLst>
                                      </p:cBhvr>
                                      <p:rCtr x="78" y="-1597"/>
                                    </p:animMotion>
                                  </p:childTnLst>
                                </p:cTn>
                              </p:par>
                              <p:par>
                                <p:cTn id="26" presetID="6" presetClass="emph" presetSubtype="0" fill="hold" grpId="0" nodeType="withEffect">
                                  <p:stCondLst>
                                    <p:cond delay="1300"/>
                                  </p:stCondLst>
                                  <p:childTnLst>
                                    <p:animScale>
                                      <p:cBhvr>
                                        <p:cTn id="27" dur="1100" fill="hold"/>
                                        <p:tgtEl>
                                          <p:spTgt spid="236"/>
                                        </p:tgtEl>
                                      </p:cBhvr>
                                      <p:by x="200000" y="200000"/>
                                    </p:animScale>
                                  </p:childTnLst>
                                </p:cTn>
                              </p:par>
                              <p:par>
                                <p:cTn id="28" presetID="42" presetClass="path" presetSubtype="0" accel="50000" decel="50000" fill="hold" grpId="1" nodeType="withEffect">
                                  <p:stCondLst>
                                    <p:cond delay="1300"/>
                                  </p:stCondLst>
                                  <p:childTnLst>
                                    <p:animMotion origin="layout" path="M 2.5E-6 3.33333E-6 L 0.32278 0.00648 " pathEditMode="relative" rAng="0" ptsTypes="AA">
                                      <p:cBhvr>
                                        <p:cTn id="29" dur="1100" fill="hold"/>
                                        <p:tgtEl>
                                          <p:spTgt spid="236"/>
                                        </p:tgtEl>
                                        <p:attrNameLst>
                                          <p:attrName>ppt_x</p:attrName>
                                          <p:attrName>ppt_y</p:attrName>
                                        </p:attrNameLst>
                                      </p:cBhvr>
                                      <p:rCtr x="16133" y="324"/>
                                    </p:animMotion>
                                  </p:childTnLst>
                                </p:cTn>
                              </p:par>
                            </p:childTnLst>
                          </p:cTn>
                        </p:par>
                        <p:par>
                          <p:cTn id="30" fill="hold">
                            <p:stCondLst>
                              <p:cond delay="500"/>
                            </p:stCondLst>
                            <p:childTnLst>
                              <p:par>
                                <p:cTn id="31" presetID="42" presetClass="path" presetSubtype="0" accel="50000" decel="50000" fill="hold" grpId="2" nodeType="afterEffect">
                                  <p:stCondLst>
                                    <p:cond delay="700"/>
                                  </p:stCondLst>
                                  <p:childTnLst>
                                    <p:animMotion origin="layout" path="M 2.5E-6 3.33333E-6 L 0.31471 0.00648 " pathEditMode="relative" rAng="0" ptsTypes="AA">
                                      <p:cBhvr>
                                        <p:cTn id="32" dur="500" spd="-100000" fill="hold"/>
                                        <p:tgtEl>
                                          <p:spTgt spid="236"/>
                                        </p:tgtEl>
                                        <p:attrNameLst>
                                          <p:attrName>ppt_x</p:attrName>
                                          <p:attrName>ppt_y</p:attrName>
                                        </p:attrNameLst>
                                      </p:cBhvr>
                                      <p:rCtr x="15729" y="324"/>
                                    </p:animMotion>
                                  </p:childTnLst>
                                </p:cTn>
                              </p:par>
                              <p:par>
                                <p:cTn id="33" presetID="6" presetClass="emph" presetSubtype="0" fill="hold" grpId="3" nodeType="withEffect">
                                  <p:stCondLst>
                                    <p:cond delay="700"/>
                                  </p:stCondLst>
                                  <p:childTnLst>
                                    <p:animScale>
                                      <p:cBhvr>
                                        <p:cTn id="34" dur="500" fill="hold"/>
                                        <p:tgtEl>
                                          <p:spTgt spid="23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ldLvl="0" animBg="1"/>
      <p:bldP spid="203" grpId="0" bldLvl="0" animBg="1"/>
      <p:bldP spid="203" grpId="1" bldLvl="0" animBg="1"/>
      <p:bldP spid="204" grpId="0" bldLvl="0" animBg="1"/>
      <p:bldP spid="204" grpId="1" bldLvl="0" animBg="1"/>
      <p:bldP spid="205" grpId="0" bldLvl="0" animBg="1"/>
      <p:bldP spid="205" grpId="1" bldLvl="0" animBg="1"/>
      <p:bldP spid="236" grpId="0" bldLvl="0" animBg="1"/>
      <p:bldP spid="236" grpId="1" bldLvl="0" animBg="1"/>
      <p:bldP spid="236" grpId="2" bldLvl="0" animBg="1"/>
      <p:bldP spid="236" grpId="3"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矩形 118"/>
          <p:cNvSpPr/>
          <p:nvPr/>
        </p:nvSpPr>
        <p:spPr>
          <a:xfrm>
            <a:off x="3989599" y="1909730"/>
            <a:ext cx="1728000" cy="76825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20" name="矩形 119"/>
          <p:cNvSpPr/>
          <p:nvPr/>
        </p:nvSpPr>
        <p:spPr>
          <a:xfrm>
            <a:off x="4023726" y="2073641"/>
            <a:ext cx="1694895" cy="22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Loader &amp; Symbol</a:t>
            </a:r>
            <a:endParaRPr lang="zh-CN" altLang="en-US" sz="900" b="1" dirty="0">
              <a:solidFill>
                <a:schemeClr val="tx1"/>
              </a:solidFill>
            </a:endParaRPr>
          </a:p>
        </p:txBody>
      </p:sp>
      <p:sp>
        <p:nvSpPr>
          <p:cNvPr id="121" name="TextBox 120"/>
          <p:cNvSpPr txBox="1">
            <a:spLocks noChangeArrowheads="1"/>
          </p:cNvSpPr>
          <p:nvPr/>
        </p:nvSpPr>
        <p:spPr bwMode="auto">
          <a:xfrm>
            <a:off x="8264525" y="4613275"/>
            <a:ext cx="3176270" cy="1060450"/>
          </a:xfrm>
          <a:prstGeom prst="rect">
            <a:avLst/>
          </a:prstGeom>
          <a:noFill/>
          <a:ln w="12700">
            <a:solidFill>
              <a:srgbClr val="00B0F0">
                <a:alpha val="0"/>
              </a:srgbClr>
            </a:solidFill>
            <a:miter lim="800000"/>
          </a:ln>
        </p:spPr>
        <p:txBody>
          <a:bodyPr wrap="square">
            <a:spAutoFit/>
          </a:bodyPr>
          <a:lstStyle/>
          <a:p>
            <a:pPr>
              <a:lnSpc>
                <a:spcPct val="150000"/>
              </a:lnSpc>
            </a:pPr>
            <a:r>
              <a:rPr lang="en-US" altLang="zh-CN" sz="2800" b="1" dirty="0">
                <a:solidFill>
                  <a:srgbClr val="00B0F0"/>
                </a:solidFill>
                <a:latin typeface="微软雅黑" panose="020B0503020204020204" pitchFamily="34" charset="-122"/>
                <a:ea typeface="微软雅黑" panose="020B0503020204020204" pitchFamily="34" charset="-122"/>
              </a:rPr>
              <a:t>2012</a:t>
            </a:r>
            <a:r>
              <a:rPr lang="zh-CN" altLang="en-US" sz="2800" b="1" dirty="0">
                <a:solidFill>
                  <a:srgbClr val="00B0F0"/>
                </a:solidFill>
                <a:latin typeface="微软雅黑" panose="020B0503020204020204" pitchFamily="34" charset="-122"/>
                <a:ea typeface="微软雅黑" panose="020B0503020204020204" pitchFamily="34" charset="-122"/>
              </a:rPr>
              <a:t>年</a:t>
            </a:r>
            <a:endParaRPr lang="en-US" altLang="zh-CN" sz="2800" b="1" dirty="0">
              <a:solidFill>
                <a:srgbClr val="00B0F0"/>
              </a:solidFill>
              <a:latin typeface="微软雅黑" panose="020B0503020204020204" pitchFamily="34" charset="-122"/>
              <a:ea typeface="微软雅黑" panose="020B0503020204020204" pitchFamily="34" charset="-122"/>
            </a:endParaRPr>
          </a:p>
          <a:p>
            <a:pPr>
              <a:lnSpc>
                <a:spcPct val="150000"/>
              </a:lnSpc>
            </a:pPr>
            <a:r>
              <a:rPr lang="en-US" altLang="zh-CN" sz="1400" dirty="0" err="1">
                <a:solidFill>
                  <a:schemeClr val="bg1"/>
                </a:solidFill>
                <a:latin typeface="微软雅黑" panose="020B0503020204020204" pitchFamily="34" charset="-122"/>
                <a:ea typeface="微软雅黑" panose="020B0503020204020204" pitchFamily="34" charset="-122"/>
              </a:rPr>
              <a:t>SylixOS</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支持进程，再一次质的</a:t>
            </a:r>
            <a:r>
              <a:rPr lang="zh-CN" altLang="en-US" sz="1400">
                <a:solidFill>
                  <a:schemeClr val="bg1"/>
                </a:solidFill>
                <a:latin typeface="微软雅黑" panose="020B0503020204020204" pitchFamily="34" charset="-122"/>
                <a:ea typeface="微软雅黑" panose="020B0503020204020204" pitchFamily="34" charset="-122"/>
              </a:rPr>
              <a:t>蜕变。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2" name="矩形 121"/>
          <p:cNvSpPr/>
          <p:nvPr/>
        </p:nvSpPr>
        <p:spPr>
          <a:xfrm>
            <a:off x="563871" y="6518419"/>
            <a:ext cx="712879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Hardware</a:t>
            </a:r>
            <a:endParaRPr lang="zh-CN" altLang="en-US" sz="1400" b="1" dirty="0">
              <a:solidFill>
                <a:schemeClr val="tx1"/>
              </a:solidFill>
            </a:endParaRPr>
          </a:p>
        </p:txBody>
      </p:sp>
      <p:sp>
        <p:nvSpPr>
          <p:cNvPr id="123" name="矩形 122"/>
          <p:cNvSpPr/>
          <p:nvPr/>
        </p:nvSpPr>
        <p:spPr>
          <a:xfrm>
            <a:off x="563871" y="6189870"/>
            <a:ext cx="7128792" cy="288032"/>
          </a:xfrm>
          <a:prstGeom prst="rect">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BSP &amp; Drivers</a:t>
            </a:r>
            <a:endParaRPr lang="zh-CN" altLang="en-US" sz="1400" b="1" dirty="0">
              <a:solidFill>
                <a:schemeClr val="tx1"/>
              </a:solidFill>
            </a:endParaRPr>
          </a:p>
        </p:txBody>
      </p:sp>
      <p:sp>
        <p:nvSpPr>
          <p:cNvPr id="124" name="矩形 123"/>
          <p:cNvSpPr/>
          <p:nvPr/>
        </p:nvSpPr>
        <p:spPr>
          <a:xfrm>
            <a:off x="597418" y="5894116"/>
            <a:ext cx="144016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Architecture</a:t>
            </a:r>
            <a:endParaRPr lang="zh-CN" altLang="en-US" sz="1400" b="1" dirty="0">
              <a:solidFill>
                <a:schemeClr val="tx1"/>
              </a:solidFill>
            </a:endParaRPr>
          </a:p>
        </p:txBody>
      </p:sp>
      <p:sp>
        <p:nvSpPr>
          <p:cNvPr id="125" name="矩形 124"/>
          <p:cNvSpPr/>
          <p:nvPr/>
        </p:nvSpPr>
        <p:spPr>
          <a:xfrm>
            <a:off x="568530" y="5095472"/>
            <a:ext cx="7128792" cy="1048514"/>
          </a:xfrm>
          <a:prstGeom prst="rect">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bg1"/>
              </a:solidFill>
            </a:endParaRPr>
          </a:p>
        </p:txBody>
      </p:sp>
      <p:sp>
        <p:nvSpPr>
          <p:cNvPr id="126" name="矩形 125"/>
          <p:cNvSpPr/>
          <p:nvPr/>
        </p:nvSpPr>
        <p:spPr>
          <a:xfrm>
            <a:off x="567342" y="5085184"/>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tx1"/>
                </a:solidFill>
              </a:rPr>
              <a:t>LongWing</a:t>
            </a:r>
            <a:r>
              <a:rPr lang="en-US" altLang="zh-CN" sz="1400" b="1" baseline="30000" dirty="0">
                <a:solidFill>
                  <a:schemeClr val="tx1"/>
                </a:solidFill>
              </a:rPr>
              <a:t>(TM)</a:t>
            </a:r>
            <a:r>
              <a:rPr lang="en-US" altLang="zh-CN" sz="1400" b="1" dirty="0">
                <a:solidFill>
                  <a:schemeClr val="tx1"/>
                </a:solidFill>
              </a:rPr>
              <a:t> Kernel</a:t>
            </a:r>
            <a:endParaRPr lang="zh-CN" altLang="en-US" sz="1400" b="1" dirty="0">
              <a:solidFill>
                <a:schemeClr val="tx1"/>
              </a:solidFill>
            </a:endParaRPr>
          </a:p>
        </p:txBody>
      </p:sp>
      <p:sp>
        <p:nvSpPr>
          <p:cNvPr id="127" name="圆角矩形 126"/>
          <p:cNvSpPr/>
          <p:nvPr/>
        </p:nvSpPr>
        <p:spPr>
          <a:xfrm>
            <a:off x="654008" y="561849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Interrupt</a:t>
            </a:r>
            <a:endParaRPr lang="zh-CN" altLang="en-US" sz="900" dirty="0">
              <a:solidFill>
                <a:schemeClr val="bg1"/>
              </a:solidFill>
            </a:endParaRPr>
          </a:p>
        </p:txBody>
      </p:sp>
      <p:sp>
        <p:nvSpPr>
          <p:cNvPr id="128" name="圆角矩形 127"/>
          <p:cNvSpPr/>
          <p:nvPr/>
        </p:nvSpPr>
        <p:spPr>
          <a:xfrm>
            <a:off x="654008" y="5843876"/>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Memory</a:t>
            </a:r>
            <a:endParaRPr lang="zh-CN" altLang="en-US" sz="900" dirty="0">
              <a:solidFill>
                <a:schemeClr val="bg1"/>
              </a:solidFill>
            </a:endParaRPr>
          </a:p>
        </p:txBody>
      </p:sp>
      <p:sp>
        <p:nvSpPr>
          <p:cNvPr id="129" name="圆角矩形 128"/>
          <p:cNvSpPr/>
          <p:nvPr/>
        </p:nvSpPr>
        <p:spPr>
          <a:xfrm>
            <a:off x="2061847" y="5385627"/>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MMU</a:t>
            </a:r>
            <a:endParaRPr lang="zh-CN" altLang="en-US" sz="900" dirty="0">
              <a:solidFill>
                <a:schemeClr val="bg1"/>
              </a:solidFill>
            </a:endParaRPr>
          </a:p>
        </p:txBody>
      </p:sp>
      <p:sp>
        <p:nvSpPr>
          <p:cNvPr id="130" name="圆角矩形 129"/>
          <p:cNvSpPr/>
          <p:nvPr/>
        </p:nvSpPr>
        <p:spPr>
          <a:xfrm>
            <a:off x="2061847" y="561849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RMS</a:t>
            </a:r>
            <a:endParaRPr lang="zh-CN" altLang="en-US" sz="900" dirty="0">
              <a:solidFill>
                <a:schemeClr val="bg1"/>
              </a:solidFill>
            </a:endParaRPr>
          </a:p>
        </p:txBody>
      </p:sp>
      <p:sp>
        <p:nvSpPr>
          <p:cNvPr id="131" name="圆角矩形 130"/>
          <p:cNvSpPr/>
          <p:nvPr/>
        </p:nvSpPr>
        <p:spPr>
          <a:xfrm>
            <a:off x="2061847" y="5843876"/>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bg1"/>
                </a:solidFill>
              </a:rPr>
              <a:t>Coroutine</a:t>
            </a:r>
            <a:endParaRPr lang="zh-CN" altLang="en-US" sz="900" dirty="0">
              <a:solidFill>
                <a:schemeClr val="bg1"/>
              </a:solidFill>
            </a:endParaRPr>
          </a:p>
        </p:txBody>
      </p:sp>
      <p:sp>
        <p:nvSpPr>
          <p:cNvPr id="132" name="圆角矩形 131"/>
          <p:cNvSpPr/>
          <p:nvPr/>
        </p:nvSpPr>
        <p:spPr>
          <a:xfrm>
            <a:off x="3469686" y="5385627"/>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CACHE</a:t>
            </a:r>
            <a:endParaRPr lang="zh-CN" altLang="en-US" sz="900" dirty="0">
              <a:solidFill>
                <a:schemeClr val="bg1"/>
              </a:solidFill>
            </a:endParaRPr>
          </a:p>
        </p:txBody>
      </p:sp>
      <p:sp>
        <p:nvSpPr>
          <p:cNvPr id="133" name="圆角矩形 132"/>
          <p:cNvSpPr/>
          <p:nvPr/>
        </p:nvSpPr>
        <p:spPr>
          <a:xfrm>
            <a:off x="3469686" y="561849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Timer</a:t>
            </a:r>
            <a:endParaRPr lang="zh-CN" altLang="en-US" sz="900" dirty="0">
              <a:solidFill>
                <a:schemeClr val="bg1"/>
              </a:solidFill>
            </a:endParaRPr>
          </a:p>
        </p:txBody>
      </p:sp>
      <p:sp>
        <p:nvSpPr>
          <p:cNvPr id="134" name="圆角矩形 133"/>
          <p:cNvSpPr/>
          <p:nvPr/>
        </p:nvSpPr>
        <p:spPr>
          <a:xfrm>
            <a:off x="3469686" y="5843876"/>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Thread </a:t>
            </a:r>
            <a:endParaRPr lang="zh-CN" altLang="en-US" sz="900" dirty="0">
              <a:solidFill>
                <a:schemeClr val="bg1"/>
              </a:solidFill>
            </a:endParaRPr>
          </a:p>
        </p:txBody>
      </p:sp>
      <p:sp>
        <p:nvSpPr>
          <p:cNvPr id="135" name="圆角矩形 134"/>
          <p:cNvSpPr/>
          <p:nvPr/>
        </p:nvSpPr>
        <p:spPr>
          <a:xfrm>
            <a:off x="4877525" y="5385627"/>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Message</a:t>
            </a:r>
            <a:endParaRPr lang="zh-CN" altLang="en-US" sz="900" dirty="0">
              <a:solidFill>
                <a:schemeClr val="bg1"/>
              </a:solidFill>
            </a:endParaRPr>
          </a:p>
        </p:txBody>
      </p:sp>
      <p:sp>
        <p:nvSpPr>
          <p:cNvPr id="136" name="圆角矩形 135"/>
          <p:cNvSpPr/>
          <p:nvPr/>
        </p:nvSpPr>
        <p:spPr>
          <a:xfrm>
            <a:off x="4877525" y="561849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Work Queue</a:t>
            </a:r>
            <a:endParaRPr lang="zh-CN" altLang="en-US" sz="900" dirty="0">
              <a:solidFill>
                <a:schemeClr val="bg1"/>
              </a:solidFill>
            </a:endParaRPr>
          </a:p>
        </p:txBody>
      </p:sp>
      <p:sp>
        <p:nvSpPr>
          <p:cNvPr id="137" name="圆角矩形 136"/>
          <p:cNvSpPr/>
          <p:nvPr/>
        </p:nvSpPr>
        <p:spPr>
          <a:xfrm>
            <a:off x="6293748" y="5373216"/>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C++ Run Time Lib</a:t>
            </a:r>
            <a:endParaRPr lang="zh-CN" altLang="en-US" sz="900" dirty="0">
              <a:solidFill>
                <a:schemeClr val="bg1"/>
              </a:solidFill>
            </a:endParaRPr>
          </a:p>
        </p:txBody>
      </p:sp>
      <p:sp>
        <p:nvSpPr>
          <p:cNvPr id="138" name="圆角矩形 137"/>
          <p:cNvSpPr/>
          <p:nvPr/>
        </p:nvSpPr>
        <p:spPr>
          <a:xfrm>
            <a:off x="6285365" y="5606084"/>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Event</a:t>
            </a:r>
            <a:endParaRPr lang="zh-CN" altLang="en-US" sz="900" dirty="0">
              <a:solidFill>
                <a:schemeClr val="bg1"/>
              </a:solidFill>
            </a:endParaRPr>
          </a:p>
        </p:txBody>
      </p:sp>
      <p:sp>
        <p:nvSpPr>
          <p:cNvPr id="139" name="圆角矩形 138"/>
          <p:cNvSpPr/>
          <p:nvPr/>
        </p:nvSpPr>
        <p:spPr>
          <a:xfrm>
            <a:off x="4877525" y="5831465"/>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a:t>
            </a:r>
            <a:endParaRPr lang="zh-CN" altLang="en-US" sz="900" dirty="0">
              <a:solidFill>
                <a:schemeClr val="bg1"/>
              </a:solidFill>
            </a:endParaRPr>
          </a:p>
        </p:txBody>
      </p:sp>
      <p:sp>
        <p:nvSpPr>
          <p:cNvPr id="140" name="矩形 139"/>
          <p:cNvSpPr/>
          <p:nvPr/>
        </p:nvSpPr>
        <p:spPr>
          <a:xfrm>
            <a:off x="563871" y="3531895"/>
            <a:ext cx="3389791" cy="1512168"/>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41" name="圆角矩形 140"/>
          <p:cNvSpPr/>
          <p:nvPr/>
        </p:nvSpPr>
        <p:spPr>
          <a:xfrm>
            <a:off x="2835879" y="376789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BLOCK</a:t>
            </a:r>
            <a:endParaRPr lang="zh-CN" altLang="en-US" sz="800" dirty="0">
              <a:solidFill>
                <a:schemeClr val="bg1"/>
              </a:solidFill>
            </a:endParaRPr>
          </a:p>
        </p:txBody>
      </p:sp>
      <p:sp>
        <p:nvSpPr>
          <p:cNvPr id="142" name="矩形 141"/>
          <p:cNvSpPr/>
          <p:nvPr/>
        </p:nvSpPr>
        <p:spPr>
          <a:xfrm>
            <a:off x="569680" y="3496382"/>
            <a:ext cx="205815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accent6">
                    <a:lumMod val="75000"/>
                  </a:schemeClr>
                </a:solidFill>
              </a:rPr>
              <a:t>Standard device module</a:t>
            </a:r>
            <a:endParaRPr lang="zh-CN" altLang="en-US" sz="1400" b="1" dirty="0">
              <a:solidFill>
                <a:schemeClr val="accent6">
                  <a:lumMod val="75000"/>
                </a:schemeClr>
              </a:solidFill>
            </a:endParaRPr>
          </a:p>
        </p:txBody>
      </p:sp>
      <p:sp>
        <p:nvSpPr>
          <p:cNvPr id="143" name="圆角矩形 142"/>
          <p:cNvSpPr/>
          <p:nvPr/>
        </p:nvSpPr>
        <p:spPr>
          <a:xfrm>
            <a:off x="2835879" y="396592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GRAPH</a:t>
            </a:r>
            <a:endParaRPr lang="zh-CN" altLang="en-US" sz="800" dirty="0">
              <a:solidFill>
                <a:schemeClr val="bg1"/>
              </a:solidFill>
            </a:endParaRPr>
          </a:p>
        </p:txBody>
      </p:sp>
      <p:sp>
        <p:nvSpPr>
          <p:cNvPr id="144" name="圆角矩形 143"/>
          <p:cNvSpPr/>
          <p:nvPr/>
        </p:nvSpPr>
        <p:spPr>
          <a:xfrm>
            <a:off x="2835879" y="416394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PTY</a:t>
            </a:r>
            <a:endParaRPr lang="zh-CN" altLang="en-US" sz="800" dirty="0">
              <a:solidFill>
                <a:schemeClr val="bg1"/>
              </a:solidFill>
            </a:endParaRPr>
          </a:p>
        </p:txBody>
      </p:sp>
      <p:sp>
        <p:nvSpPr>
          <p:cNvPr id="145" name="圆角矩形 144"/>
          <p:cNvSpPr/>
          <p:nvPr/>
        </p:nvSpPr>
        <p:spPr>
          <a:xfrm>
            <a:off x="2835879" y="4361965"/>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SHM</a:t>
            </a:r>
            <a:endParaRPr lang="zh-CN" altLang="en-US" sz="800" dirty="0">
              <a:solidFill>
                <a:schemeClr val="bg1"/>
              </a:solidFill>
            </a:endParaRPr>
          </a:p>
        </p:txBody>
      </p:sp>
      <p:sp>
        <p:nvSpPr>
          <p:cNvPr id="146" name="圆角矩形 145"/>
          <p:cNvSpPr/>
          <p:nvPr/>
        </p:nvSpPr>
        <p:spPr>
          <a:xfrm>
            <a:off x="2835879" y="4559988"/>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a:t>
            </a:r>
            <a:endParaRPr lang="zh-CN" altLang="en-US" sz="800" dirty="0">
              <a:solidFill>
                <a:schemeClr val="bg1"/>
              </a:solidFill>
            </a:endParaRPr>
          </a:p>
        </p:txBody>
      </p:sp>
      <p:sp>
        <p:nvSpPr>
          <p:cNvPr id="147" name="圆角矩形 146"/>
          <p:cNvSpPr/>
          <p:nvPr/>
        </p:nvSpPr>
        <p:spPr>
          <a:xfrm>
            <a:off x="3387941" y="376789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CAN</a:t>
            </a:r>
            <a:endParaRPr lang="zh-CN" altLang="en-US" sz="800" dirty="0">
              <a:solidFill>
                <a:schemeClr val="bg1"/>
              </a:solidFill>
            </a:endParaRPr>
          </a:p>
        </p:txBody>
      </p:sp>
      <p:sp>
        <p:nvSpPr>
          <p:cNvPr id="148" name="圆角矩形 147"/>
          <p:cNvSpPr/>
          <p:nvPr/>
        </p:nvSpPr>
        <p:spPr>
          <a:xfrm>
            <a:off x="3387941" y="396592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SPI</a:t>
            </a:r>
            <a:endParaRPr lang="zh-CN" altLang="en-US" sz="800" dirty="0">
              <a:solidFill>
                <a:schemeClr val="bg1"/>
              </a:solidFill>
            </a:endParaRPr>
          </a:p>
        </p:txBody>
      </p:sp>
      <p:sp>
        <p:nvSpPr>
          <p:cNvPr id="149" name="圆角矩形 148"/>
          <p:cNvSpPr/>
          <p:nvPr/>
        </p:nvSpPr>
        <p:spPr>
          <a:xfrm>
            <a:off x="3387941" y="4163943"/>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USB</a:t>
            </a:r>
            <a:endParaRPr lang="zh-CN" altLang="en-US" sz="800" dirty="0">
              <a:solidFill>
                <a:schemeClr val="bg1"/>
              </a:solidFill>
            </a:endParaRPr>
          </a:p>
        </p:txBody>
      </p:sp>
      <p:sp>
        <p:nvSpPr>
          <p:cNvPr id="150" name="圆角矩形 149"/>
          <p:cNvSpPr/>
          <p:nvPr/>
        </p:nvSpPr>
        <p:spPr>
          <a:xfrm>
            <a:off x="3387941" y="4361965"/>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PIPE</a:t>
            </a:r>
            <a:endParaRPr lang="zh-CN" altLang="en-US" sz="800" dirty="0">
              <a:solidFill>
                <a:schemeClr val="bg1"/>
              </a:solidFill>
            </a:endParaRPr>
          </a:p>
        </p:txBody>
      </p:sp>
      <p:sp>
        <p:nvSpPr>
          <p:cNvPr id="151" name="圆角矩形 150"/>
          <p:cNvSpPr/>
          <p:nvPr/>
        </p:nvSpPr>
        <p:spPr>
          <a:xfrm>
            <a:off x="2283818" y="377123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SD</a:t>
            </a:r>
            <a:endParaRPr lang="zh-CN" altLang="en-US" sz="800" dirty="0">
              <a:solidFill>
                <a:schemeClr val="bg1"/>
              </a:solidFill>
            </a:endParaRPr>
          </a:p>
        </p:txBody>
      </p:sp>
      <p:sp>
        <p:nvSpPr>
          <p:cNvPr id="152" name="圆角矩形 151"/>
          <p:cNvSpPr/>
          <p:nvPr/>
        </p:nvSpPr>
        <p:spPr>
          <a:xfrm>
            <a:off x="2283818" y="396842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RTC</a:t>
            </a:r>
            <a:endParaRPr lang="zh-CN" altLang="en-US" sz="800" dirty="0">
              <a:solidFill>
                <a:schemeClr val="bg1"/>
              </a:solidFill>
            </a:endParaRPr>
          </a:p>
        </p:txBody>
      </p:sp>
      <p:sp>
        <p:nvSpPr>
          <p:cNvPr id="153" name="圆角矩形 152"/>
          <p:cNvSpPr/>
          <p:nvPr/>
        </p:nvSpPr>
        <p:spPr>
          <a:xfrm>
            <a:off x="2283818" y="416561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TTY</a:t>
            </a:r>
            <a:endParaRPr lang="zh-CN" altLang="en-US" sz="800" dirty="0">
              <a:solidFill>
                <a:schemeClr val="bg1"/>
              </a:solidFill>
            </a:endParaRPr>
          </a:p>
        </p:txBody>
      </p:sp>
      <p:sp>
        <p:nvSpPr>
          <p:cNvPr id="154" name="圆角矩形 153"/>
          <p:cNvSpPr/>
          <p:nvPr/>
        </p:nvSpPr>
        <p:spPr>
          <a:xfrm>
            <a:off x="2283818" y="436279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GPIO</a:t>
            </a:r>
            <a:endParaRPr lang="zh-CN" altLang="en-US" sz="800" dirty="0">
              <a:solidFill>
                <a:schemeClr val="bg1"/>
              </a:solidFill>
            </a:endParaRPr>
          </a:p>
        </p:txBody>
      </p:sp>
      <p:sp>
        <p:nvSpPr>
          <p:cNvPr id="155" name="圆角矩形 154"/>
          <p:cNvSpPr/>
          <p:nvPr/>
        </p:nvSpPr>
        <p:spPr>
          <a:xfrm>
            <a:off x="2283818" y="455998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AHCI</a:t>
            </a:r>
            <a:endParaRPr lang="zh-CN" altLang="en-US" sz="800" dirty="0">
              <a:solidFill>
                <a:schemeClr val="bg1"/>
              </a:solidFill>
            </a:endParaRPr>
          </a:p>
        </p:txBody>
      </p:sp>
      <p:sp>
        <p:nvSpPr>
          <p:cNvPr id="156" name="圆角矩形 155"/>
          <p:cNvSpPr/>
          <p:nvPr/>
        </p:nvSpPr>
        <p:spPr>
          <a:xfrm>
            <a:off x="1731757" y="3771232"/>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ATA</a:t>
            </a:r>
            <a:endParaRPr lang="zh-CN" altLang="en-US" sz="800" dirty="0">
              <a:solidFill>
                <a:schemeClr val="bg1"/>
              </a:solidFill>
            </a:endParaRPr>
          </a:p>
        </p:txBody>
      </p:sp>
      <p:sp>
        <p:nvSpPr>
          <p:cNvPr id="157" name="圆角矩形 156"/>
          <p:cNvSpPr/>
          <p:nvPr/>
        </p:nvSpPr>
        <p:spPr>
          <a:xfrm>
            <a:off x="1731757" y="3968421"/>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DMA</a:t>
            </a:r>
            <a:endParaRPr lang="zh-CN" altLang="en-US" sz="800" dirty="0">
              <a:solidFill>
                <a:schemeClr val="bg1"/>
              </a:solidFill>
            </a:endParaRPr>
          </a:p>
        </p:txBody>
      </p:sp>
      <p:sp>
        <p:nvSpPr>
          <p:cNvPr id="158" name="圆角矩形 157"/>
          <p:cNvSpPr/>
          <p:nvPr/>
        </p:nvSpPr>
        <p:spPr>
          <a:xfrm>
            <a:off x="1731757" y="4165610"/>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IIC</a:t>
            </a:r>
            <a:endParaRPr lang="zh-CN" altLang="en-US" sz="800" dirty="0">
              <a:solidFill>
                <a:schemeClr val="bg1"/>
              </a:solidFill>
            </a:endParaRPr>
          </a:p>
        </p:txBody>
      </p:sp>
      <p:sp>
        <p:nvSpPr>
          <p:cNvPr id="159" name="圆角矩形 158"/>
          <p:cNvSpPr/>
          <p:nvPr/>
        </p:nvSpPr>
        <p:spPr>
          <a:xfrm>
            <a:off x="1731757" y="4362799"/>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MII</a:t>
            </a:r>
            <a:endParaRPr lang="zh-CN" altLang="en-US" sz="800" dirty="0">
              <a:solidFill>
                <a:schemeClr val="bg1"/>
              </a:solidFill>
            </a:endParaRPr>
          </a:p>
        </p:txBody>
      </p:sp>
      <p:sp>
        <p:nvSpPr>
          <p:cNvPr id="160" name="圆角矩形 159"/>
          <p:cNvSpPr/>
          <p:nvPr/>
        </p:nvSpPr>
        <p:spPr>
          <a:xfrm>
            <a:off x="1731757" y="4559987"/>
            <a:ext cx="528406" cy="15544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PCI</a:t>
            </a:r>
            <a:endParaRPr lang="zh-CN" altLang="en-US" sz="800" dirty="0">
              <a:solidFill>
                <a:schemeClr val="bg1"/>
              </a:solidFill>
            </a:endParaRPr>
          </a:p>
        </p:txBody>
      </p:sp>
      <p:grpSp>
        <p:nvGrpSpPr>
          <p:cNvPr id="161" name="组合 160"/>
          <p:cNvGrpSpPr/>
          <p:nvPr/>
        </p:nvGrpSpPr>
        <p:grpSpPr>
          <a:xfrm>
            <a:off x="654642" y="3760719"/>
            <a:ext cx="1041111" cy="892579"/>
            <a:chOff x="445725" y="3140968"/>
            <a:chExt cx="813907" cy="1121962"/>
          </a:xfrm>
        </p:grpSpPr>
        <p:sp>
          <p:nvSpPr>
            <p:cNvPr id="162" name="矩形 161"/>
            <p:cNvSpPr/>
            <p:nvPr/>
          </p:nvSpPr>
          <p:spPr>
            <a:xfrm>
              <a:off x="445726" y="3140968"/>
              <a:ext cx="813906" cy="95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445725" y="4055126"/>
              <a:ext cx="438887" cy="2078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4" name="圆角矩形 163"/>
          <p:cNvSpPr/>
          <p:nvPr/>
        </p:nvSpPr>
        <p:spPr>
          <a:xfrm>
            <a:off x="598051" y="3767899"/>
            <a:ext cx="741898" cy="142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b="1" dirty="0">
                <a:solidFill>
                  <a:schemeClr val="tx1"/>
                </a:solidFill>
              </a:rPr>
              <a:t>File System</a:t>
            </a:r>
            <a:endParaRPr lang="zh-CN" altLang="en-US" sz="700" b="1" dirty="0">
              <a:solidFill>
                <a:schemeClr val="tx1"/>
              </a:solidFill>
            </a:endParaRPr>
          </a:p>
        </p:txBody>
      </p:sp>
      <p:sp>
        <p:nvSpPr>
          <p:cNvPr id="165" name="圆角矩形 164"/>
          <p:cNvSpPr/>
          <p:nvPr/>
        </p:nvSpPr>
        <p:spPr>
          <a:xfrm>
            <a:off x="1216045" y="3791191"/>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TPS</a:t>
            </a:r>
            <a:endParaRPr lang="zh-CN" altLang="en-US" sz="700" dirty="0"/>
          </a:p>
        </p:txBody>
      </p:sp>
      <p:sp>
        <p:nvSpPr>
          <p:cNvPr id="166" name="圆角矩形 165"/>
          <p:cNvSpPr/>
          <p:nvPr/>
        </p:nvSpPr>
        <p:spPr>
          <a:xfrm>
            <a:off x="1216045" y="3935207"/>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NFS</a:t>
            </a:r>
            <a:endParaRPr lang="zh-CN" altLang="en-US" sz="700" dirty="0"/>
          </a:p>
        </p:txBody>
      </p:sp>
      <p:sp>
        <p:nvSpPr>
          <p:cNvPr id="167" name="圆角矩形 166"/>
          <p:cNvSpPr/>
          <p:nvPr/>
        </p:nvSpPr>
        <p:spPr>
          <a:xfrm>
            <a:off x="1216045" y="4079223"/>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50" dirty="0" err="1"/>
              <a:t>romFS</a:t>
            </a:r>
            <a:endParaRPr lang="zh-CN" altLang="en-US" sz="650" dirty="0"/>
          </a:p>
        </p:txBody>
      </p:sp>
      <p:sp>
        <p:nvSpPr>
          <p:cNvPr id="168" name="圆角矩形 167"/>
          <p:cNvSpPr/>
          <p:nvPr/>
        </p:nvSpPr>
        <p:spPr>
          <a:xfrm>
            <a:off x="1216045" y="4223239"/>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ramFS</a:t>
            </a:r>
            <a:endParaRPr lang="zh-CN" altLang="en-US" sz="700" dirty="0"/>
          </a:p>
        </p:txBody>
      </p:sp>
      <p:sp>
        <p:nvSpPr>
          <p:cNvPr id="169" name="圆角矩形 168"/>
          <p:cNvSpPr/>
          <p:nvPr/>
        </p:nvSpPr>
        <p:spPr>
          <a:xfrm>
            <a:off x="1216045" y="4367255"/>
            <a:ext cx="432049" cy="12072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fatFS</a:t>
            </a:r>
            <a:endParaRPr lang="zh-CN" altLang="en-US" sz="700" dirty="0"/>
          </a:p>
        </p:txBody>
      </p:sp>
      <p:sp>
        <p:nvSpPr>
          <p:cNvPr id="170" name="圆角矩形 169"/>
          <p:cNvSpPr/>
          <p:nvPr/>
        </p:nvSpPr>
        <p:spPr>
          <a:xfrm>
            <a:off x="690172" y="3946080"/>
            <a:ext cx="495382"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rootFS</a:t>
            </a:r>
            <a:endParaRPr lang="zh-CN" altLang="en-US" sz="700" dirty="0"/>
          </a:p>
        </p:txBody>
      </p:sp>
      <p:sp>
        <p:nvSpPr>
          <p:cNvPr id="171" name="圆角矩形 170"/>
          <p:cNvSpPr/>
          <p:nvPr/>
        </p:nvSpPr>
        <p:spPr>
          <a:xfrm>
            <a:off x="690172" y="4106757"/>
            <a:ext cx="495383" cy="13279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t>proc</a:t>
            </a:r>
            <a:r>
              <a:rPr lang="en-US" altLang="zh-CN" sz="700" dirty="0"/>
              <a:t> FS</a:t>
            </a:r>
            <a:endParaRPr lang="zh-CN" altLang="en-US" sz="700" dirty="0"/>
          </a:p>
        </p:txBody>
      </p:sp>
      <p:sp>
        <p:nvSpPr>
          <p:cNvPr id="172" name="圆角矩形 171"/>
          <p:cNvSpPr/>
          <p:nvPr/>
        </p:nvSpPr>
        <p:spPr>
          <a:xfrm>
            <a:off x="690172" y="4273454"/>
            <a:ext cx="495381" cy="3478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0"/>
              </a:lnSpc>
            </a:pPr>
            <a:r>
              <a:rPr lang="en-US" altLang="zh-CN" sz="700" dirty="0" err="1"/>
              <a:t>Yaffs</a:t>
            </a:r>
            <a:endParaRPr lang="en-US" altLang="zh-CN" sz="700" dirty="0"/>
          </a:p>
          <a:p>
            <a:pPr algn="ctr">
              <a:lnSpc>
                <a:spcPts val="500"/>
              </a:lnSpc>
            </a:pPr>
            <a:r>
              <a:rPr lang="en-US" altLang="zh-CN" sz="700" dirty="0"/>
              <a:t>+</a:t>
            </a:r>
          </a:p>
          <a:p>
            <a:pPr algn="ctr">
              <a:lnSpc>
                <a:spcPts val="500"/>
              </a:lnSpc>
            </a:pPr>
            <a:r>
              <a:rPr lang="en-US" altLang="zh-CN" sz="700" dirty="0" err="1"/>
              <a:t>mtd</a:t>
            </a:r>
            <a:endParaRPr lang="zh-CN" altLang="en-US" sz="700" dirty="0"/>
          </a:p>
        </p:txBody>
      </p:sp>
      <p:sp>
        <p:nvSpPr>
          <p:cNvPr id="173" name="圆角矩形 172"/>
          <p:cNvSpPr/>
          <p:nvPr/>
        </p:nvSpPr>
        <p:spPr>
          <a:xfrm>
            <a:off x="1225870" y="4529021"/>
            <a:ext cx="432046" cy="124277"/>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solidFill>
                  <a:schemeClr val="bg1"/>
                </a:solidFill>
              </a:rPr>
              <a:t>partition</a:t>
            </a:r>
            <a:endParaRPr lang="zh-CN" altLang="en-US" sz="500" dirty="0">
              <a:solidFill>
                <a:schemeClr val="bg1"/>
              </a:solidFill>
            </a:endParaRPr>
          </a:p>
        </p:txBody>
      </p:sp>
      <p:sp>
        <p:nvSpPr>
          <p:cNvPr id="174" name="下箭头 173"/>
          <p:cNvSpPr/>
          <p:nvPr/>
        </p:nvSpPr>
        <p:spPr>
          <a:xfrm>
            <a:off x="921037" y="4658968"/>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下箭头 174"/>
          <p:cNvSpPr/>
          <p:nvPr/>
        </p:nvSpPr>
        <p:spPr>
          <a:xfrm>
            <a:off x="1419033" y="4658969"/>
            <a:ext cx="45720" cy="66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圆角矩形 175"/>
          <p:cNvSpPr/>
          <p:nvPr/>
        </p:nvSpPr>
        <p:spPr>
          <a:xfrm>
            <a:off x="690172" y="4736641"/>
            <a:ext cx="470379"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err="1">
                <a:solidFill>
                  <a:schemeClr val="bg1"/>
                </a:solidFill>
              </a:rPr>
              <a:t>nand</a:t>
            </a:r>
            <a:r>
              <a:rPr lang="en-US" altLang="zh-CN" sz="600" dirty="0">
                <a:solidFill>
                  <a:schemeClr val="bg1"/>
                </a:solidFill>
              </a:rPr>
              <a:t> cache</a:t>
            </a:r>
            <a:endParaRPr lang="zh-CN" altLang="en-US" sz="600" dirty="0">
              <a:solidFill>
                <a:schemeClr val="bg1"/>
              </a:solidFill>
            </a:endParaRPr>
          </a:p>
        </p:txBody>
      </p:sp>
      <p:sp>
        <p:nvSpPr>
          <p:cNvPr id="177" name="圆角矩形 176"/>
          <p:cNvSpPr/>
          <p:nvPr/>
        </p:nvSpPr>
        <p:spPr>
          <a:xfrm>
            <a:off x="1197577" y="4736639"/>
            <a:ext cx="468983" cy="212005"/>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disk cache</a:t>
            </a:r>
            <a:endParaRPr lang="zh-CN" altLang="en-US" sz="600" dirty="0">
              <a:solidFill>
                <a:schemeClr val="bg1"/>
              </a:solidFill>
            </a:endParaRPr>
          </a:p>
        </p:txBody>
      </p:sp>
      <p:sp>
        <p:nvSpPr>
          <p:cNvPr id="178" name="圆角矩形 177"/>
          <p:cNvSpPr/>
          <p:nvPr/>
        </p:nvSpPr>
        <p:spPr>
          <a:xfrm>
            <a:off x="1731757" y="4776011"/>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Keyboard</a:t>
            </a:r>
            <a:endParaRPr lang="zh-CN" altLang="en-US" sz="600" dirty="0">
              <a:solidFill>
                <a:schemeClr val="bg1"/>
              </a:solidFill>
            </a:endParaRPr>
          </a:p>
        </p:txBody>
      </p:sp>
      <p:sp>
        <p:nvSpPr>
          <p:cNvPr id="179" name="圆角矩形 178"/>
          <p:cNvSpPr/>
          <p:nvPr/>
        </p:nvSpPr>
        <p:spPr>
          <a:xfrm>
            <a:off x="2469839" y="4776011"/>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Mouse</a:t>
            </a:r>
            <a:endParaRPr lang="zh-CN" altLang="en-US" sz="600" dirty="0">
              <a:solidFill>
                <a:schemeClr val="bg1"/>
              </a:solidFill>
            </a:endParaRPr>
          </a:p>
        </p:txBody>
      </p:sp>
      <p:sp>
        <p:nvSpPr>
          <p:cNvPr id="180" name="圆角矩形 179"/>
          <p:cNvSpPr/>
          <p:nvPr/>
        </p:nvSpPr>
        <p:spPr>
          <a:xfrm>
            <a:off x="3207921" y="4776011"/>
            <a:ext cx="708426" cy="172633"/>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bg1"/>
                </a:solidFill>
              </a:rPr>
              <a:t>Sound</a:t>
            </a:r>
            <a:endParaRPr lang="zh-CN" altLang="en-US" sz="600" dirty="0">
              <a:solidFill>
                <a:schemeClr val="bg1"/>
              </a:solidFill>
            </a:endParaRPr>
          </a:p>
        </p:txBody>
      </p:sp>
      <p:sp>
        <p:nvSpPr>
          <p:cNvPr id="181" name="矩形 180"/>
          <p:cNvSpPr/>
          <p:nvPr/>
        </p:nvSpPr>
        <p:spPr>
          <a:xfrm>
            <a:off x="563872" y="2738796"/>
            <a:ext cx="3389791" cy="767133"/>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82" name="圆角矩形 181"/>
          <p:cNvSpPr/>
          <p:nvPr/>
        </p:nvSpPr>
        <p:spPr>
          <a:xfrm>
            <a:off x="654574" y="2952618"/>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select</a:t>
            </a:r>
            <a:endParaRPr lang="zh-CN" altLang="en-US" sz="800" dirty="0"/>
          </a:p>
        </p:txBody>
      </p:sp>
      <p:sp>
        <p:nvSpPr>
          <p:cNvPr id="183" name="矩形 182"/>
          <p:cNvSpPr/>
          <p:nvPr/>
        </p:nvSpPr>
        <p:spPr>
          <a:xfrm>
            <a:off x="576287" y="2709540"/>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rPr>
              <a:t>I/O System</a:t>
            </a:r>
            <a:endParaRPr lang="zh-CN" altLang="en-US" sz="1400" b="1" dirty="0">
              <a:solidFill>
                <a:schemeClr val="tx1"/>
              </a:solidFill>
            </a:endParaRPr>
          </a:p>
        </p:txBody>
      </p:sp>
      <p:sp>
        <p:nvSpPr>
          <p:cNvPr id="184" name="圆角矩形 183"/>
          <p:cNvSpPr/>
          <p:nvPr/>
        </p:nvSpPr>
        <p:spPr>
          <a:xfrm>
            <a:off x="654574" y="322203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timerfd</a:t>
            </a:r>
            <a:endParaRPr lang="zh-CN" altLang="en-US" sz="800" dirty="0"/>
          </a:p>
        </p:txBody>
      </p:sp>
      <p:sp>
        <p:nvSpPr>
          <p:cNvPr id="185" name="圆角矩形 184"/>
          <p:cNvSpPr/>
          <p:nvPr/>
        </p:nvSpPr>
        <p:spPr>
          <a:xfrm>
            <a:off x="1470837" y="2952618"/>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poll</a:t>
            </a:r>
            <a:endParaRPr lang="zh-CN" altLang="en-US" sz="800" dirty="0"/>
          </a:p>
        </p:txBody>
      </p:sp>
      <p:sp>
        <p:nvSpPr>
          <p:cNvPr id="186" name="圆角矩形 185"/>
          <p:cNvSpPr/>
          <p:nvPr/>
        </p:nvSpPr>
        <p:spPr>
          <a:xfrm>
            <a:off x="1470837" y="322203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signalfd</a:t>
            </a:r>
            <a:endParaRPr lang="zh-CN" altLang="en-US" sz="800" dirty="0"/>
          </a:p>
        </p:txBody>
      </p:sp>
      <p:sp>
        <p:nvSpPr>
          <p:cNvPr id="187" name="圆角矩形 186"/>
          <p:cNvSpPr/>
          <p:nvPr/>
        </p:nvSpPr>
        <p:spPr>
          <a:xfrm>
            <a:off x="2287099" y="2952618"/>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epoll</a:t>
            </a:r>
            <a:endParaRPr lang="zh-CN" altLang="en-US" sz="800" dirty="0"/>
          </a:p>
        </p:txBody>
      </p:sp>
      <p:sp>
        <p:nvSpPr>
          <p:cNvPr id="188" name="圆角矩形 187"/>
          <p:cNvSpPr/>
          <p:nvPr/>
        </p:nvSpPr>
        <p:spPr>
          <a:xfrm>
            <a:off x="2287100" y="322203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Power</a:t>
            </a:r>
            <a:endParaRPr lang="zh-CN" altLang="en-US" sz="800" dirty="0"/>
          </a:p>
        </p:txBody>
      </p:sp>
      <p:sp>
        <p:nvSpPr>
          <p:cNvPr id="189" name="圆角矩形 188"/>
          <p:cNvSpPr/>
          <p:nvPr/>
        </p:nvSpPr>
        <p:spPr>
          <a:xfrm>
            <a:off x="3103361" y="2952618"/>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eventfd</a:t>
            </a:r>
            <a:endParaRPr lang="zh-CN" altLang="en-US" sz="800" dirty="0"/>
          </a:p>
        </p:txBody>
      </p:sp>
      <p:sp>
        <p:nvSpPr>
          <p:cNvPr id="190" name="圆角矩形 189"/>
          <p:cNvSpPr/>
          <p:nvPr/>
        </p:nvSpPr>
        <p:spPr>
          <a:xfrm>
            <a:off x="3103362" y="3222031"/>
            <a:ext cx="773640" cy="227592"/>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Hotplug</a:t>
            </a:r>
            <a:endParaRPr lang="zh-CN" altLang="en-US" sz="800" dirty="0"/>
          </a:p>
        </p:txBody>
      </p:sp>
      <p:sp>
        <p:nvSpPr>
          <p:cNvPr id="191" name="矩形 190"/>
          <p:cNvSpPr/>
          <p:nvPr/>
        </p:nvSpPr>
        <p:spPr>
          <a:xfrm>
            <a:off x="565267" y="1909730"/>
            <a:ext cx="3389791" cy="772153"/>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1600" dirty="0">
              <a:solidFill>
                <a:srgbClr val="191F93"/>
              </a:solidFill>
            </a:endParaRPr>
          </a:p>
        </p:txBody>
      </p:sp>
      <p:sp>
        <p:nvSpPr>
          <p:cNvPr id="192" name="圆角矩形 191"/>
          <p:cNvSpPr/>
          <p:nvPr/>
        </p:nvSpPr>
        <p:spPr>
          <a:xfrm>
            <a:off x="654010" y="214295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pthread</a:t>
            </a:r>
            <a:endParaRPr lang="zh-CN" altLang="en-US" sz="800" dirty="0">
              <a:solidFill>
                <a:schemeClr val="bg1"/>
              </a:solidFill>
            </a:endParaRPr>
          </a:p>
        </p:txBody>
      </p:sp>
      <p:sp>
        <p:nvSpPr>
          <p:cNvPr id="193" name="矩形 192"/>
          <p:cNvSpPr/>
          <p:nvPr/>
        </p:nvSpPr>
        <p:spPr>
          <a:xfrm>
            <a:off x="567341" y="1868688"/>
            <a:ext cx="107443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rgbClr val="00B050"/>
                </a:solidFill>
              </a:rPr>
              <a:t>POSIX</a:t>
            </a:r>
            <a:endParaRPr lang="zh-CN" altLang="en-US" sz="1400" b="1" dirty="0">
              <a:solidFill>
                <a:srgbClr val="00B050"/>
              </a:solidFill>
            </a:endParaRPr>
          </a:p>
        </p:txBody>
      </p:sp>
      <p:sp>
        <p:nvSpPr>
          <p:cNvPr id="194" name="圆角矩形 193"/>
          <p:cNvSpPr/>
          <p:nvPr/>
        </p:nvSpPr>
        <p:spPr>
          <a:xfrm>
            <a:off x="654009" y="241236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dll</a:t>
            </a:r>
            <a:r>
              <a:rPr lang="en-US" altLang="zh-CN" sz="800" dirty="0">
                <a:solidFill>
                  <a:schemeClr val="bg1"/>
                </a:solidFill>
              </a:rPr>
              <a:t> lib</a:t>
            </a:r>
            <a:endParaRPr lang="zh-CN" altLang="en-US" sz="800" dirty="0">
              <a:solidFill>
                <a:schemeClr val="bg1"/>
              </a:solidFill>
            </a:endParaRPr>
          </a:p>
        </p:txBody>
      </p:sp>
      <p:sp>
        <p:nvSpPr>
          <p:cNvPr id="195" name="圆角矩形 194"/>
          <p:cNvSpPr/>
          <p:nvPr/>
        </p:nvSpPr>
        <p:spPr>
          <a:xfrm>
            <a:off x="1277826" y="2142950"/>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semaphore</a:t>
            </a:r>
            <a:endParaRPr lang="zh-CN" altLang="en-US" sz="800" dirty="0">
              <a:solidFill>
                <a:schemeClr val="bg1"/>
              </a:solidFill>
            </a:endParaRPr>
          </a:p>
        </p:txBody>
      </p:sp>
      <p:sp>
        <p:nvSpPr>
          <p:cNvPr id="196" name="圆角矩形 195"/>
          <p:cNvSpPr/>
          <p:nvPr/>
        </p:nvSpPr>
        <p:spPr>
          <a:xfrm>
            <a:off x="1277825" y="2412363"/>
            <a:ext cx="70023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async</a:t>
            </a:r>
            <a:r>
              <a:rPr lang="en-US" altLang="zh-CN" sz="800" dirty="0">
                <a:solidFill>
                  <a:schemeClr val="bg1"/>
                </a:solidFill>
              </a:rPr>
              <a:t> I/O</a:t>
            </a:r>
            <a:endParaRPr lang="zh-CN" altLang="en-US" sz="800" dirty="0">
              <a:solidFill>
                <a:schemeClr val="bg1"/>
              </a:solidFill>
            </a:endParaRPr>
          </a:p>
        </p:txBody>
      </p:sp>
      <p:sp>
        <p:nvSpPr>
          <p:cNvPr id="197" name="圆角矩形 196"/>
          <p:cNvSpPr/>
          <p:nvPr/>
        </p:nvSpPr>
        <p:spPr>
          <a:xfrm>
            <a:off x="2020632" y="214295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sched</a:t>
            </a:r>
            <a:endParaRPr lang="zh-CN" altLang="en-US" sz="800" dirty="0">
              <a:solidFill>
                <a:schemeClr val="bg1"/>
              </a:solidFill>
            </a:endParaRPr>
          </a:p>
        </p:txBody>
      </p:sp>
      <p:sp>
        <p:nvSpPr>
          <p:cNvPr id="198" name="圆角矩形 197"/>
          <p:cNvSpPr/>
          <p:nvPr/>
        </p:nvSpPr>
        <p:spPr>
          <a:xfrm>
            <a:off x="2020631" y="241236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multi I/O</a:t>
            </a:r>
            <a:endParaRPr lang="zh-CN" altLang="en-US" sz="800" dirty="0">
              <a:solidFill>
                <a:schemeClr val="bg1"/>
              </a:solidFill>
            </a:endParaRPr>
          </a:p>
        </p:txBody>
      </p:sp>
      <p:sp>
        <p:nvSpPr>
          <p:cNvPr id="199" name="圆角矩形 198"/>
          <p:cNvSpPr/>
          <p:nvPr/>
        </p:nvSpPr>
        <p:spPr>
          <a:xfrm>
            <a:off x="2644447" y="214295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mqueue</a:t>
            </a:r>
            <a:endParaRPr lang="zh-CN" altLang="en-US" sz="800" dirty="0">
              <a:solidFill>
                <a:schemeClr val="bg1"/>
              </a:solidFill>
            </a:endParaRPr>
          </a:p>
        </p:txBody>
      </p:sp>
      <p:sp>
        <p:nvSpPr>
          <p:cNvPr id="200" name="圆角矩形 199"/>
          <p:cNvSpPr/>
          <p:nvPr/>
        </p:nvSpPr>
        <p:spPr>
          <a:xfrm>
            <a:off x="2644447" y="241236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spwan</a:t>
            </a:r>
            <a:endParaRPr lang="zh-CN" altLang="en-US" sz="800" dirty="0">
              <a:solidFill>
                <a:schemeClr val="bg1"/>
              </a:solidFill>
            </a:endParaRPr>
          </a:p>
        </p:txBody>
      </p:sp>
      <p:sp>
        <p:nvSpPr>
          <p:cNvPr id="201" name="圆角矩形 200"/>
          <p:cNvSpPr/>
          <p:nvPr/>
        </p:nvSpPr>
        <p:spPr>
          <a:xfrm>
            <a:off x="3268262" y="2142950"/>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mman</a:t>
            </a:r>
            <a:endParaRPr lang="zh-CN" altLang="en-US" sz="800" dirty="0">
              <a:solidFill>
                <a:schemeClr val="bg1"/>
              </a:solidFill>
            </a:endParaRPr>
          </a:p>
        </p:txBody>
      </p:sp>
      <p:sp>
        <p:nvSpPr>
          <p:cNvPr id="202" name="圆角矩形 201"/>
          <p:cNvSpPr/>
          <p:nvPr/>
        </p:nvSpPr>
        <p:spPr>
          <a:xfrm>
            <a:off x="3268263" y="2412363"/>
            <a:ext cx="581247" cy="227592"/>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fnmatch</a:t>
            </a:r>
            <a:endParaRPr lang="zh-CN" altLang="en-US" sz="800" dirty="0">
              <a:solidFill>
                <a:schemeClr val="bg1"/>
              </a:solidFill>
            </a:endParaRPr>
          </a:p>
        </p:txBody>
      </p:sp>
      <p:sp>
        <p:nvSpPr>
          <p:cNvPr id="203" name="矩形 202"/>
          <p:cNvSpPr/>
          <p:nvPr/>
        </p:nvSpPr>
        <p:spPr>
          <a:xfrm>
            <a:off x="554926" y="880832"/>
            <a:ext cx="7141207" cy="971012"/>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00"/>
              </a:lnSpc>
            </a:pPr>
            <a:endParaRPr lang="zh-CN" altLang="en-US" sz="900" dirty="0">
              <a:solidFill>
                <a:srgbClr val="191F93"/>
              </a:solidFill>
            </a:endParaRPr>
          </a:p>
        </p:txBody>
      </p:sp>
      <p:sp>
        <p:nvSpPr>
          <p:cNvPr id="204" name="矩形 203"/>
          <p:cNvSpPr/>
          <p:nvPr/>
        </p:nvSpPr>
        <p:spPr>
          <a:xfrm>
            <a:off x="585002" y="860576"/>
            <a:ext cx="2517793"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rPr>
              <a:t>3rd part software &amp; tools</a:t>
            </a:r>
            <a:endParaRPr lang="zh-CN" altLang="en-US" sz="1400" b="1" dirty="0">
              <a:solidFill>
                <a:schemeClr val="bg1"/>
              </a:solidFill>
            </a:endParaRPr>
          </a:p>
        </p:txBody>
      </p:sp>
      <p:sp>
        <p:nvSpPr>
          <p:cNvPr id="205" name="Ld_libc"/>
          <p:cNvSpPr/>
          <p:nvPr/>
        </p:nvSpPr>
        <p:spPr>
          <a:xfrm>
            <a:off x="4237527" y="1940696"/>
            <a:ext cx="576000" cy="172800"/>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libc</a:t>
            </a:r>
            <a:endParaRPr lang="zh-CN" altLang="en-US" sz="800" dirty="0">
              <a:solidFill>
                <a:schemeClr val="bg1"/>
              </a:solidFill>
            </a:endParaRPr>
          </a:p>
        </p:txBody>
      </p:sp>
      <p:sp>
        <p:nvSpPr>
          <p:cNvPr id="206" name="Ld_modko"/>
          <p:cNvSpPr/>
          <p:nvPr/>
        </p:nvSpPr>
        <p:spPr>
          <a:xfrm>
            <a:off x="4237527" y="2266032"/>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solidFill>
                  <a:schemeClr val="bg1"/>
                </a:solidFill>
              </a:rPr>
              <a:t>module.ko</a:t>
            </a:r>
            <a:endParaRPr lang="zh-CN" altLang="en-US" sz="800" dirty="0">
              <a:solidFill>
                <a:schemeClr val="bg1"/>
              </a:solidFill>
            </a:endParaRPr>
          </a:p>
        </p:txBody>
      </p:sp>
      <p:sp>
        <p:nvSpPr>
          <p:cNvPr id="207" name="Ld_libso"/>
          <p:cNvSpPr/>
          <p:nvPr/>
        </p:nvSpPr>
        <p:spPr>
          <a:xfrm>
            <a:off x="4237527" y="2481611"/>
            <a:ext cx="1199041" cy="17099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library.so</a:t>
            </a:r>
            <a:endParaRPr lang="zh-CN" altLang="en-US" sz="800" dirty="0">
              <a:solidFill>
                <a:schemeClr val="bg1"/>
              </a:solidFill>
            </a:endParaRPr>
          </a:p>
        </p:txBody>
      </p:sp>
      <p:grpSp>
        <p:nvGrpSpPr>
          <p:cNvPr id="208" name="组合 207"/>
          <p:cNvGrpSpPr/>
          <p:nvPr/>
        </p:nvGrpSpPr>
        <p:grpSpPr>
          <a:xfrm>
            <a:off x="4002014" y="1898435"/>
            <a:ext cx="3694120" cy="3144241"/>
            <a:chOff x="436751" y="2876375"/>
            <a:chExt cx="822881" cy="1215750"/>
          </a:xfrm>
          <a:solidFill>
            <a:schemeClr val="accent6">
              <a:lumMod val="40000"/>
              <a:lumOff val="60000"/>
            </a:schemeClr>
          </a:solidFill>
        </p:grpSpPr>
        <p:sp>
          <p:nvSpPr>
            <p:cNvPr id="209" name="矩形 208"/>
            <p:cNvSpPr/>
            <p:nvPr/>
          </p:nvSpPr>
          <p:spPr>
            <a:xfrm>
              <a:off x="436751" y="3202363"/>
              <a:ext cx="822881" cy="88976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829315" y="2876375"/>
              <a:ext cx="430317" cy="436485"/>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1" name="圆角矩形 210"/>
          <p:cNvSpPr/>
          <p:nvPr/>
        </p:nvSpPr>
        <p:spPr>
          <a:xfrm>
            <a:off x="4059937" y="2849852"/>
            <a:ext cx="3492181" cy="233179"/>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BSD socket</a:t>
            </a:r>
            <a:endParaRPr lang="zh-CN" altLang="en-US" sz="1000" dirty="0"/>
          </a:p>
        </p:txBody>
      </p:sp>
      <p:sp>
        <p:nvSpPr>
          <p:cNvPr id="212" name="圆角矩形 211"/>
          <p:cNvSpPr/>
          <p:nvPr/>
        </p:nvSpPr>
        <p:spPr>
          <a:xfrm>
            <a:off x="5831917" y="244475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TFTP</a:t>
            </a:r>
            <a:endParaRPr lang="zh-CN" altLang="en-US" sz="800" dirty="0"/>
          </a:p>
        </p:txBody>
      </p:sp>
      <p:sp>
        <p:nvSpPr>
          <p:cNvPr id="213" name="圆角矩形 212"/>
          <p:cNvSpPr/>
          <p:nvPr/>
        </p:nvSpPr>
        <p:spPr>
          <a:xfrm>
            <a:off x="6403918" y="2444752"/>
            <a:ext cx="55972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Ping4/6</a:t>
            </a:r>
            <a:endParaRPr lang="zh-CN" altLang="en-US" sz="800" dirty="0"/>
          </a:p>
        </p:txBody>
      </p:sp>
      <p:sp>
        <p:nvSpPr>
          <p:cNvPr id="214" name="圆角矩形 213"/>
          <p:cNvSpPr/>
          <p:nvPr/>
        </p:nvSpPr>
        <p:spPr>
          <a:xfrm>
            <a:off x="7021542" y="244475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syslog</a:t>
            </a:r>
            <a:endParaRPr lang="zh-CN" altLang="en-US" sz="800" dirty="0"/>
          </a:p>
        </p:txBody>
      </p:sp>
      <p:sp>
        <p:nvSpPr>
          <p:cNvPr id="215" name="圆角矩形 214"/>
          <p:cNvSpPr/>
          <p:nvPr/>
        </p:nvSpPr>
        <p:spPr>
          <a:xfrm>
            <a:off x="5831917" y="208471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FTP</a:t>
            </a:r>
            <a:endParaRPr lang="zh-CN" altLang="en-US" sz="800" dirty="0"/>
          </a:p>
        </p:txBody>
      </p:sp>
      <p:sp>
        <p:nvSpPr>
          <p:cNvPr id="216" name="圆角矩形 215"/>
          <p:cNvSpPr/>
          <p:nvPr/>
        </p:nvSpPr>
        <p:spPr>
          <a:xfrm>
            <a:off x="6403918" y="2084712"/>
            <a:ext cx="55972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SNTP</a:t>
            </a:r>
            <a:endParaRPr lang="zh-CN" altLang="en-US" sz="800" dirty="0"/>
          </a:p>
        </p:txBody>
      </p:sp>
      <p:sp>
        <p:nvSpPr>
          <p:cNvPr id="217" name="圆角矩形 216"/>
          <p:cNvSpPr/>
          <p:nvPr/>
        </p:nvSpPr>
        <p:spPr>
          <a:xfrm>
            <a:off x="7021542" y="2084712"/>
            <a:ext cx="525074"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Telnet</a:t>
            </a:r>
            <a:endParaRPr lang="zh-CN" altLang="en-US" sz="800" dirty="0"/>
          </a:p>
        </p:txBody>
      </p:sp>
      <p:sp>
        <p:nvSpPr>
          <p:cNvPr id="218" name="矩形 217"/>
          <p:cNvSpPr/>
          <p:nvPr/>
        </p:nvSpPr>
        <p:spPr>
          <a:xfrm>
            <a:off x="4059936" y="3126374"/>
            <a:ext cx="3492181" cy="126935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圆角矩形 218"/>
          <p:cNvSpPr/>
          <p:nvPr/>
        </p:nvSpPr>
        <p:spPr>
          <a:xfrm>
            <a:off x="4947414" y="4758379"/>
            <a:ext cx="737081"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PPPoE</a:t>
            </a:r>
            <a:endParaRPr lang="zh-CN" altLang="en-US" sz="800" dirty="0"/>
          </a:p>
        </p:txBody>
      </p:sp>
      <p:sp>
        <p:nvSpPr>
          <p:cNvPr id="220" name="圆角矩形 219"/>
          <p:cNvSpPr/>
          <p:nvPr/>
        </p:nvSpPr>
        <p:spPr>
          <a:xfrm>
            <a:off x="4947414" y="4460976"/>
            <a:ext cx="730799"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PPP</a:t>
            </a:r>
            <a:endParaRPr lang="zh-CN" altLang="en-US" sz="800" dirty="0"/>
          </a:p>
        </p:txBody>
      </p:sp>
      <p:sp>
        <p:nvSpPr>
          <p:cNvPr id="221" name="圆角矩形 220"/>
          <p:cNvSpPr/>
          <p:nvPr/>
        </p:nvSpPr>
        <p:spPr>
          <a:xfrm>
            <a:off x="5955526" y="4460976"/>
            <a:ext cx="72008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NAT</a:t>
            </a:r>
            <a:endParaRPr lang="zh-CN" altLang="en-US" sz="800" dirty="0"/>
          </a:p>
        </p:txBody>
      </p:sp>
      <p:sp>
        <p:nvSpPr>
          <p:cNvPr id="222" name="圆角矩形 221"/>
          <p:cNvSpPr/>
          <p:nvPr/>
        </p:nvSpPr>
        <p:spPr>
          <a:xfrm>
            <a:off x="5955526" y="4749008"/>
            <a:ext cx="720080" cy="223185"/>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VPN</a:t>
            </a:r>
            <a:endParaRPr lang="zh-CN" altLang="en-US" sz="800" dirty="0"/>
          </a:p>
        </p:txBody>
      </p:sp>
      <p:sp>
        <p:nvSpPr>
          <p:cNvPr id="223" name="矩形 222"/>
          <p:cNvSpPr/>
          <p:nvPr/>
        </p:nvSpPr>
        <p:spPr>
          <a:xfrm>
            <a:off x="5239955" y="3196827"/>
            <a:ext cx="1152128" cy="15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DA8F20"/>
                </a:solidFill>
              </a:rPr>
              <a:t>AF_INET/AF_INET6</a:t>
            </a:r>
            <a:endParaRPr lang="zh-CN" altLang="en-US" sz="900" b="1" dirty="0">
              <a:solidFill>
                <a:srgbClr val="DA8F20"/>
              </a:solidFill>
            </a:endParaRPr>
          </a:p>
        </p:txBody>
      </p:sp>
      <p:sp>
        <p:nvSpPr>
          <p:cNvPr id="224" name="圆角矩形 223"/>
          <p:cNvSpPr/>
          <p:nvPr/>
        </p:nvSpPr>
        <p:spPr>
          <a:xfrm>
            <a:off x="4377262" y="3463457"/>
            <a:ext cx="731170" cy="205431"/>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DNS</a:t>
            </a:r>
            <a:endParaRPr lang="zh-CN" altLang="en-US" sz="800" dirty="0"/>
          </a:p>
        </p:txBody>
      </p:sp>
      <p:sp>
        <p:nvSpPr>
          <p:cNvPr id="225" name="圆角矩形 224"/>
          <p:cNvSpPr/>
          <p:nvPr/>
        </p:nvSpPr>
        <p:spPr>
          <a:xfrm>
            <a:off x="5451470" y="3485618"/>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DHCP</a:t>
            </a:r>
            <a:endParaRPr lang="zh-CN" altLang="en-US" sz="800" dirty="0"/>
          </a:p>
        </p:txBody>
      </p:sp>
      <p:sp>
        <p:nvSpPr>
          <p:cNvPr id="226" name="圆角矩形 225"/>
          <p:cNvSpPr/>
          <p:nvPr/>
        </p:nvSpPr>
        <p:spPr>
          <a:xfrm>
            <a:off x="4371350" y="3773650"/>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UDP</a:t>
            </a:r>
            <a:endParaRPr lang="zh-CN" altLang="en-US" sz="800" dirty="0"/>
          </a:p>
        </p:txBody>
      </p:sp>
      <p:sp>
        <p:nvSpPr>
          <p:cNvPr id="227" name="圆角矩形 226"/>
          <p:cNvSpPr/>
          <p:nvPr/>
        </p:nvSpPr>
        <p:spPr>
          <a:xfrm>
            <a:off x="5451470" y="3773650"/>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TCP</a:t>
            </a:r>
            <a:endParaRPr lang="zh-CN" altLang="en-US" sz="800" dirty="0"/>
          </a:p>
        </p:txBody>
      </p:sp>
      <p:sp>
        <p:nvSpPr>
          <p:cNvPr id="228" name="圆角矩形 227"/>
          <p:cNvSpPr/>
          <p:nvPr/>
        </p:nvSpPr>
        <p:spPr>
          <a:xfrm>
            <a:off x="4371351" y="4061682"/>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IPv4/v6</a:t>
            </a:r>
            <a:endParaRPr lang="zh-CN" altLang="en-US" sz="800" dirty="0"/>
          </a:p>
        </p:txBody>
      </p:sp>
      <p:sp>
        <p:nvSpPr>
          <p:cNvPr id="229" name="圆角矩形 228"/>
          <p:cNvSpPr/>
          <p:nvPr/>
        </p:nvSpPr>
        <p:spPr>
          <a:xfrm>
            <a:off x="5451470" y="4061682"/>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ICMP</a:t>
            </a:r>
            <a:endParaRPr lang="zh-CN" altLang="en-US" sz="800" dirty="0"/>
          </a:p>
        </p:txBody>
      </p:sp>
      <p:sp>
        <p:nvSpPr>
          <p:cNvPr id="230" name="SQLite3"/>
          <p:cNvSpPr/>
          <p:nvPr/>
        </p:nvSpPr>
        <p:spPr>
          <a:xfrm>
            <a:off x="626934" y="111264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1"/>
                </a:solidFill>
              </a:rPr>
              <a:t>SQLite3</a:t>
            </a:r>
            <a:endParaRPr lang="zh-CN" altLang="en-US" sz="1200" dirty="0">
              <a:solidFill>
                <a:schemeClr val="bg1"/>
              </a:solidFill>
            </a:endParaRPr>
          </a:p>
        </p:txBody>
      </p:sp>
      <p:sp>
        <p:nvSpPr>
          <p:cNvPr id="231" name="Ini_parser"/>
          <p:cNvSpPr/>
          <p:nvPr/>
        </p:nvSpPr>
        <p:spPr>
          <a:xfrm>
            <a:off x="1501329" y="111264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bg1"/>
                </a:solidFill>
              </a:rPr>
              <a:t>iniparser</a:t>
            </a:r>
            <a:endParaRPr lang="zh-CN" altLang="en-US" sz="1200" dirty="0">
              <a:solidFill>
                <a:schemeClr val="bg1"/>
              </a:solidFill>
            </a:endParaRPr>
          </a:p>
        </p:txBody>
      </p:sp>
      <p:sp>
        <p:nvSpPr>
          <p:cNvPr id="232" name="Ini_parser"/>
          <p:cNvSpPr/>
          <p:nvPr/>
        </p:nvSpPr>
        <p:spPr>
          <a:xfrm>
            <a:off x="2375724" y="111264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zLib</a:t>
            </a:r>
            <a:endParaRPr lang="zh-CN" altLang="en-US" sz="1200" dirty="0">
              <a:solidFill>
                <a:schemeClr val="bg1"/>
              </a:solidFill>
            </a:endParaRPr>
          </a:p>
        </p:txBody>
      </p:sp>
      <p:sp>
        <p:nvSpPr>
          <p:cNvPr id="233" name="Ini_parser"/>
          <p:cNvSpPr/>
          <p:nvPr/>
        </p:nvSpPr>
        <p:spPr>
          <a:xfrm>
            <a:off x="3250119" y="111264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miniXML</a:t>
            </a:r>
            <a:endParaRPr lang="zh-CN" altLang="en-US" sz="1200" dirty="0">
              <a:solidFill>
                <a:schemeClr val="bg1"/>
              </a:solidFill>
            </a:endParaRPr>
          </a:p>
        </p:txBody>
      </p:sp>
      <p:sp>
        <p:nvSpPr>
          <p:cNvPr id="234" name="A_FFmpeg"/>
          <p:cNvSpPr/>
          <p:nvPr/>
        </p:nvSpPr>
        <p:spPr>
          <a:xfrm>
            <a:off x="4124514" y="111264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FFmpeg</a:t>
            </a:r>
            <a:endParaRPr lang="zh-CN" altLang="en-US" sz="1200" dirty="0">
              <a:solidFill>
                <a:schemeClr val="bg1"/>
              </a:solidFill>
            </a:endParaRPr>
          </a:p>
        </p:txBody>
      </p:sp>
      <p:sp>
        <p:nvSpPr>
          <p:cNvPr id="235" name="A_STL"/>
          <p:cNvSpPr/>
          <p:nvPr/>
        </p:nvSpPr>
        <p:spPr>
          <a:xfrm>
            <a:off x="4998909" y="111264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STL</a:t>
            </a:r>
            <a:endParaRPr lang="zh-CN" altLang="en-US" sz="1200" dirty="0">
              <a:solidFill>
                <a:schemeClr val="bg1"/>
              </a:solidFill>
            </a:endParaRPr>
          </a:p>
        </p:txBody>
      </p:sp>
      <p:sp>
        <p:nvSpPr>
          <p:cNvPr id="236" name="A_SDL"/>
          <p:cNvSpPr/>
          <p:nvPr/>
        </p:nvSpPr>
        <p:spPr>
          <a:xfrm>
            <a:off x="5873304" y="111264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SDL</a:t>
            </a:r>
            <a:endParaRPr lang="zh-CN" altLang="en-US" sz="1200" dirty="0">
              <a:solidFill>
                <a:schemeClr val="bg1"/>
              </a:solidFill>
            </a:endParaRPr>
          </a:p>
        </p:txBody>
      </p:sp>
      <p:sp>
        <p:nvSpPr>
          <p:cNvPr id="237" name="A_SDL"/>
          <p:cNvSpPr/>
          <p:nvPr/>
        </p:nvSpPr>
        <p:spPr>
          <a:xfrm>
            <a:off x="6747702" y="1113512"/>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Lua</a:t>
            </a:r>
            <a:endParaRPr lang="zh-CN" altLang="en-US" sz="1200" dirty="0">
              <a:solidFill>
                <a:schemeClr val="bg1"/>
              </a:solidFill>
            </a:endParaRPr>
          </a:p>
        </p:txBody>
      </p:sp>
      <p:sp>
        <p:nvSpPr>
          <p:cNvPr id="238" name="K_smp"/>
          <p:cNvSpPr/>
          <p:nvPr/>
        </p:nvSpPr>
        <p:spPr>
          <a:xfrm>
            <a:off x="654008" y="5385627"/>
            <a:ext cx="1245954" cy="206902"/>
          </a:xfrm>
          <a:prstGeom prst="roundRect">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bg1"/>
                </a:solidFill>
              </a:rPr>
              <a:t>SMP </a:t>
            </a:r>
            <a:r>
              <a:rPr lang="en-US" altLang="zh-CN" sz="900" dirty="0" err="1">
                <a:solidFill>
                  <a:schemeClr val="bg1"/>
                </a:solidFill>
              </a:rPr>
              <a:t>rt</a:t>
            </a:r>
            <a:r>
              <a:rPr lang="en-US" altLang="zh-CN" sz="900" dirty="0">
                <a:solidFill>
                  <a:schemeClr val="bg1"/>
                </a:solidFill>
              </a:rPr>
              <a:t> schedule</a:t>
            </a:r>
            <a:endParaRPr lang="zh-CN" altLang="en-US" sz="900" dirty="0">
              <a:solidFill>
                <a:schemeClr val="bg1"/>
              </a:solidFill>
            </a:endParaRPr>
          </a:p>
        </p:txBody>
      </p:sp>
      <p:sp>
        <p:nvSpPr>
          <p:cNvPr id="239" name="Ld_libc"/>
          <p:cNvSpPr/>
          <p:nvPr/>
        </p:nvSpPr>
        <p:spPr>
          <a:xfrm>
            <a:off x="4875470" y="1940696"/>
            <a:ext cx="576000" cy="172800"/>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Shell</a:t>
            </a:r>
            <a:endParaRPr lang="zh-CN" altLang="en-US" sz="800" dirty="0">
              <a:solidFill>
                <a:schemeClr val="bg1"/>
              </a:solidFill>
            </a:endParaRPr>
          </a:p>
        </p:txBody>
      </p:sp>
      <p:sp>
        <p:nvSpPr>
          <p:cNvPr id="240" name="SQLite3"/>
          <p:cNvSpPr/>
          <p:nvPr/>
        </p:nvSpPr>
        <p:spPr>
          <a:xfrm>
            <a:off x="626934" y="147268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bg1"/>
                </a:solidFill>
              </a:rPr>
              <a:t>OpenVPN</a:t>
            </a:r>
            <a:endParaRPr lang="zh-CN" altLang="en-US" sz="1200" dirty="0">
              <a:solidFill>
                <a:schemeClr val="bg1"/>
              </a:solidFill>
            </a:endParaRPr>
          </a:p>
        </p:txBody>
      </p:sp>
      <p:sp>
        <p:nvSpPr>
          <p:cNvPr id="241" name="Ini_parser"/>
          <p:cNvSpPr/>
          <p:nvPr/>
        </p:nvSpPr>
        <p:spPr>
          <a:xfrm>
            <a:off x="1501329" y="147268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PolarSSL</a:t>
            </a:r>
            <a:endParaRPr lang="zh-CN" altLang="en-US" sz="1200" dirty="0">
              <a:solidFill>
                <a:schemeClr val="bg1"/>
              </a:solidFill>
            </a:endParaRPr>
          </a:p>
        </p:txBody>
      </p:sp>
      <p:sp>
        <p:nvSpPr>
          <p:cNvPr id="242" name="Ini_parser"/>
          <p:cNvSpPr/>
          <p:nvPr/>
        </p:nvSpPr>
        <p:spPr>
          <a:xfrm>
            <a:off x="2375724" y="1472680"/>
            <a:ext cx="792000" cy="324000"/>
          </a:xfrm>
          <a:prstGeom prst="roundRect">
            <a:avLst/>
          </a:prstGeom>
          <a:solidFill>
            <a:srgbClr val="0070C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rPr>
              <a:t>…</a:t>
            </a:r>
            <a:endParaRPr lang="zh-CN" altLang="en-US" sz="1200" dirty="0">
              <a:solidFill>
                <a:schemeClr val="bg1"/>
              </a:solidFill>
            </a:endParaRPr>
          </a:p>
        </p:txBody>
      </p:sp>
      <p:sp>
        <p:nvSpPr>
          <p:cNvPr id="243" name="圆角矩形 242"/>
          <p:cNvSpPr/>
          <p:nvPr/>
        </p:nvSpPr>
        <p:spPr>
          <a:xfrm>
            <a:off x="6531590" y="3485618"/>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t>ARP</a:t>
            </a:r>
            <a:endParaRPr lang="zh-CN" altLang="en-US" sz="800" dirty="0"/>
          </a:p>
        </p:txBody>
      </p:sp>
      <p:sp>
        <p:nvSpPr>
          <p:cNvPr id="244" name="圆角矩形 243"/>
          <p:cNvSpPr/>
          <p:nvPr/>
        </p:nvSpPr>
        <p:spPr>
          <a:xfrm>
            <a:off x="6531590" y="3773650"/>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t>IGMP</a:t>
            </a:r>
            <a:endParaRPr lang="zh-CN" altLang="en-US" sz="800" dirty="0"/>
          </a:p>
        </p:txBody>
      </p:sp>
      <p:sp>
        <p:nvSpPr>
          <p:cNvPr id="245" name="圆角矩形 244"/>
          <p:cNvSpPr/>
          <p:nvPr/>
        </p:nvSpPr>
        <p:spPr>
          <a:xfrm>
            <a:off x="6542310" y="4061682"/>
            <a:ext cx="730800" cy="183270"/>
          </a:xfrm>
          <a:prstGeom prst="roundRect">
            <a:avLst/>
          </a:prstGeom>
          <a:solidFill>
            <a:srgbClr val="DA8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t>Ad Hoc</a:t>
            </a:r>
            <a:endParaRPr lang="zh-CN" altLang="en-US" sz="800" dirty="0"/>
          </a:p>
        </p:txBody>
      </p:sp>
      <p:grpSp>
        <p:nvGrpSpPr>
          <p:cNvPr id="253" name="组合 252"/>
          <p:cNvGrpSpPr/>
          <p:nvPr/>
        </p:nvGrpSpPr>
        <p:grpSpPr>
          <a:xfrm>
            <a:off x="0" y="244159"/>
            <a:ext cx="1929875" cy="464486"/>
            <a:chOff x="0" y="244159"/>
            <a:chExt cx="1929875" cy="464486"/>
          </a:xfrm>
        </p:grpSpPr>
        <p:sp>
          <p:nvSpPr>
            <p:cNvPr id="254" name="矩形 253"/>
            <p:cNvSpPr/>
            <p:nvPr/>
          </p:nvSpPr>
          <p:spPr>
            <a:xfrm>
              <a:off x="514103" y="244159"/>
              <a:ext cx="141577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发展历程</a:t>
              </a:r>
              <a:endParaRPr lang="zh-CN" altLang="en-US" sz="2400" dirty="0">
                <a:solidFill>
                  <a:schemeClr val="bg1"/>
                </a:solidFill>
                <a:ea typeface="微软雅黑" panose="020B0503020204020204" pitchFamily="34" charset="-122"/>
              </a:endParaRPr>
            </a:p>
          </p:txBody>
        </p:sp>
        <p:grpSp>
          <p:nvGrpSpPr>
            <p:cNvPr id="255" name="组合 254"/>
            <p:cNvGrpSpPr/>
            <p:nvPr/>
          </p:nvGrpSpPr>
          <p:grpSpPr>
            <a:xfrm>
              <a:off x="0" y="244159"/>
              <a:ext cx="381000" cy="464486"/>
              <a:chOff x="4195133" y="512967"/>
              <a:chExt cx="233904" cy="337530"/>
            </a:xfrm>
            <a:solidFill>
              <a:srgbClr val="EF7A00"/>
            </a:solidFill>
          </p:grpSpPr>
          <p:sp>
            <p:nvSpPr>
              <p:cNvPr id="256" name="矩形 255"/>
              <p:cNvSpPr/>
              <p:nvPr/>
            </p:nvSpPr>
            <p:spPr>
              <a:xfrm>
                <a:off x="4195133" y="512967"/>
                <a:ext cx="147447"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7" name="矩形 256"/>
              <p:cNvSpPr/>
              <p:nvPr/>
            </p:nvSpPr>
            <p:spPr>
              <a:xfrm>
                <a:off x="4383318" y="512967"/>
                <a:ext cx="45719" cy="3375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fill="hold"/>
                                        <p:tgtEl>
                                          <p:spTgt spid="121"/>
                                        </p:tgtEl>
                                        <p:attrNameLst>
                                          <p:attrName>ppt_x</p:attrName>
                                        </p:attrNameLst>
                                      </p:cBhvr>
                                      <p:tavLst>
                                        <p:tav tm="0">
                                          <p:val>
                                            <p:strVal val="#ppt_x"/>
                                          </p:val>
                                        </p:tav>
                                        <p:tav tm="100000">
                                          <p:val>
                                            <p:strVal val="#ppt_x"/>
                                          </p:val>
                                        </p:tav>
                                      </p:tavLst>
                                    </p:anim>
                                    <p:anim calcmode="lin" valueType="num">
                                      <p:cBhvr additive="base">
                                        <p:cTn id="8" dur="500" fill="hold"/>
                                        <p:tgtEl>
                                          <p:spTgt spid="121"/>
                                        </p:tgtEl>
                                        <p:attrNameLst>
                                          <p:attrName>ppt_y</p:attrName>
                                        </p:attrNameLst>
                                      </p:cBhvr>
                                      <p:tavLst>
                                        <p:tav tm="0">
                                          <p:val>
                                            <p:strVal val="1+#ppt_h/2"/>
                                          </p:val>
                                        </p:tav>
                                        <p:tav tm="100000">
                                          <p:val>
                                            <p:strVal val="#ppt_y"/>
                                          </p:val>
                                        </p:tav>
                                      </p:tavLst>
                                    </p:anim>
                                  </p:childTnLst>
                                </p:cTn>
                              </p:par>
                              <p:par>
                                <p:cTn id="9" presetID="1" presetClass="emph" presetSubtype="2" decel="45000" autoRev="1" fill="hold" nodeType="withEffect">
                                  <p:stCondLst>
                                    <p:cond delay="400"/>
                                  </p:stCondLst>
                                  <p:childTnLst>
                                    <p:animClr clrSpc="rgb" dir="cw">
                                      <p:cBhvr>
                                        <p:cTn id="10" dur="1500" fill="hold"/>
                                        <p:tgtEl>
                                          <p:spTgt spid="119"/>
                                        </p:tgtEl>
                                        <p:attrNameLst>
                                          <p:attrName>fillcolor</p:attrName>
                                        </p:attrNameLst>
                                      </p:cBhvr>
                                      <p:to>
                                        <a:srgbClr val="FFFF00"/>
                                      </p:to>
                                    </p:animClr>
                                    <p:set>
                                      <p:cBhvr>
                                        <p:cTn id="11" dur="1500" fill="hold"/>
                                        <p:tgtEl>
                                          <p:spTgt spid="119"/>
                                        </p:tgtEl>
                                        <p:attrNameLst>
                                          <p:attrName>fill.type</p:attrName>
                                        </p:attrNameLst>
                                      </p:cBhvr>
                                      <p:to>
                                        <p:strVal val="solid"/>
                                      </p:to>
                                    </p:set>
                                    <p:set>
                                      <p:cBhvr>
                                        <p:cTn id="12" dur="1500" fill="hold"/>
                                        <p:tgtEl>
                                          <p:spTgt spid="119"/>
                                        </p:tgtEl>
                                        <p:attrNameLst>
                                          <p:attrName>fill.on</p:attrName>
                                        </p:attrNameLst>
                                      </p:cBhvr>
                                      <p:to>
                                        <p:strVal val="true"/>
                                      </p:to>
                                    </p:set>
                                  </p:childTnLst>
                                </p:cTn>
                              </p:par>
                              <p:par>
                                <p:cTn id="13" presetID="1" presetClass="emph" presetSubtype="2" decel="100000" autoRev="1" fill="hold" nodeType="withEffect">
                                  <p:stCondLst>
                                    <p:cond delay="1300"/>
                                  </p:stCondLst>
                                  <p:childTnLst>
                                    <p:animClr clrSpc="rgb" dir="cw">
                                      <p:cBhvr>
                                        <p:cTn id="14" dur="1500" fill="hold"/>
                                        <p:tgtEl>
                                          <p:spTgt spid="125"/>
                                        </p:tgtEl>
                                        <p:attrNameLst>
                                          <p:attrName>fillcolor</p:attrName>
                                        </p:attrNameLst>
                                      </p:cBhvr>
                                      <p:to>
                                        <a:srgbClr val="FFFF00"/>
                                      </p:to>
                                    </p:animClr>
                                    <p:set>
                                      <p:cBhvr>
                                        <p:cTn id="15" dur="1500" fill="hold"/>
                                        <p:tgtEl>
                                          <p:spTgt spid="125"/>
                                        </p:tgtEl>
                                        <p:attrNameLst>
                                          <p:attrName>fill.type</p:attrName>
                                        </p:attrNameLst>
                                      </p:cBhvr>
                                      <p:to>
                                        <p:strVal val="solid"/>
                                      </p:to>
                                    </p:set>
                                    <p:set>
                                      <p:cBhvr>
                                        <p:cTn id="16" dur="1500" fill="hold"/>
                                        <p:tgtEl>
                                          <p:spTgt spid="1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a74fb7b7-3d7d-48cb-9ae9-d694bdebdfdf}"/>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dc070c81-747e-4f7f-9de7-8583fb0b664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de23df7-e1d1-496e-8ca5-79ae050b8995}"/>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1d903d47-0726-44a0-855e-a20706bb26c1}"/>
</p:tagLst>
</file>

<file path=ppt/theme/theme1.xml><?xml version="1.0" encoding="utf-8"?>
<a:theme xmlns:a="http://schemas.openxmlformats.org/drawingml/2006/main" name="【猫熊视觉】蓝色——商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noFill/>
        </a:ln>
        <a:effectLst>
          <a:outerShdw blurRad="50800" dist="38100" dir="2700000" algn="tl" rotWithShape="0">
            <a:prstClr val="black">
              <a:alpha val="40000"/>
            </a:prstClr>
          </a:outerShdw>
        </a:effectLst>
      </a:spPr>
      <a:bodyPr anchor="ctr"/>
      <a:lstStyle>
        <a:defPPr algn="ctr">
          <a:defRPr sz="2400" b="1" dirty="0" smtClean="0">
            <a:solidFill>
              <a:schemeClr val="bg1"/>
            </a:solidFill>
            <a:latin typeface="微软雅黑" panose="020B0503020204020204" pitchFamily="34" charset="-122"/>
            <a:ea typeface="微软雅黑" panose="020B0503020204020204" pitchFamily="34" charset="-122"/>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4320</Words>
  <Application>Microsoft Office PowerPoint</Application>
  <PresentationFormat>宽屏</PresentationFormat>
  <Paragraphs>1432</Paragraphs>
  <Slides>42</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Arial Unicode MS</vt:lpstr>
      <vt:lpstr>inpin heiti</vt:lpstr>
      <vt:lpstr>思源黑体 CN Bold</vt:lpstr>
      <vt:lpstr>思源宋体 CN Heavy</vt:lpstr>
      <vt:lpstr>微软雅黑</vt:lpstr>
      <vt:lpstr>微软雅黑 Light</vt:lpstr>
      <vt:lpstr>Arial</vt:lpstr>
      <vt:lpstr>Calibri</vt:lpstr>
      <vt:lpstr>Cambria</vt:lpstr>
      <vt:lpstr>Candara</vt:lpstr>
      <vt:lpstr>Ebrima</vt:lpstr>
      <vt:lpstr>Gotham Pro</vt:lpstr>
      <vt:lpstr>【猫熊视觉】蓝色——商务模板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杨洋</dc:creator>
  <cp:lastModifiedBy>glj</cp:lastModifiedBy>
  <cp:revision>1079</cp:revision>
  <dcterms:created xsi:type="dcterms:W3CDTF">2009-03-25T05:16:00Z</dcterms:created>
  <dcterms:modified xsi:type="dcterms:W3CDTF">2020-12-24T06:34:42Z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